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73" r:id="rId4"/>
    <p:sldId id="258" r:id="rId5"/>
    <p:sldId id="259" r:id="rId6"/>
    <p:sldId id="260" r:id="rId7"/>
    <p:sldId id="261" r:id="rId8"/>
    <p:sldId id="266" r:id="rId9"/>
    <p:sldId id="263" r:id="rId10"/>
    <p:sldId id="262" r:id="rId11"/>
    <p:sldId id="270" r:id="rId12"/>
    <p:sldId id="267" r:id="rId13"/>
    <p:sldId id="268" r:id="rId14"/>
    <p:sldId id="272" r:id="rId15"/>
    <p:sldId id="274" r:id="rId16"/>
    <p:sldId id="271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2DC2CEFC-92A9-4470-9409-3824C5E8CC2E}">
          <p14:sldIdLst>
            <p14:sldId id="256"/>
            <p14:sldId id="257"/>
            <p14:sldId id="273"/>
            <p14:sldId id="258"/>
            <p14:sldId id="259"/>
            <p14:sldId id="260"/>
            <p14:sldId id="261"/>
            <p14:sldId id="266"/>
            <p14:sldId id="263"/>
            <p14:sldId id="262"/>
            <p14:sldId id="270"/>
            <p14:sldId id="267"/>
            <p14:sldId id="268"/>
            <p14:sldId id="272"/>
            <p14:sldId id="274"/>
            <p14:sldId id="271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C75D6-514B-4E67-9CB7-A3DFCD81C0B3}" type="datetimeFigureOut">
              <a:rPr lang="en-IN" smtClean="0"/>
              <a:t>02-05-2022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5A46E-7F5D-459D-BB6B-4A8973D1F8F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909656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C75D6-514B-4E67-9CB7-A3DFCD81C0B3}" type="datetimeFigureOut">
              <a:rPr lang="en-IN" smtClean="0"/>
              <a:t>02-05-2022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5A46E-7F5D-459D-BB6B-4A8973D1F8F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818447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C75D6-514B-4E67-9CB7-A3DFCD81C0B3}" type="datetimeFigureOut">
              <a:rPr lang="en-IN" smtClean="0"/>
              <a:t>02-05-2022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5A46E-7F5D-459D-BB6B-4A8973D1F8F5}" type="slidenum">
              <a:rPr lang="en-IN" smtClean="0"/>
              <a:t>‹#›</a:t>
            </a:fld>
            <a:endParaRPr lang="en-IN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7286281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C75D6-514B-4E67-9CB7-A3DFCD81C0B3}" type="datetimeFigureOut">
              <a:rPr lang="en-IN" smtClean="0"/>
              <a:t>02-05-2022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5A46E-7F5D-459D-BB6B-4A8973D1F8F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8870050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C75D6-514B-4E67-9CB7-A3DFCD81C0B3}" type="datetimeFigureOut">
              <a:rPr lang="en-IN" smtClean="0"/>
              <a:t>02-05-2022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5A46E-7F5D-459D-BB6B-4A8973D1F8F5}" type="slidenum">
              <a:rPr lang="en-IN" smtClean="0"/>
              <a:t>‹#›</a:t>
            </a:fld>
            <a:endParaRPr lang="en-IN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9050248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C75D6-514B-4E67-9CB7-A3DFCD81C0B3}" type="datetimeFigureOut">
              <a:rPr lang="en-IN" smtClean="0"/>
              <a:t>02-05-2022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5A46E-7F5D-459D-BB6B-4A8973D1F8F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1932435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C75D6-514B-4E67-9CB7-A3DFCD81C0B3}" type="datetimeFigureOut">
              <a:rPr lang="en-IN" smtClean="0"/>
              <a:t>02-05-2022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5A46E-7F5D-459D-BB6B-4A8973D1F8F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3807321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C75D6-514B-4E67-9CB7-A3DFCD81C0B3}" type="datetimeFigureOut">
              <a:rPr lang="en-IN" smtClean="0"/>
              <a:t>02-05-2022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5A46E-7F5D-459D-BB6B-4A8973D1F8F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658270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C75D6-514B-4E67-9CB7-A3DFCD81C0B3}" type="datetimeFigureOut">
              <a:rPr lang="en-IN" smtClean="0"/>
              <a:t>02-05-2022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5A46E-7F5D-459D-BB6B-4A8973D1F8F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057457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C75D6-514B-4E67-9CB7-A3DFCD81C0B3}" type="datetimeFigureOut">
              <a:rPr lang="en-IN" smtClean="0"/>
              <a:t>02-05-2022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5A46E-7F5D-459D-BB6B-4A8973D1F8F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782890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C75D6-514B-4E67-9CB7-A3DFCD81C0B3}" type="datetimeFigureOut">
              <a:rPr lang="en-IN" smtClean="0"/>
              <a:t>02-05-2022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5A46E-7F5D-459D-BB6B-4A8973D1F8F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687440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C75D6-514B-4E67-9CB7-A3DFCD81C0B3}" type="datetimeFigureOut">
              <a:rPr lang="en-IN" smtClean="0"/>
              <a:t>02-05-2022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5A46E-7F5D-459D-BB6B-4A8973D1F8F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207149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C75D6-514B-4E67-9CB7-A3DFCD81C0B3}" type="datetimeFigureOut">
              <a:rPr lang="en-IN" smtClean="0"/>
              <a:t>02-05-2022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5A46E-7F5D-459D-BB6B-4A8973D1F8F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048863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C75D6-514B-4E67-9CB7-A3DFCD81C0B3}" type="datetimeFigureOut">
              <a:rPr lang="en-IN" smtClean="0"/>
              <a:t>02-05-2022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5A46E-7F5D-459D-BB6B-4A8973D1F8F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334383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C75D6-514B-4E67-9CB7-A3DFCD81C0B3}" type="datetimeFigureOut">
              <a:rPr lang="en-IN" smtClean="0"/>
              <a:t>02-05-2022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5A46E-7F5D-459D-BB6B-4A8973D1F8F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988713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C75D6-514B-4E67-9CB7-A3DFCD81C0B3}" type="datetimeFigureOut">
              <a:rPr lang="en-IN" smtClean="0"/>
              <a:t>02-05-2022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5A46E-7F5D-459D-BB6B-4A8973D1F8F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220097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3C75D6-514B-4E67-9CB7-A3DFCD81C0B3}" type="datetimeFigureOut">
              <a:rPr lang="en-IN" smtClean="0"/>
              <a:t>02-05-2022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0AA5A46E-7F5D-459D-BB6B-4A8973D1F8F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131921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taxifarefinder.com/newsroom/2016/05/24/how-to-calculate-your-taxi-fare/" TargetMode="External"/><Relationship Id="rId2" Type="http://schemas.openxmlformats.org/officeDocument/2006/relationships/hyperlink" Target="https://byjus.com/jee-questions/what-is-the-use-of-arithmetic-progression-in-daily-life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techtarget.com/whatis/definition/Uber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D4E82C-4448-4ACC-925A-7549CA4710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47800" y="942181"/>
            <a:ext cx="9296400" cy="2313781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en-GB" sz="3200" b="1" u="sng" spc="300" dirty="0">
                <a:solidFill>
                  <a:srgbClr val="0B0B0B"/>
                </a:solidFill>
                <a:effectLst/>
                <a:latin typeface="Britannic Bold" panose="020B0903060703020204" pitchFamily="34" charset="0"/>
                <a:ea typeface="Comic Sans MS" panose="030F0702030302020204" pitchFamily="66" charset="0"/>
                <a:cs typeface="Comic Sans MS" panose="030F0702030302020204" pitchFamily="66" charset="0"/>
              </a:rPr>
              <a:t>Application of arithmetic progression in OLA/ UBER taxi sequence system</a:t>
            </a:r>
            <a:endParaRPr lang="en-IN" sz="3200" b="1" u="sng" spc="300" dirty="0">
              <a:latin typeface="Britannic Bold" panose="020B090306070302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9F2DAB0-61DC-4A46-BBFA-F1BFE078CD7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64640" y="4260056"/>
            <a:ext cx="9144000" cy="2167637"/>
          </a:xfrm>
        </p:spPr>
        <p:txBody>
          <a:bodyPr>
            <a:noAutofit/>
          </a:bodyPr>
          <a:lstStyle/>
          <a:p>
            <a:pPr algn="l"/>
            <a:r>
              <a:rPr lang="en-GB" sz="1800" i="1" dirty="0">
                <a:solidFill>
                  <a:srgbClr val="0B0B0B"/>
                </a:solidFill>
                <a:effectLst/>
                <a:latin typeface="Bahnschrift SemiBold" panose="020B0502040204020203" pitchFamily="34" charset="0"/>
                <a:ea typeface="Comic Sans MS" panose="030F0702030302020204" pitchFamily="66" charset="0"/>
                <a:cs typeface="Comic Sans MS" panose="030F0702030302020204" pitchFamily="66" charset="0"/>
              </a:rPr>
              <a:t>80 – Raj Tripathi</a:t>
            </a:r>
          </a:p>
          <a:p>
            <a:pPr algn="l"/>
            <a:r>
              <a:rPr lang="en-GB" sz="1800" i="1" dirty="0">
                <a:solidFill>
                  <a:srgbClr val="0B0B0B"/>
                </a:solidFill>
                <a:effectLst/>
                <a:latin typeface="Bahnschrift SemiBold" panose="020B0502040204020203" pitchFamily="34" charset="0"/>
                <a:ea typeface="Comic Sans MS" panose="030F0702030302020204" pitchFamily="66" charset="0"/>
                <a:cs typeface="Comic Sans MS" panose="030F0702030302020204" pitchFamily="66" charset="0"/>
              </a:rPr>
              <a:t>81 – Sakshi Tripathi</a:t>
            </a:r>
          </a:p>
          <a:p>
            <a:pPr algn="l"/>
            <a:r>
              <a:rPr lang="en-GB" sz="1800" i="1" dirty="0">
                <a:solidFill>
                  <a:srgbClr val="0B0B0B"/>
                </a:solidFill>
                <a:latin typeface="Bahnschrift SemiBold" panose="020B0502040204020203" pitchFamily="34" charset="0"/>
              </a:rPr>
              <a:t>82 – </a:t>
            </a:r>
            <a:r>
              <a:rPr lang="en-GB" sz="1800" i="1" dirty="0" err="1">
                <a:solidFill>
                  <a:srgbClr val="0B0B0B"/>
                </a:solidFill>
                <a:latin typeface="Bahnschrift SemiBold" panose="020B0502040204020203" pitchFamily="34" charset="0"/>
              </a:rPr>
              <a:t>Krishangi</a:t>
            </a:r>
            <a:r>
              <a:rPr lang="en-GB" sz="1800" i="1" dirty="0">
                <a:solidFill>
                  <a:srgbClr val="0B0B0B"/>
                </a:solidFill>
                <a:latin typeface="Bahnschrift SemiBold" panose="020B0502040204020203" pitchFamily="34" charset="0"/>
              </a:rPr>
              <a:t> Trivedi</a:t>
            </a:r>
          </a:p>
          <a:p>
            <a:pPr algn="l"/>
            <a:r>
              <a:rPr lang="en-GB" sz="1800" i="1" dirty="0">
                <a:solidFill>
                  <a:srgbClr val="0B0B0B"/>
                </a:solidFill>
                <a:latin typeface="Bahnschrift SemiBold" panose="020B0502040204020203" pitchFamily="34" charset="0"/>
              </a:rPr>
              <a:t>83 – Harshita Tyagi</a:t>
            </a:r>
          </a:p>
          <a:p>
            <a:pPr algn="l"/>
            <a:r>
              <a:rPr lang="en-GB" sz="1800" i="1" dirty="0">
                <a:solidFill>
                  <a:srgbClr val="0B0B0B"/>
                </a:solidFill>
                <a:latin typeface="Bahnschrift SemiBold" panose="020B0502040204020203" pitchFamily="34" charset="0"/>
              </a:rPr>
              <a:t>84 -  </a:t>
            </a:r>
            <a:r>
              <a:rPr lang="en-GB" sz="1800" i="1" dirty="0" err="1">
                <a:solidFill>
                  <a:srgbClr val="0B0B0B"/>
                </a:solidFill>
                <a:latin typeface="Bahnschrift SemiBold" panose="020B0502040204020203" pitchFamily="34" charset="0"/>
              </a:rPr>
              <a:t>Tanishq</a:t>
            </a:r>
            <a:r>
              <a:rPr lang="en-GB" sz="1800" i="1" dirty="0">
                <a:solidFill>
                  <a:srgbClr val="0B0B0B"/>
                </a:solidFill>
                <a:latin typeface="Bahnschrift SemiBold" panose="020B0502040204020203" pitchFamily="34" charset="0"/>
              </a:rPr>
              <a:t> </a:t>
            </a:r>
            <a:r>
              <a:rPr lang="en-GB" sz="1800" i="1" dirty="0" err="1">
                <a:solidFill>
                  <a:srgbClr val="0B0B0B"/>
                </a:solidFill>
                <a:latin typeface="Bahnschrift SemiBold" panose="020B0502040204020203" pitchFamily="34" charset="0"/>
              </a:rPr>
              <a:t>Upreti</a:t>
            </a:r>
            <a:endParaRPr lang="en-IN" sz="1800" i="1" dirty="0">
              <a:latin typeface="Bahnschrift SemiBold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42898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2DA863-EFFA-4A6C-8091-73ED1BFDD5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>
                <a:solidFill>
                  <a:schemeClr val="tx1">
                    <a:lumMod val="85000"/>
                    <a:lumOff val="15000"/>
                  </a:schemeClr>
                </a:solidFill>
                <a:latin typeface="Berlin Sans FB Demi" panose="020E0802020502020306" pitchFamily="34" charset="0"/>
              </a:rPr>
              <a:t>USE OF AP IN THE TAXI METER SYSTEM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0FC21F-6343-485E-841C-9ABBC625AE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9646920" cy="3731895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GB" sz="2000" spc="40" dirty="0">
                <a:latin typeface="Century Gothic" panose="020B0502020202020204" pitchFamily="34" charset="0"/>
                <a:ea typeface="Arial" panose="020B0604020202020204" pitchFamily="34" charset="0"/>
              </a:rPr>
              <a:t>The set price is the common difference ‘d’ between two successive terms in an AP.</a:t>
            </a:r>
          </a:p>
          <a:p>
            <a:pPr marL="0" indent="0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None/>
            </a:pPr>
            <a:endParaRPr lang="en-GB" sz="2000" spc="40" dirty="0">
              <a:latin typeface="Century Gothic" panose="020B0502020202020204" pitchFamily="34" charset="0"/>
              <a:ea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None/>
            </a:pPr>
            <a:r>
              <a:rPr lang="en-GB" sz="2000" spc="40" dirty="0">
                <a:effectLst/>
                <a:latin typeface="Century Gothic" panose="020B0502020202020204" pitchFamily="34" charset="0"/>
                <a:ea typeface="Arial" panose="020B0604020202020204" pitchFamily="34" charset="0"/>
              </a:rPr>
              <a:t>Hence</a:t>
            </a:r>
            <a:r>
              <a:rPr lang="en-GB" sz="2000" spc="40" dirty="0">
                <a:latin typeface="Century Gothic" panose="020B0502020202020204" pitchFamily="34" charset="0"/>
                <a:ea typeface="Arial" panose="020B0604020202020204" pitchFamily="34" charset="0"/>
              </a:rPr>
              <a:t>, if ‘d’ is the set price per kilometre and ‘a’ is the initial fare for the first km </a:t>
            </a:r>
          </a:p>
          <a:p>
            <a:pPr marL="0" indent="0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None/>
            </a:pPr>
            <a:endParaRPr lang="en-GB" sz="2000" spc="40" dirty="0">
              <a:latin typeface="Century Gothic" panose="020B0502020202020204" pitchFamily="34" charset="0"/>
              <a:ea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None/>
            </a:pPr>
            <a:r>
              <a:rPr lang="en-GB" sz="2000" spc="40" dirty="0">
                <a:latin typeface="Century Gothic" panose="020B0502020202020204" pitchFamily="34" charset="0"/>
                <a:ea typeface="Arial" panose="020B0604020202020204" pitchFamily="34" charset="0"/>
              </a:rPr>
              <a:t>the taxi fare for 2km would approximately be the initial fare + the set price </a:t>
            </a:r>
            <a:r>
              <a:rPr lang="en-GB" sz="2000" spc="40" dirty="0" err="1">
                <a:latin typeface="Century Gothic" panose="020B0502020202020204" pitchFamily="34" charset="0"/>
                <a:ea typeface="Arial" panose="020B0604020202020204" pitchFamily="34" charset="0"/>
              </a:rPr>
              <a:t>i.e</a:t>
            </a:r>
            <a:r>
              <a:rPr lang="en-GB" sz="2000" spc="40" dirty="0">
                <a:latin typeface="Century Gothic" panose="020B0502020202020204" pitchFamily="34" charset="0"/>
                <a:ea typeface="Arial" panose="020B0604020202020204" pitchFamily="34" charset="0"/>
              </a:rPr>
              <a:t> ‘</a:t>
            </a:r>
            <a:r>
              <a:rPr lang="en-GB" sz="2000" spc="40" dirty="0" err="1">
                <a:latin typeface="Century Gothic" panose="020B0502020202020204" pitchFamily="34" charset="0"/>
                <a:ea typeface="Arial" panose="020B0604020202020204" pitchFamily="34" charset="0"/>
              </a:rPr>
              <a:t>a+d</a:t>
            </a:r>
            <a:r>
              <a:rPr lang="en-GB" sz="2000" spc="40" dirty="0">
                <a:latin typeface="Century Gothic" panose="020B0502020202020204" pitchFamily="34" charset="0"/>
                <a:ea typeface="Arial" panose="020B0604020202020204" pitchFamily="34" charset="0"/>
              </a:rPr>
              <a:t>’ </a:t>
            </a:r>
          </a:p>
          <a:p>
            <a:pPr marL="0" indent="0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None/>
            </a:pPr>
            <a:endParaRPr lang="en-GB" sz="2000" spc="40" dirty="0">
              <a:latin typeface="Century Gothic" panose="020B0502020202020204" pitchFamily="34" charset="0"/>
              <a:ea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None/>
            </a:pPr>
            <a:r>
              <a:rPr lang="en-GB" sz="2000" spc="40" dirty="0">
                <a:latin typeface="Century Gothic" panose="020B0502020202020204" pitchFamily="34" charset="0"/>
                <a:ea typeface="Arial" panose="020B0604020202020204" pitchFamily="34" charset="0"/>
              </a:rPr>
              <a:t>This ‘</a:t>
            </a:r>
            <a:r>
              <a:rPr lang="en-GB" sz="2000" spc="40" dirty="0" err="1">
                <a:latin typeface="Century Gothic" panose="020B0502020202020204" pitchFamily="34" charset="0"/>
                <a:ea typeface="Arial" panose="020B0604020202020204" pitchFamily="34" charset="0"/>
              </a:rPr>
              <a:t>a+d</a:t>
            </a:r>
            <a:r>
              <a:rPr lang="en-GB" sz="2000" spc="40" dirty="0">
                <a:latin typeface="Century Gothic" panose="020B0502020202020204" pitchFamily="34" charset="0"/>
                <a:ea typeface="Arial" panose="020B0604020202020204" pitchFamily="34" charset="0"/>
              </a:rPr>
              <a:t>’ will be the second term (a2) of the arithmetic progression.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IN" sz="16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68602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C10D85F2-7180-44E2-A50A-BA48300190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2916" y="519764"/>
            <a:ext cx="9705741" cy="925298"/>
          </a:xfrm>
        </p:spPr>
        <p:txBody>
          <a:bodyPr>
            <a:normAutofit fontScale="90000"/>
          </a:bodyPr>
          <a:lstStyle/>
          <a:p>
            <a:r>
              <a:rPr lang="en-IN" dirty="0">
                <a:solidFill>
                  <a:schemeClr val="accent3">
                    <a:lumMod val="50000"/>
                  </a:schemeClr>
                </a:solidFill>
                <a:latin typeface="Cooper Black" panose="0208090404030B020404" pitchFamily="18" charset="0"/>
              </a:rPr>
              <a:t>USE OF AP IN THE TAXI METER SYSTEM</a:t>
            </a:r>
          </a:p>
        </p:txBody>
      </p:sp>
      <p:pic>
        <p:nvPicPr>
          <p:cNvPr id="4098" name="Picture 2" descr="Introduction to Arithmetic Progressions | Class 10 Maths - GeeksforGeeks">
            <a:extLst>
              <a:ext uri="{FF2B5EF4-FFF2-40B4-BE49-F238E27FC236}">
                <a16:creationId xmlns:a16="http://schemas.microsoft.com/office/drawing/2014/main" id="{84775F0D-65C1-4994-BCE7-17F874B1C4E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99250" y="4463099"/>
            <a:ext cx="4918430" cy="23631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3A2F20F8-45F8-48AC-A88B-339A6C269491}"/>
              </a:ext>
            </a:extLst>
          </p:cNvPr>
          <p:cNvSpPr txBox="1"/>
          <p:nvPr/>
        </p:nvSpPr>
        <p:spPr>
          <a:xfrm>
            <a:off x="867878" y="1445062"/>
            <a:ext cx="10784840" cy="36974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47000"/>
              </a:lnSpc>
              <a:spcBef>
                <a:spcPts val="800"/>
              </a:spcBef>
              <a:spcAft>
                <a:spcPts val="2300"/>
              </a:spcAft>
            </a:pPr>
            <a:r>
              <a:rPr lang="en-GB" sz="2000" dirty="0">
                <a:solidFill>
                  <a:srgbClr val="0B0B0B"/>
                </a:solidFill>
                <a:effectLst/>
                <a:highlight>
                  <a:srgbClr val="FFFFFF"/>
                </a:highlight>
                <a:latin typeface="Century Gothic" panose="020B0502020202020204" pitchFamily="34" charset="0"/>
                <a:ea typeface="Comic Sans MS" panose="030F0702030302020204" pitchFamily="66" charset="0"/>
                <a:cs typeface="Comic Sans MS" panose="030F0702030302020204" pitchFamily="66" charset="0"/>
              </a:rPr>
              <a:t>3</a:t>
            </a:r>
            <a:r>
              <a:rPr lang="en-GB" sz="2000" baseline="30000" dirty="0">
                <a:solidFill>
                  <a:srgbClr val="0B0B0B"/>
                </a:solidFill>
                <a:effectLst/>
                <a:highlight>
                  <a:srgbClr val="FFFFFF"/>
                </a:highlight>
                <a:latin typeface="Century Gothic" panose="020B0502020202020204" pitchFamily="34" charset="0"/>
                <a:ea typeface="Comic Sans MS" panose="030F0702030302020204" pitchFamily="66" charset="0"/>
                <a:cs typeface="Comic Sans MS" panose="030F0702030302020204" pitchFamily="66" charset="0"/>
              </a:rPr>
              <a:t>rd</a:t>
            </a:r>
            <a:r>
              <a:rPr lang="en-GB" sz="2000" dirty="0">
                <a:solidFill>
                  <a:srgbClr val="0B0B0B"/>
                </a:solidFill>
                <a:effectLst/>
                <a:highlight>
                  <a:srgbClr val="FFFFFF"/>
                </a:highlight>
                <a:latin typeface="Century Gothic" panose="020B0502020202020204" pitchFamily="34" charset="0"/>
                <a:ea typeface="Comic Sans MS" panose="030F0702030302020204" pitchFamily="66" charset="0"/>
                <a:cs typeface="Comic Sans MS" panose="030F0702030302020204" pitchFamily="66" charset="0"/>
              </a:rPr>
              <a:t> term a3 = a2 + d = (a + d) + d = a + 2d = a + (3-1)d</a:t>
            </a:r>
          </a:p>
          <a:p>
            <a:pPr>
              <a:lnSpc>
                <a:spcPct val="147000"/>
              </a:lnSpc>
              <a:spcBef>
                <a:spcPts val="800"/>
              </a:spcBef>
              <a:spcAft>
                <a:spcPts val="2300"/>
              </a:spcAft>
            </a:pPr>
            <a:r>
              <a:rPr lang="en-GB" sz="2000" dirty="0">
                <a:solidFill>
                  <a:srgbClr val="0B0B0B"/>
                </a:solidFill>
                <a:highlight>
                  <a:srgbClr val="FFFFFF"/>
                </a:highlight>
                <a:latin typeface="Century Gothic" panose="020B0502020202020204" pitchFamily="34" charset="0"/>
                <a:ea typeface="Comic Sans MS" panose="030F0702030302020204" pitchFamily="66" charset="0"/>
                <a:cs typeface="Comic Sans MS" panose="030F0702030302020204" pitchFamily="66" charset="0"/>
              </a:rPr>
              <a:t>4</a:t>
            </a:r>
            <a:r>
              <a:rPr lang="en-GB" sz="2000" baseline="30000" dirty="0">
                <a:solidFill>
                  <a:srgbClr val="0B0B0B"/>
                </a:solidFill>
                <a:highlight>
                  <a:srgbClr val="FFFFFF"/>
                </a:highlight>
                <a:latin typeface="Century Gothic" panose="020B0502020202020204" pitchFamily="34" charset="0"/>
                <a:ea typeface="Comic Sans MS" panose="030F0702030302020204" pitchFamily="66" charset="0"/>
                <a:cs typeface="Comic Sans MS" panose="030F0702030302020204" pitchFamily="66" charset="0"/>
              </a:rPr>
              <a:t>th</a:t>
            </a:r>
            <a:r>
              <a:rPr lang="en-GB" sz="2000" dirty="0">
                <a:solidFill>
                  <a:srgbClr val="0B0B0B"/>
                </a:solidFill>
                <a:highlight>
                  <a:srgbClr val="FFFFFF"/>
                </a:highlight>
                <a:latin typeface="Century Gothic" panose="020B0502020202020204" pitchFamily="34" charset="0"/>
                <a:ea typeface="Comic Sans MS" panose="030F0702030302020204" pitchFamily="66" charset="0"/>
                <a:cs typeface="Comic Sans MS" panose="030F0702030302020204" pitchFamily="66" charset="0"/>
              </a:rPr>
              <a:t> </a:t>
            </a:r>
            <a:r>
              <a:rPr lang="en-GB" sz="2000" dirty="0">
                <a:solidFill>
                  <a:srgbClr val="0B0B0B"/>
                </a:solidFill>
                <a:effectLst/>
                <a:highlight>
                  <a:srgbClr val="FFFFFF"/>
                </a:highlight>
                <a:latin typeface="Century Gothic" panose="020B0502020202020204" pitchFamily="34" charset="0"/>
                <a:ea typeface="Comic Sans MS" panose="030F0702030302020204" pitchFamily="66" charset="0"/>
                <a:cs typeface="Comic Sans MS" panose="030F0702030302020204" pitchFamily="66" charset="0"/>
              </a:rPr>
              <a:t>term a4 = a3 + d = (a + d) + d = a + 3d = a + (4-1)d</a:t>
            </a:r>
            <a:endParaRPr lang="en-IN" sz="2000" dirty="0">
              <a:effectLst/>
              <a:latin typeface="Century Gothic" panose="020B0502020202020204" pitchFamily="34" charset="0"/>
              <a:ea typeface="Arial" panose="020B0604020202020204" pitchFamily="34" charset="0"/>
            </a:endParaRPr>
          </a:p>
          <a:p>
            <a:pPr>
              <a:lnSpc>
                <a:spcPct val="147000"/>
              </a:lnSpc>
              <a:spcBef>
                <a:spcPts val="800"/>
              </a:spcBef>
              <a:spcAft>
                <a:spcPts val="2300"/>
              </a:spcAft>
            </a:pPr>
            <a:r>
              <a:rPr lang="en-GB" sz="2000" dirty="0">
                <a:solidFill>
                  <a:srgbClr val="0B0B0B"/>
                </a:solidFill>
                <a:effectLst/>
                <a:highlight>
                  <a:srgbClr val="FFFFFF"/>
                </a:highlight>
                <a:latin typeface="Century Gothic" panose="020B0502020202020204" pitchFamily="34" charset="0"/>
                <a:ea typeface="Comic Sans MS" panose="030F0702030302020204" pitchFamily="66" charset="0"/>
                <a:cs typeface="Comic Sans MS" panose="030F0702030302020204" pitchFamily="66" charset="0"/>
              </a:rPr>
              <a:t>likewise, nth term an = a + (n-1) d</a:t>
            </a:r>
            <a:endParaRPr lang="en-IN" sz="2000" dirty="0">
              <a:effectLst/>
              <a:latin typeface="Century Gothic" panose="020B0502020202020204" pitchFamily="34" charset="0"/>
              <a:ea typeface="Arial" panose="020B0604020202020204" pitchFamily="34" charset="0"/>
            </a:endParaRPr>
          </a:p>
          <a:p>
            <a:pPr>
              <a:lnSpc>
                <a:spcPct val="147000"/>
              </a:lnSpc>
              <a:spcBef>
                <a:spcPts val="800"/>
              </a:spcBef>
              <a:spcAft>
                <a:spcPts val="2300"/>
              </a:spcAft>
            </a:pPr>
            <a:r>
              <a:rPr lang="en-GB" sz="2000" dirty="0">
                <a:solidFill>
                  <a:srgbClr val="0B0B0B"/>
                </a:solidFill>
                <a:effectLst/>
                <a:highlight>
                  <a:srgbClr val="FFFFFF"/>
                </a:highlight>
                <a:latin typeface="Century Gothic" panose="020B0502020202020204" pitchFamily="34" charset="0"/>
                <a:ea typeface="Comic Sans MS" panose="030F0702030302020204" pitchFamily="66" charset="0"/>
                <a:cs typeface="Comic Sans MS" panose="030F0702030302020204" pitchFamily="66" charset="0"/>
              </a:rPr>
              <a:t>Therefore, we can find the nth term of an AP by using the formula,</a:t>
            </a:r>
            <a:endParaRPr lang="en-IN" sz="2000" dirty="0">
              <a:effectLst/>
              <a:latin typeface="Century Gothic" panose="020B0502020202020204" pitchFamily="34" charset="0"/>
              <a:ea typeface="Arial" panose="020B0604020202020204" pitchFamily="34" charset="0"/>
            </a:endParaRPr>
          </a:p>
          <a:p>
            <a:r>
              <a:rPr lang="en-GB" sz="2000" dirty="0">
                <a:solidFill>
                  <a:srgbClr val="0B0B0B"/>
                </a:solidFill>
                <a:effectLst/>
                <a:highlight>
                  <a:srgbClr val="FFFFFF"/>
                </a:highlight>
                <a:latin typeface="Century Gothic" panose="020B0502020202020204" pitchFamily="34" charset="0"/>
                <a:ea typeface="Comic Sans MS" panose="030F0702030302020204" pitchFamily="66" charset="0"/>
                <a:cs typeface="Comic Sans MS" panose="030F0702030302020204" pitchFamily="66" charset="0"/>
              </a:rPr>
              <a:t>an = (a + (n – 1) d)</a:t>
            </a:r>
            <a:endParaRPr lang="en-US" sz="2000" kern="1200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45786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C6D435-BAFD-4417-A6A3-CD31B32380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465221"/>
            <a:ext cx="8596668" cy="1320800"/>
          </a:xfrm>
        </p:spPr>
        <p:txBody>
          <a:bodyPr/>
          <a:lstStyle/>
          <a:p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Britannic Bold" panose="020B0903060703020204" pitchFamily="34" charset="0"/>
              </a:rPr>
              <a:t>EXAMPLE</a:t>
            </a:r>
            <a:endParaRPr lang="en-IN" dirty="0">
              <a:solidFill>
                <a:schemeClr val="tx1">
                  <a:lumMod val="95000"/>
                  <a:lumOff val="5000"/>
                </a:schemeClr>
              </a:solidFill>
              <a:latin typeface="Britannic Bold" panose="020B0903060703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A0F6A3-B57E-4C51-A096-19D4A2F300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>
                <a:latin typeface="Century Gothic" panose="020B0502020202020204" pitchFamily="34" charset="0"/>
              </a:rPr>
              <a:t>Say the base price of a taxi is Rs. 20 for the first 2 kms</a:t>
            </a:r>
          </a:p>
          <a:p>
            <a:pPr marL="0" indent="0">
              <a:buNone/>
            </a:pPr>
            <a:r>
              <a:rPr lang="en-US" sz="2000" dirty="0">
                <a:latin typeface="Century Gothic" panose="020B0502020202020204" pitchFamily="34" charset="0"/>
              </a:rPr>
              <a:t>This is ‘a’ the first term.</a:t>
            </a:r>
          </a:p>
          <a:p>
            <a:pPr marL="0" indent="0">
              <a:buNone/>
            </a:pPr>
            <a:r>
              <a:rPr lang="en-US" sz="2000" dirty="0">
                <a:latin typeface="Century Gothic" panose="020B0502020202020204" pitchFamily="34" charset="0"/>
              </a:rPr>
              <a:t>And the set price (by the mile + by the minute) is Rs. 10 per km.</a:t>
            </a:r>
          </a:p>
          <a:p>
            <a:pPr marL="0" indent="0">
              <a:buNone/>
            </a:pPr>
            <a:r>
              <a:rPr lang="en-US" sz="2000" dirty="0">
                <a:latin typeface="Century Gothic" panose="020B0502020202020204" pitchFamily="34" charset="0"/>
              </a:rPr>
              <a:t>This will be the common difference ‘d’ of the AP.</a:t>
            </a:r>
          </a:p>
          <a:p>
            <a:pPr marL="0" indent="0">
              <a:buNone/>
            </a:pPr>
            <a:endParaRPr lang="en-IN" sz="2000" dirty="0">
              <a:latin typeface="Century Gothic" panose="020B0502020202020204" pitchFamily="34" charset="0"/>
            </a:endParaRPr>
          </a:p>
          <a:p>
            <a:pPr marL="0" indent="0">
              <a:buNone/>
            </a:pPr>
            <a:r>
              <a:rPr lang="en-IN" sz="2000" dirty="0">
                <a:latin typeface="Century Gothic" panose="020B0502020202020204" pitchFamily="34" charset="0"/>
              </a:rPr>
              <a:t>Hence, the charge for 3km will be a2 = ‘a + d’ = Rs. 30</a:t>
            </a:r>
          </a:p>
          <a:p>
            <a:pPr marL="0" indent="0">
              <a:buNone/>
            </a:pPr>
            <a:r>
              <a:rPr lang="en-IN" sz="2000" dirty="0">
                <a:latin typeface="Century Gothic" panose="020B0502020202020204" pitchFamily="34" charset="0"/>
              </a:rPr>
              <a:t>the charge for 4km will be  a3 = ‘a + d + d’ = ‘a + 2d’ = Rs. 40</a:t>
            </a:r>
          </a:p>
          <a:p>
            <a:pPr marL="0" indent="0">
              <a:buNone/>
            </a:pPr>
            <a:r>
              <a:rPr lang="en-US" sz="2000" dirty="0">
                <a:latin typeface="Century Gothic" panose="020B0502020202020204" pitchFamily="34" charset="0"/>
              </a:rPr>
              <a:t>Similarly the charge for (n+1) km will be  an =  ‘a + (n-1)d’ </a:t>
            </a:r>
          </a:p>
        </p:txBody>
      </p:sp>
    </p:spTree>
    <p:extLst>
      <p:ext uri="{BB962C8B-B14F-4D97-AF65-F5344CB8AC3E}">
        <p14:creationId xmlns:p14="http://schemas.microsoft.com/office/powerpoint/2010/main" val="118608867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72BECF-FB3C-4790-8D00-8A2F197CA4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4">
                    <a:lumMod val="75000"/>
                  </a:schemeClr>
                </a:solidFill>
                <a:latin typeface="Britannic Bold" panose="020B0903060703020204" pitchFamily="34" charset="0"/>
              </a:rPr>
              <a:t>EXAMPLE</a:t>
            </a:r>
            <a:endParaRPr lang="en-IN" dirty="0">
              <a:solidFill>
                <a:schemeClr val="accent4">
                  <a:lumMod val="75000"/>
                </a:schemeClr>
              </a:solidFill>
              <a:latin typeface="Britannic Bold" panose="020B0903060703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097F8F-6FA5-4BE8-8227-D6508D7744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>
                <a:latin typeface="Century Gothic" panose="020B0502020202020204" pitchFamily="34" charset="0"/>
              </a:rPr>
              <a:t>The sequence of taxi fares</a:t>
            </a:r>
          </a:p>
          <a:p>
            <a:pPr marL="0" indent="0">
              <a:buNone/>
            </a:pPr>
            <a:r>
              <a:rPr lang="en-US" sz="2000" dirty="0">
                <a:latin typeface="Century Gothic" panose="020B0502020202020204" pitchFamily="34" charset="0"/>
              </a:rPr>
              <a:t>20, 30, 40, 50,…….</a:t>
            </a:r>
          </a:p>
          <a:p>
            <a:pPr marL="0" indent="0">
              <a:buNone/>
            </a:pPr>
            <a:endParaRPr lang="en-US" sz="2000" dirty="0">
              <a:latin typeface="Century Gothic" panose="020B0502020202020204" pitchFamily="34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GB" sz="2000" dirty="0">
                <a:effectLst/>
                <a:highlight>
                  <a:srgbClr val="FFFFFF"/>
                </a:highlight>
                <a:latin typeface="Century Gothic" panose="020B0502020202020204" pitchFamily="34" charset="0"/>
                <a:ea typeface="Comic Sans MS" panose="030F0702030302020204" pitchFamily="66" charset="0"/>
                <a:cs typeface="Comic Sans MS" panose="030F0702030302020204" pitchFamily="66" charset="0"/>
              </a:rPr>
              <a:t>Observe that these taxi fares form a pattern. In which, we get the next fare by adding a fixed number to the previous fare. Such a sequence of numbers is said to be in Arithmetic Progression.</a:t>
            </a:r>
            <a:endParaRPr lang="en-US" sz="2400" b="1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615074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BDBD5D-0D8B-4F9E-AE5E-80A4E9E588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5">
                    <a:lumMod val="75000"/>
                  </a:schemeClr>
                </a:solidFill>
                <a:latin typeface="Eras Bold ITC" panose="020B0907030504020204" pitchFamily="34" charset="0"/>
              </a:rPr>
              <a:t>APPLICATION OF AP IN TAXI SEQUENCE</a:t>
            </a:r>
            <a:endParaRPr lang="en-IN" dirty="0">
              <a:solidFill>
                <a:schemeClr val="accent5">
                  <a:lumMod val="75000"/>
                </a:schemeClr>
              </a:solidFill>
              <a:latin typeface="Eras Bold ITC" panose="020B0907030504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11B934-97BE-495F-88F3-6B88A19B53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en-GB" sz="2400" dirty="0">
                <a:solidFill>
                  <a:srgbClr val="0B0B0B"/>
                </a:solidFill>
                <a:effectLst/>
                <a:highlight>
                  <a:srgbClr val="FFFFFF"/>
                </a:highlight>
                <a:latin typeface="Century Gothic" panose="020B0502020202020204" pitchFamily="34" charset="0"/>
                <a:ea typeface="Comic Sans MS" panose="030F0702030302020204" pitchFamily="66" charset="0"/>
                <a:cs typeface="Comic Sans MS" panose="030F0702030302020204" pitchFamily="66" charset="0"/>
              </a:rPr>
              <a:t>Another case is when you are waiting for a cab. Expecting that the traffic is moving at a steady speed you can anticipate the when the cab will come.</a:t>
            </a:r>
            <a:endParaRPr lang="en-IN" sz="2400" dirty="0">
              <a:effectLst/>
              <a:latin typeface="Century Gothic" panose="020B0502020202020204" pitchFamily="34" charset="0"/>
              <a:ea typeface="Arial" panose="020B0604020202020204" pitchFamily="34" charset="0"/>
            </a:endParaRPr>
          </a:p>
          <a:p>
            <a:pPr marL="0" indent="0">
              <a:buNone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37163977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94E503-514D-4267-A61A-F880C0877C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ACKNOLEDGEMENT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BA118D-9959-4586-81B5-6E0E00CA79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l" fontAlgn="base">
              <a:buNone/>
            </a:pPr>
            <a:r>
              <a:rPr lang="en-US" dirty="0">
                <a:solidFill>
                  <a:srgbClr val="444444"/>
                </a:solidFill>
                <a:latin typeface="Open Sans" panose="020B0606030504020204" pitchFamily="34" charset="0"/>
              </a:rPr>
              <a:t>We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would like to thank our teacher for Numerical Methods of Algebra, Mr. Anurag Gupta who gave me a golden opportunity to work on this project. </a:t>
            </a:r>
            <a:r>
              <a:rPr lang="en-US" dirty="0">
                <a:solidFill>
                  <a:srgbClr val="444444"/>
                </a:solidFill>
                <a:latin typeface="Open Sans" panose="020B0606030504020204" pitchFamily="34" charset="0"/>
              </a:rPr>
              <a:t>We had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also like to express my gratitude to our program coordinator, Mr.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Devarshi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Shah wholeheartedly.</a:t>
            </a:r>
          </a:p>
          <a:p>
            <a:pPr marL="0" indent="0" algn="l" fontAlgn="base">
              <a:buNone/>
            </a:pPr>
            <a:r>
              <a:rPr lang="en-US" dirty="0">
                <a:solidFill>
                  <a:srgbClr val="444444"/>
                </a:solidFill>
                <a:latin typeface="Open Sans" panose="020B0606030504020204" pitchFamily="34" charset="0"/>
              </a:rPr>
              <a:t>We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must also thank our 5 team members, Sakshi Tripathi, Harshita Tyagi,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Krishangi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Trivedi, Tanish</a:t>
            </a:r>
            <a:r>
              <a:rPr lang="en-US" dirty="0">
                <a:solidFill>
                  <a:srgbClr val="444444"/>
                </a:solidFill>
                <a:latin typeface="Open Sans" panose="020B0606030504020204" pitchFamily="34" charset="0"/>
              </a:rPr>
              <a:t>q </a:t>
            </a:r>
            <a:r>
              <a:rPr lang="en-US" dirty="0" err="1">
                <a:solidFill>
                  <a:srgbClr val="444444"/>
                </a:solidFill>
                <a:latin typeface="Open Sans" panose="020B0606030504020204" pitchFamily="34" charset="0"/>
              </a:rPr>
              <a:t>Navin</a:t>
            </a:r>
            <a:r>
              <a:rPr lang="en-US" dirty="0">
                <a:solidFill>
                  <a:srgbClr val="444444"/>
                </a:solidFill>
                <a:latin typeface="Open Sans" panose="020B0606030504020204" pitchFamily="34" charset="0"/>
              </a:rPr>
              <a:t> Upreti, and Raj Tripathi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 for the immense support and help during this project. Without their help, completing this project would have been very difficult.</a:t>
            </a:r>
          </a:p>
          <a:p>
            <a:pPr marL="0" indent="0" algn="l" fontAlgn="base">
              <a:buNone/>
            </a:pP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We seek the blessings </a:t>
            </a:r>
            <a:r>
              <a:rPr lang="en-US" dirty="0">
                <a:solidFill>
                  <a:srgbClr val="444444"/>
                </a:solidFill>
                <a:latin typeface="Open Sans" panose="020B0606030504020204" pitchFamily="34" charset="0"/>
              </a:rPr>
              <a:t>of our parents and look forward to work on such challenging projects again in the future.</a:t>
            </a:r>
            <a:endParaRPr lang="en-US" b="0" i="0" dirty="0">
              <a:solidFill>
                <a:srgbClr val="444444"/>
              </a:solidFill>
              <a:effectLst/>
              <a:latin typeface="Open Sans" panose="020B0606030504020204" pitchFamily="34" charset="0"/>
            </a:endParaRPr>
          </a:p>
          <a:p>
            <a:pPr marL="0" indent="0">
              <a:buNone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41952498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660BE5-BBFF-427F-BEB6-C2C96255CF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Britannic Bold" panose="020B0903060703020204" pitchFamily="34" charset="0"/>
              </a:rPr>
              <a:t>BIBLIOGRAPHY</a:t>
            </a:r>
            <a:endParaRPr lang="en-IN" dirty="0">
              <a:latin typeface="Britannic Bold" panose="020B0903060703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9CE7D3-11E0-4378-8509-E8ED3A5335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000" u="sng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Comic Sans MS" panose="030F0702030302020204" pitchFamily="66" charset="0"/>
                <a:hlinkClick r:id="rId2"/>
              </a:rPr>
              <a:t>https://byjus.com/jee-questions/what-is-the-use-of-arithmetic-progression-in-daily-life/</a:t>
            </a:r>
            <a:r>
              <a:rPr lang="en-GB" sz="2000" dirty="0">
                <a:solidFill>
                  <a:srgbClr val="0B0B0B"/>
                </a:solidFill>
                <a:effectLst/>
                <a:latin typeface="Calibri" panose="020F0502020204030204" pitchFamily="34" charset="0"/>
                <a:ea typeface="Comic Sans MS" panose="030F0702030302020204" pitchFamily="66" charset="0"/>
              </a:rPr>
              <a:t> </a:t>
            </a:r>
            <a:endParaRPr lang="en-IN" sz="20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>
              <a:buClr>
                <a:schemeClr val="accent1"/>
              </a:buClr>
            </a:pPr>
            <a:r>
              <a:rPr lang="en-IN" sz="2000" dirty="0">
                <a:hlinkClick r:id="rId3"/>
              </a:rPr>
              <a:t>https://www.taxifarefinder.com/newsroom/2016/05/24/how-to-calculate-your-taxi-fare/</a:t>
            </a:r>
            <a:endParaRPr lang="en-IN" sz="2000" dirty="0"/>
          </a:p>
          <a:p>
            <a:r>
              <a:rPr lang="en-IN" sz="2000" u="sng" dirty="0">
                <a:solidFill>
                  <a:schemeClr val="accent1"/>
                </a:solidFill>
                <a:hlinkClick r:id="rId4"/>
              </a:rPr>
              <a:t>https://www.techtarget.com/whatis/definition/Uber</a:t>
            </a:r>
            <a:endParaRPr lang="en-IN" sz="2000" u="sng" dirty="0">
              <a:solidFill>
                <a:schemeClr val="accent1"/>
              </a:solidFill>
            </a:endParaRPr>
          </a:p>
          <a:p>
            <a:r>
              <a:rPr lang="en-IN" sz="2000" u="sng" dirty="0">
                <a:solidFill>
                  <a:schemeClr val="accent1"/>
                </a:solidFill>
              </a:rPr>
              <a:t>https://www.olacabs.com/about.html</a:t>
            </a:r>
          </a:p>
        </p:txBody>
      </p:sp>
    </p:spTree>
    <p:extLst>
      <p:ext uri="{BB962C8B-B14F-4D97-AF65-F5344CB8AC3E}">
        <p14:creationId xmlns:p14="http://schemas.microsoft.com/office/powerpoint/2010/main" val="12221938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CC90F7-7A2A-4266-A0A7-29A0A519CD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1122" y="394558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IN" sz="4000" u="sng" dirty="0">
                <a:latin typeface="Bookman Old Style" panose="02050604050505020204" pitchFamily="18" charset="0"/>
                <a:ea typeface="Cascadia Code" panose="020B0609020000020004" pitchFamily="49" charset="0"/>
                <a:cs typeface="Cascadia Code" panose="020B0609020000020004" pitchFamily="49" charset="0"/>
              </a:rPr>
              <a:t>HOW IS ARITHMETIC PROGRESSION USED IN REAL LIFE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FDC108-051F-41E4-828C-C918ACE89F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lnSpc>
                <a:spcPct val="115000"/>
              </a:lnSpc>
              <a:spcAft>
                <a:spcPts val="750"/>
              </a:spcAft>
            </a:pPr>
            <a:r>
              <a:rPr lang="en-IN" sz="2800" dirty="0">
                <a:solidFill>
                  <a:srgbClr val="FFC000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Arithmetic progression can be applied in real life by analysing a certain pattern, for example, AP used in straight line depreciation</a:t>
            </a:r>
            <a:r>
              <a:rPr lang="en-IN" dirty="0">
                <a:solidFill>
                  <a:srgbClr val="FFC000"/>
                </a:solidFill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IN" sz="2000" dirty="0">
              <a:solidFill>
                <a:srgbClr val="FFC000"/>
              </a:solidFill>
              <a:effectLst/>
              <a:latin typeface="Century Gothic" panose="020B0502020202020204" pitchFamily="34" charset="0"/>
              <a:ea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750"/>
              </a:spcAft>
            </a:pPr>
            <a:r>
              <a:rPr lang="en-IN" sz="2800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AP used in prediction of any sequence like when someone is waiting for a cab. Assuming that the traffic is moving at a constant speed he/she can predict when the next cab will come.</a:t>
            </a:r>
            <a:endParaRPr lang="en-IN" sz="2800" dirty="0">
              <a:solidFill>
                <a:schemeClr val="accent6">
                  <a:lumMod val="60000"/>
                  <a:lumOff val="40000"/>
                </a:schemeClr>
              </a:solidFill>
              <a:effectLst/>
              <a:latin typeface="Century Gothic" panose="020B0502020202020204" pitchFamily="34" charset="0"/>
              <a:ea typeface="Arial" panose="020B0604020202020204" pitchFamily="34" charset="0"/>
            </a:endParaRPr>
          </a:p>
          <a:p>
            <a:pPr marL="0" indent="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endParaRPr lang="en-IN" sz="2000" dirty="0">
              <a:effectLst/>
              <a:latin typeface="Century Gothic" panose="020B0502020202020204" pitchFamily="34" charset="0"/>
              <a:ea typeface="Arial" panose="020B0604020202020204" pitchFamily="34" charset="0"/>
            </a:endParaRPr>
          </a:p>
          <a:p>
            <a:pPr marL="0" indent="0">
              <a:buNone/>
            </a:pPr>
            <a:endParaRPr lang="en-IN" sz="32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92924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E1C40C-04C6-483E-9661-5F38ADB7F0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-677731"/>
            <a:ext cx="9404723" cy="45719"/>
          </a:xfrm>
        </p:spPr>
        <p:txBody>
          <a:bodyPr>
            <a:normAutofit fontScale="90000"/>
          </a:bodyPr>
          <a:lstStyle/>
          <a:p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576B7D-2B76-4CE6-AD0E-C33A44FDCB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9176" y="443753"/>
            <a:ext cx="8946541" cy="4792323"/>
          </a:xfrm>
        </p:spPr>
        <p:txBody>
          <a:bodyPr>
            <a:normAutofit lnSpcReduction="10000"/>
          </a:bodyPr>
          <a:lstStyle/>
          <a:p>
            <a:pPr>
              <a:lnSpc>
                <a:spcPct val="100000"/>
              </a:lnSpc>
            </a:pPr>
            <a:r>
              <a:rPr lang="en-US" sz="2800" b="0" i="0" dirty="0">
                <a:solidFill>
                  <a:srgbClr val="66FF66"/>
                </a:solidFill>
                <a:effectLst/>
                <a:latin typeface="Century Gothic" panose="020B0502020202020204" pitchFamily="34" charset="0"/>
              </a:rPr>
              <a:t>Uber is a transportation company with an app that allows passengers to hail a ride and drivers to charge fares and get paid. More specifically, Uber is a ridesharing company that hires independent contractors as drivers. 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66FF66"/>
                </a:solidFill>
                <a:latin typeface="Century Gothic" panose="020B0502020202020204" pitchFamily="34" charset="0"/>
              </a:rPr>
              <a:t>  </a:t>
            </a:r>
          </a:p>
          <a:p>
            <a:r>
              <a:rPr lang="en-US" sz="2400" b="0" i="0" dirty="0">
                <a:solidFill>
                  <a:srgbClr val="00B0F0"/>
                </a:solidFill>
                <a:effectLst/>
                <a:latin typeface="Century Gothic" panose="020B0502020202020204" pitchFamily="34" charset="0"/>
              </a:rPr>
              <a:t>Ola is India’s largest mobility platform and one of the world’s largest ride-hailing companies, serving 250+ cities across India, Australia, New Zealand, and the UK. The Ola app offers mobility solutions by connecting customers to drivers and a wide range of vehicles across bikes, auto-rickshaws, metered taxis, and cabs.</a:t>
            </a:r>
            <a:endParaRPr lang="en-IN" sz="2400" dirty="0">
              <a:solidFill>
                <a:srgbClr val="00B0F0"/>
              </a:solidFill>
              <a:latin typeface="Century Gothic" panose="020B0502020202020204" pitchFamily="34" charset="0"/>
            </a:endParaRPr>
          </a:p>
        </p:txBody>
      </p:sp>
      <p:pic>
        <p:nvPicPr>
          <p:cNvPr id="4" name="Picture 18">
            <a:extLst>
              <a:ext uri="{FF2B5EF4-FFF2-40B4-BE49-F238E27FC236}">
                <a16:creationId xmlns:a16="http://schemas.microsoft.com/office/drawing/2014/main" id="{D738A013-8F16-4679-9E63-27ECEBB6AF6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61520" y="1621924"/>
            <a:ext cx="3121304" cy="16782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7B58038D-952E-4F28-B362-C07F8453406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61520" y="4921624"/>
            <a:ext cx="3121304" cy="1492623"/>
          </a:xfrm>
          <a:prstGeom prst="rect">
            <a:avLst/>
          </a:prstGeom>
          <a:noFill/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29622583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294BB8-9EC2-4B32-A972-CC2A7D184F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5130" y="345141"/>
            <a:ext cx="9404723" cy="1400530"/>
          </a:xfrm>
        </p:spPr>
        <p:txBody>
          <a:bodyPr/>
          <a:lstStyle/>
          <a:p>
            <a:r>
              <a:rPr lang="en-IN" u="sng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HOW AP IS USED IN UBER/OLA TAXI SEQUENCE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1A698A-8F24-4160-9609-5F5F1ED286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2052918"/>
            <a:ext cx="8946541" cy="4459941"/>
          </a:xfrm>
        </p:spPr>
        <p:txBody>
          <a:bodyPr>
            <a:noAutofit/>
          </a:bodyPr>
          <a:lstStyle/>
          <a:p>
            <a:pPr marL="0" marR="279400" indent="0" algn="ctr">
              <a:lnSpc>
                <a:spcPct val="115000"/>
              </a:lnSpc>
              <a:spcBef>
                <a:spcPts val="0"/>
              </a:spcBef>
              <a:buClr>
                <a:srgbClr val="282829"/>
              </a:buClr>
              <a:buSzPct val="56000"/>
              <a:buNone/>
            </a:pPr>
            <a:r>
              <a:rPr lang="en-GB" sz="4000" dirty="0">
                <a:solidFill>
                  <a:schemeClr val="accent4">
                    <a:lumMod val="40000"/>
                    <a:lumOff val="60000"/>
                  </a:schemeClr>
                </a:solidFill>
                <a:highlight>
                  <a:srgbClr val="808080"/>
                </a:highlight>
                <a:latin typeface="Calibri" panose="020F0502020204030204" pitchFamily="34" charset="0"/>
                <a:ea typeface="Roboto" panose="02000000000000000000" pitchFamily="2" charset="0"/>
                <a:cs typeface="Calibri" panose="020F0502020204030204" pitchFamily="34" charset="0"/>
              </a:rPr>
              <a:t>One of the uses of AP in real life is the calculation of taxi fare.</a:t>
            </a:r>
          </a:p>
          <a:p>
            <a:pPr marL="0" marR="279400" indent="0">
              <a:lnSpc>
                <a:spcPct val="115000"/>
              </a:lnSpc>
              <a:spcBef>
                <a:spcPts val="0"/>
              </a:spcBef>
              <a:buClr>
                <a:srgbClr val="282829"/>
              </a:buClr>
              <a:buSzPct val="56000"/>
              <a:buNone/>
            </a:pPr>
            <a:endParaRPr lang="en-GB" sz="2400" dirty="0">
              <a:solidFill>
                <a:srgbClr val="0B0B0B"/>
              </a:solidFill>
              <a:highlight>
                <a:srgbClr val="FFFFFF"/>
              </a:highlight>
              <a:latin typeface="Century Gothic" panose="020B0502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marR="279400" indent="0" algn="ctr">
              <a:lnSpc>
                <a:spcPct val="115000"/>
              </a:lnSpc>
              <a:spcBef>
                <a:spcPts val="0"/>
              </a:spcBef>
              <a:buClr>
                <a:srgbClr val="282829"/>
              </a:buClr>
              <a:buSzPct val="56000"/>
              <a:buNone/>
            </a:pPr>
            <a:r>
              <a:rPr lang="en-IN" sz="2400" u="none" strike="noStrike" dirty="0">
                <a:solidFill>
                  <a:schemeClr val="tx2">
                    <a:lumMod val="60000"/>
                    <a:lumOff val="40000"/>
                  </a:schemeClr>
                </a:solidFill>
                <a:effectLst/>
                <a:highlight>
                  <a:srgbClr val="800000"/>
                </a:highlight>
                <a:latin typeface="Century Gothic" panose="020B0502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There are three ways of calculating taxi fares</a:t>
            </a:r>
            <a:r>
              <a:rPr lang="en-IN" sz="2400" u="none" strike="noStrike" dirty="0">
                <a:effectLst/>
                <a:highlight>
                  <a:srgbClr val="800000"/>
                </a:highlight>
                <a:latin typeface="Century Gothic" panose="020B0502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:</a:t>
            </a:r>
          </a:p>
          <a:p>
            <a:pPr marR="279400">
              <a:lnSpc>
                <a:spcPct val="115000"/>
              </a:lnSpc>
              <a:spcBef>
                <a:spcPts val="0"/>
              </a:spcBef>
              <a:buClr>
                <a:srgbClr val="282829"/>
              </a:buClr>
              <a:buSzPct val="56000"/>
            </a:pPr>
            <a:r>
              <a:rPr lang="en-IN" sz="3200" dirty="0">
                <a:latin typeface="Corbel" panose="020B0503020204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The zone system</a:t>
            </a:r>
          </a:p>
          <a:p>
            <a:pPr marR="279400">
              <a:lnSpc>
                <a:spcPct val="115000"/>
              </a:lnSpc>
              <a:spcBef>
                <a:spcPts val="0"/>
              </a:spcBef>
              <a:buClr>
                <a:srgbClr val="282829"/>
              </a:buClr>
              <a:buSzPct val="56000"/>
            </a:pPr>
            <a:r>
              <a:rPr lang="en-IN" sz="3200" u="none" strike="noStrike" dirty="0">
                <a:effectLst/>
                <a:latin typeface="Corbel" panose="020B0503020204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The flat </a:t>
            </a:r>
            <a:r>
              <a:rPr lang="en-IN" sz="3200" dirty="0">
                <a:latin typeface="Corbel" panose="020B0503020204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rate system </a:t>
            </a:r>
          </a:p>
          <a:p>
            <a:pPr marR="279400">
              <a:lnSpc>
                <a:spcPct val="115000"/>
              </a:lnSpc>
              <a:spcBef>
                <a:spcPts val="0"/>
              </a:spcBef>
              <a:buClr>
                <a:srgbClr val="282829"/>
              </a:buClr>
              <a:buSzPct val="56000"/>
            </a:pPr>
            <a:r>
              <a:rPr lang="en-IN" sz="3200" u="none" strike="noStrike" dirty="0">
                <a:effectLst/>
                <a:latin typeface="Corbel" panose="020B0503020204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The taxi meter system</a:t>
            </a:r>
            <a:r>
              <a:rPr lang="en-IN" sz="2400" u="none" strike="noStrike" dirty="0">
                <a:effectLst/>
                <a:latin typeface="Century Gothic" panose="020B0502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3104555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613B44-0740-4FBB-93AF-5CB8B52687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9900" y="116542"/>
            <a:ext cx="7623830" cy="2142564"/>
          </a:xfrm>
        </p:spPr>
        <p:txBody>
          <a:bodyPr>
            <a:normAutofit/>
          </a:bodyPr>
          <a:lstStyle/>
          <a:p>
            <a:pPr algn="ctr"/>
            <a:r>
              <a:rPr lang="en-IN" sz="6000" u="sng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THE TAXI METER</a:t>
            </a:r>
            <a:r>
              <a:rPr lang="en-IN" sz="6000" u="sng" dirty="0">
                <a:solidFill>
                  <a:schemeClr val="tx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</a:t>
            </a:r>
            <a:r>
              <a:rPr lang="en-IN" sz="6000" u="sng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SYSTEM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6AE1A1-E6A9-484B-9397-8441F5858E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0307" y="2259106"/>
            <a:ext cx="11322422" cy="4316505"/>
          </a:xfrm>
        </p:spPr>
        <p:txBody>
          <a:bodyPr>
            <a:normAutofit/>
          </a:bodyPr>
          <a:lstStyle/>
          <a:p>
            <a:pPr marL="0" indent="0">
              <a:lnSpc>
                <a:spcPct val="122000"/>
              </a:lnSpc>
              <a:spcBef>
                <a:spcPts val="0"/>
              </a:spcBef>
              <a:buNone/>
            </a:pPr>
            <a:endParaRPr lang="en-GB" sz="2200" dirty="0">
              <a:solidFill>
                <a:srgbClr val="0B0B0B"/>
              </a:solidFill>
              <a:latin typeface="Cascadia Code SemiBold" panose="020B0609020000020004" pitchFamily="49" charset="0"/>
              <a:ea typeface="Cascadia Code SemiBold" panose="020B0609020000020004" pitchFamily="49" charset="0"/>
              <a:cs typeface="Cascadia Code SemiBold" panose="020B0609020000020004" pitchFamily="49" charset="0"/>
            </a:endParaRPr>
          </a:p>
          <a:p>
            <a:pPr marL="0" indent="0" algn="ctr">
              <a:lnSpc>
                <a:spcPct val="122000"/>
              </a:lnSpc>
              <a:spcBef>
                <a:spcPts val="0"/>
              </a:spcBef>
              <a:buNone/>
            </a:pPr>
            <a:r>
              <a:rPr lang="en-GB" sz="2200" dirty="0">
                <a:solidFill>
                  <a:schemeClr val="accent3">
                    <a:lumMod val="40000"/>
                    <a:lumOff val="60000"/>
                  </a:schemeClr>
                </a:solidFill>
                <a:highlight>
                  <a:srgbClr val="808000"/>
                </a:highlight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Arithmetic Progression  method calculates the taxi fare based on three categories</a:t>
            </a:r>
            <a:r>
              <a:rPr lang="en-GB" sz="2200" dirty="0">
                <a:solidFill>
                  <a:srgbClr val="0B0B0B"/>
                </a:solidFill>
                <a:highlight>
                  <a:srgbClr val="808000"/>
                </a:highlight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:</a:t>
            </a:r>
          </a:p>
          <a:p>
            <a:pPr algn="just">
              <a:lnSpc>
                <a:spcPct val="122000"/>
              </a:lnSpc>
              <a:spcBef>
                <a:spcPts val="0"/>
              </a:spcBef>
              <a:buClr>
                <a:schemeClr val="accent3"/>
              </a:buClr>
              <a:buFont typeface="Wingdings" panose="05000000000000000000" pitchFamily="2" charset="2"/>
              <a:buChar char="Ø"/>
            </a:pPr>
            <a:r>
              <a:rPr lang="en-US" sz="2800" i="0" u="sng" dirty="0">
                <a:solidFill>
                  <a:srgbClr val="002060"/>
                </a:solidFill>
                <a:effectLst/>
                <a:latin typeface="Century Gothic" panose="020B0502020202020204" pitchFamily="34" charset="0"/>
              </a:rPr>
              <a:t>Initial Fee</a:t>
            </a:r>
            <a:r>
              <a:rPr lang="en-US" sz="2800" b="1" i="0" dirty="0">
                <a:solidFill>
                  <a:srgbClr val="002060"/>
                </a:solidFill>
                <a:effectLst/>
                <a:latin typeface="Century Gothic" panose="020B0502020202020204" pitchFamily="34" charset="0"/>
              </a:rPr>
              <a:t> – </a:t>
            </a:r>
            <a:r>
              <a:rPr lang="en-US" sz="2800" b="0" i="0" dirty="0">
                <a:solidFill>
                  <a:srgbClr val="002060"/>
                </a:solidFill>
                <a:effectLst/>
                <a:latin typeface="Century Gothic" panose="020B0502020202020204" pitchFamily="34" charset="0"/>
              </a:rPr>
              <a:t>A flat fee charged at the beginning of every ride.</a:t>
            </a:r>
          </a:p>
          <a:p>
            <a:pPr algn="just">
              <a:lnSpc>
                <a:spcPct val="122000"/>
              </a:lnSpc>
              <a:spcBef>
                <a:spcPts val="0"/>
              </a:spcBef>
              <a:buClr>
                <a:schemeClr val="accent3"/>
              </a:buClr>
              <a:buFont typeface="Wingdings" panose="05000000000000000000" pitchFamily="2" charset="2"/>
              <a:buChar char="Ø"/>
            </a:pPr>
            <a:r>
              <a:rPr lang="en-US" sz="2800" i="0" u="sng" dirty="0">
                <a:solidFill>
                  <a:srgbClr val="002060"/>
                </a:solidFill>
                <a:effectLst/>
                <a:latin typeface="Century Gothic" panose="020B0502020202020204" pitchFamily="34" charset="0"/>
              </a:rPr>
              <a:t>Cost per mile/km</a:t>
            </a:r>
            <a:r>
              <a:rPr lang="en-US" sz="2800" b="1" i="0" dirty="0">
                <a:solidFill>
                  <a:srgbClr val="002060"/>
                </a:solidFill>
                <a:effectLst/>
                <a:latin typeface="Century Gothic" panose="020B0502020202020204" pitchFamily="34" charset="0"/>
              </a:rPr>
              <a:t> – </a:t>
            </a:r>
            <a:r>
              <a:rPr lang="en-US" sz="2800" b="0" i="0" dirty="0">
                <a:solidFill>
                  <a:srgbClr val="002060"/>
                </a:solidFill>
                <a:effectLst/>
                <a:latin typeface="Century Gothic" panose="020B0502020202020204" pitchFamily="34" charset="0"/>
              </a:rPr>
              <a:t>How much you are charged for each mile/km of your journey</a:t>
            </a:r>
          </a:p>
          <a:p>
            <a:pPr algn="just">
              <a:spcBef>
                <a:spcPts val="0"/>
              </a:spcBef>
              <a:buClr>
                <a:schemeClr val="accent3"/>
              </a:buClr>
              <a:buFont typeface="Wingdings" panose="05000000000000000000" pitchFamily="2" charset="2"/>
              <a:buChar char="Ø"/>
            </a:pPr>
            <a:r>
              <a:rPr lang="en-US" sz="2800" i="0" u="sng" dirty="0">
                <a:solidFill>
                  <a:srgbClr val="002060"/>
                </a:solidFill>
                <a:effectLst/>
                <a:latin typeface="Century Gothic" panose="020B0502020202020204" pitchFamily="34" charset="0"/>
              </a:rPr>
              <a:t>Cost per minute – </a:t>
            </a:r>
            <a:r>
              <a:rPr lang="en-US" sz="2800" b="0" i="0" dirty="0">
                <a:solidFill>
                  <a:srgbClr val="002060"/>
                </a:solidFill>
                <a:effectLst/>
                <a:latin typeface="Century Gothic" panose="020B0502020202020204" pitchFamily="34" charset="0"/>
              </a:rPr>
              <a:t>How much you are charged for each minute of the ride where the car is moving very slowly or is standing still</a:t>
            </a:r>
          </a:p>
          <a:p>
            <a:pPr marL="0" indent="0">
              <a:lnSpc>
                <a:spcPct val="122000"/>
              </a:lnSpc>
              <a:spcBef>
                <a:spcPts val="0"/>
              </a:spcBef>
              <a:buNone/>
            </a:pPr>
            <a:endParaRPr lang="en-GB" sz="2000" dirty="0">
              <a:solidFill>
                <a:srgbClr val="0B0B0B"/>
              </a:solidFill>
              <a:highlight>
                <a:srgbClr val="FFFFFF"/>
              </a:highlight>
              <a:latin typeface="Century Gothic" panose="020B0502020202020204" pitchFamily="34" charset="0"/>
            </a:endParaRPr>
          </a:p>
        </p:txBody>
      </p:sp>
      <p:pic>
        <p:nvPicPr>
          <p:cNvPr id="3074" name="Picture 2" descr="Herald: Despite free offer, taxi operators want meters scrapped">
            <a:extLst>
              <a:ext uri="{FF2B5EF4-FFF2-40B4-BE49-F238E27FC236}">
                <a16:creationId xmlns:a16="http://schemas.microsoft.com/office/drawing/2014/main" id="{102A4387-6F75-4FB8-8C7C-536AAAC7D7E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23779" y="430586"/>
            <a:ext cx="3028950" cy="1514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896013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8E5B8-FD53-4943-8DB4-10DE7204AE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10878018" cy="1400530"/>
          </a:xfrm>
        </p:spPr>
        <p:txBody>
          <a:bodyPr/>
          <a:lstStyle/>
          <a:p>
            <a:pPr algn="ctr"/>
            <a:r>
              <a:rPr lang="en-US" sz="6600" u="sng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THE INITIAL FEE</a:t>
            </a:r>
            <a:endParaRPr lang="en-IN" sz="6600" u="sng" dirty="0">
              <a:solidFill>
                <a:schemeClr val="bg1"/>
              </a:solidFill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E3CD7C-8911-4697-B8D8-E4F82B0B31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1706" y="2052918"/>
            <a:ext cx="6320117" cy="450924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>
                <a:solidFill>
                  <a:schemeClr val="accent5">
                    <a:lumMod val="75000"/>
                  </a:schemeClr>
                </a:solidFill>
                <a:latin typeface="Constantia" panose="02030602050306030303" pitchFamily="18" charset="0"/>
              </a:rPr>
              <a:t>Immediately, upon entering a taxi, you will be charged an initial fee. This is the entry fee that one pays simply for getting into the taxi.</a:t>
            </a:r>
          </a:p>
          <a:p>
            <a:pPr marL="0" indent="0">
              <a:buNone/>
            </a:pPr>
            <a:endParaRPr lang="en-US" sz="3200" dirty="0">
              <a:latin typeface="Century Gothic" panose="020B0502020202020204" pitchFamily="34" charset="0"/>
            </a:endParaRPr>
          </a:p>
          <a:p>
            <a:pPr marL="0" indent="0">
              <a:buNone/>
            </a:pPr>
            <a:r>
              <a:rPr lang="en-US" sz="3200" dirty="0">
                <a:solidFill>
                  <a:schemeClr val="accent6">
                    <a:lumMod val="75000"/>
                  </a:schemeClr>
                </a:solidFill>
                <a:latin typeface="Constantia" panose="02030602050306030303" pitchFamily="18" charset="0"/>
              </a:rPr>
              <a:t>This would be regarded as the first term of an arithmetic progression.</a:t>
            </a:r>
          </a:p>
          <a:p>
            <a:pPr marL="0" indent="0">
              <a:buNone/>
            </a:pPr>
            <a:r>
              <a:rPr lang="en-US" sz="3200" dirty="0">
                <a:solidFill>
                  <a:schemeClr val="accent6">
                    <a:lumMod val="75000"/>
                  </a:schemeClr>
                </a:solidFill>
                <a:latin typeface="Constantia" panose="02030602050306030303" pitchFamily="18" charset="0"/>
              </a:rPr>
              <a:t>This first term is denoted by ‘a’.</a:t>
            </a:r>
            <a:endParaRPr lang="en-IN" sz="3200" dirty="0">
              <a:solidFill>
                <a:schemeClr val="accent6">
                  <a:lumMod val="75000"/>
                </a:schemeClr>
              </a:solidFill>
              <a:latin typeface="Constantia" panose="02030602050306030303" pitchFamily="18" charset="0"/>
            </a:endParaRPr>
          </a:p>
        </p:txBody>
      </p:sp>
      <p:pic>
        <p:nvPicPr>
          <p:cNvPr id="2050" name="Picture 2" descr="New York City Taxi Fare Decal Stock Photo (Edit Now) 1357501">
            <a:extLst>
              <a:ext uri="{FF2B5EF4-FFF2-40B4-BE49-F238E27FC236}">
                <a16:creationId xmlns:a16="http://schemas.microsoft.com/office/drawing/2014/main" id="{0D48DF49-0970-48D6-8A74-17BD86504E4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95614" y="2487707"/>
            <a:ext cx="4028515" cy="3307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970815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0E19E8-ECF4-44FC-BE0E-8553A37AB5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5400" u="sng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C</a:t>
            </a:r>
            <a:r>
              <a:rPr lang="en-IN" sz="5400" u="sng" dirty="0">
                <a:solidFill>
                  <a:schemeClr val="bg1"/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OST PER MILE/KM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0A1461A3-606E-4FE7-9389-92F63F6BCC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0659" y="1676400"/>
            <a:ext cx="5428129" cy="4495800"/>
          </a:xfrm>
        </p:spPr>
        <p:txBody>
          <a:bodyPr>
            <a:normAutofit/>
          </a:bodyPr>
          <a:lstStyle/>
          <a:p>
            <a:pPr marL="0" indent="0">
              <a:lnSpc>
                <a:spcPct val="147000"/>
              </a:lnSpc>
              <a:spcBef>
                <a:spcPts val="800"/>
              </a:spcBef>
              <a:spcAft>
                <a:spcPts val="2300"/>
              </a:spcAft>
              <a:buNone/>
            </a:pPr>
            <a:endParaRPr lang="en-GB" sz="2400" spc="40" dirty="0">
              <a:effectLst/>
              <a:latin typeface="Century Gothic" panose="020B0502020202020204" pitchFamily="34" charset="0"/>
              <a:ea typeface="Arial" panose="020B0604020202020204" pitchFamily="34" charset="0"/>
            </a:endParaRPr>
          </a:p>
          <a:p>
            <a:pPr marL="0" indent="0" algn="ctr">
              <a:lnSpc>
                <a:spcPct val="147000"/>
              </a:lnSpc>
              <a:spcBef>
                <a:spcPts val="800"/>
              </a:spcBef>
              <a:spcAft>
                <a:spcPts val="2300"/>
              </a:spcAft>
              <a:buNone/>
            </a:pPr>
            <a:r>
              <a:rPr lang="en-GB" sz="2400" spc="40" dirty="0">
                <a:solidFill>
                  <a:schemeClr val="tx1">
                    <a:lumMod val="85000"/>
                  </a:schemeClr>
                </a:solidFill>
                <a:effectLst/>
                <a:latin typeface="Britannic Bold" panose="020B0903060703020204" pitchFamily="34" charset="0"/>
                <a:ea typeface="Arial" panose="020B0604020202020204" pitchFamily="34" charset="0"/>
              </a:rPr>
              <a:t>Once the taxi starts moving, the meter will start adding up how many miles/kms you have travelled and will charge you the set price for each mile. </a:t>
            </a:r>
            <a:endParaRPr lang="en-GB" sz="2000" spc="40" dirty="0">
              <a:solidFill>
                <a:schemeClr val="tx1">
                  <a:lumMod val="85000"/>
                </a:schemeClr>
              </a:solidFill>
              <a:effectLst/>
              <a:latin typeface="Britannic Bold" panose="020B0903060703020204" pitchFamily="34" charset="0"/>
              <a:ea typeface="Arial" panose="020B0604020202020204" pitchFamily="34" charset="0"/>
            </a:endParaRPr>
          </a:p>
        </p:txBody>
      </p:sp>
      <p:pic>
        <p:nvPicPr>
          <p:cNvPr id="1026" name="Picture 2" descr="Trip Fuel Cost Calculator | MPG, Km/L, L/100Km, or L/M Ratings">
            <a:extLst>
              <a:ext uri="{FF2B5EF4-FFF2-40B4-BE49-F238E27FC236}">
                <a16:creationId xmlns:a16="http://schemas.microsoft.com/office/drawing/2014/main" id="{E80F424C-79F8-477E-ADA4-F16E9F0A507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92472" y="1853249"/>
            <a:ext cx="4464422" cy="48013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956561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E440B923-2B6B-4A50-8FC1-13C55B7D43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561474"/>
            <a:ext cx="8596668" cy="1320800"/>
          </a:xfrm>
        </p:spPr>
        <p:txBody>
          <a:bodyPr/>
          <a:lstStyle/>
          <a:p>
            <a:r>
              <a:rPr lang="en-US" dirty="0">
                <a:solidFill>
                  <a:schemeClr val="tx2">
                    <a:lumMod val="75000"/>
                  </a:schemeClr>
                </a:solidFill>
                <a:latin typeface="Berlin Sans FB Demi" panose="020E0802020502020306" pitchFamily="34" charset="0"/>
              </a:rPr>
              <a:t>C</a:t>
            </a:r>
            <a:r>
              <a:rPr lang="en-IN" dirty="0">
                <a:solidFill>
                  <a:schemeClr val="tx2">
                    <a:lumMod val="75000"/>
                  </a:schemeClr>
                </a:solidFill>
                <a:latin typeface="Berlin Sans FB Demi" panose="020E0802020502020306" pitchFamily="34" charset="0"/>
              </a:rPr>
              <a:t>OST PER MINUTE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32826E-A6A6-4890-A532-300EF2BA04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GB" sz="2000" spc="40" dirty="0">
                <a:effectLst/>
                <a:latin typeface="Century Gothic" panose="020B0502020202020204" pitchFamily="34" charset="0"/>
                <a:ea typeface="Arial" panose="020B0604020202020204" pitchFamily="34" charset="0"/>
              </a:rPr>
              <a:t>If the taxi slows down (typically below 10mph) or is stuck still in traffic, the meter will switch over and will start charging you by the minute instead of by mile/km. This ensures that the cab driver is still getting paid for his/her time while sitting at red lights or in traffic.</a:t>
            </a:r>
            <a:endParaRPr lang="en-IN" sz="2000" dirty="0">
              <a:latin typeface="Century Gothic" panose="020B0502020202020204" pitchFamily="34" charset="0"/>
            </a:endParaRPr>
          </a:p>
          <a:p>
            <a:pPr>
              <a:lnSpc>
                <a:spcPct val="150000"/>
              </a:lnSpc>
            </a:pPr>
            <a:endParaRPr lang="en-IN" sz="2400" dirty="0"/>
          </a:p>
        </p:txBody>
      </p:sp>
    </p:spTree>
    <p:extLst>
      <p:ext uri="{BB962C8B-B14F-4D97-AF65-F5344CB8AC3E}">
        <p14:creationId xmlns:p14="http://schemas.microsoft.com/office/powerpoint/2010/main" val="33729042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56DE7A-25B1-4FB7-BBCC-10DC5C14EB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>
                <a:solidFill>
                  <a:schemeClr val="tx1">
                    <a:lumMod val="95000"/>
                    <a:lumOff val="5000"/>
                  </a:schemeClr>
                </a:solidFill>
                <a:latin typeface="Cooper Black" panose="0208090404030B020404" pitchFamily="18" charset="0"/>
              </a:rPr>
              <a:t>USE OF AP IN THE TAXI METER SYSTEM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8DB4A4-83CE-4503-A712-0FBE096557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IN" sz="2400" dirty="0">
                <a:latin typeface="Century Gothic" panose="020B0502020202020204" pitchFamily="34" charset="0"/>
              </a:rPr>
              <a:t>To sum up how meters work the following formula can be used</a:t>
            </a:r>
            <a:r>
              <a:rPr lang="en-IN" sz="2400" dirty="0"/>
              <a:t>.</a:t>
            </a:r>
          </a:p>
          <a:p>
            <a:pPr marL="0" indent="0">
              <a:buNone/>
            </a:pPr>
            <a:endParaRPr lang="en-IN" sz="1800" i="1" spc="40" dirty="0">
              <a:solidFill>
                <a:srgbClr val="636363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IN" sz="2000" i="1" spc="4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Taxi fare =</a:t>
            </a:r>
          </a:p>
          <a:p>
            <a:pPr marL="0" indent="0">
              <a:buNone/>
            </a:pPr>
            <a:r>
              <a:rPr lang="en-IN" sz="2000" i="1" spc="4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Base Fare + </a:t>
            </a:r>
          </a:p>
          <a:p>
            <a:pPr marL="0" indent="0">
              <a:buNone/>
            </a:pPr>
            <a:r>
              <a:rPr lang="en-IN" sz="2000" i="1" spc="4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(Cost per mile * ride distance) +</a:t>
            </a:r>
          </a:p>
          <a:p>
            <a:pPr marL="0" indent="0">
              <a:buNone/>
            </a:pPr>
            <a:r>
              <a:rPr lang="en-IN" sz="2000" i="1" spc="4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(Cost per minute * time in taxi while taxi is standing still or traveling very slowly)</a:t>
            </a:r>
            <a:endParaRPr lang="en-IN" sz="2000" dirty="0"/>
          </a:p>
        </p:txBody>
      </p:sp>
    </p:spTree>
    <p:extLst>
      <p:ext uri="{BB962C8B-B14F-4D97-AF65-F5344CB8AC3E}">
        <p14:creationId xmlns:p14="http://schemas.microsoft.com/office/powerpoint/2010/main" val="1457931808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370</TotalTime>
  <Words>1107</Words>
  <Application>Microsoft Office PowerPoint</Application>
  <PresentationFormat>Widescreen</PresentationFormat>
  <Paragraphs>81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34" baseType="lpstr">
      <vt:lpstr>Arial</vt:lpstr>
      <vt:lpstr>Bahnschrift SemiBold</vt:lpstr>
      <vt:lpstr>Berlin Sans FB Demi</vt:lpstr>
      <vt:lpstr>Bookman Old Style</vt:lpstr>
      <vt:lpstr>Britannic Bold</vt:lpstr>
      <vt:lpstr>Calibri</vt:lpstr>
      <vt:lpstr>Cascadia Code</vt:lpstr>
      <vt:lpstr>Cascadia Code SemiBold</vt:lpstr>
      <vt:lpstr>Century Gothic</vt:lpstr>
      <vt:lpstr>Constantia</vt:lpstr>
      <vt:lpstr>Cooper Black</vt:lpstr>
      <vt:lpstr>Corbel</vt:lpstr>
      <vt:lpstr>Eras Bold ITC</vt:lpstr>
      <vt:lpstr>Open Sans</vt:lpstr>
      <vt:lpstr>Trebuchet MS</vt:lpstr>
      <vt:lpstr>Wingdings</vt:lpstr>
      <vt:lpstr>Wingdings 3</vt:lpstr>
      <vt:lpstr>Facet</vt:lpstr>
      <vt:lpstr>Application of arithmetic progression in OLA/ UBER taxi sequence system</vt:lpstr>
      <vt:lpstr>HOW IS ARITHMETIC PROGRESSION USED IN REAL LIFE</vt:lpstr>
      <vt:lpstr>PowerPoint Presentation</vt:lpstr>
      <vt:lpstr>HOW AP IS USED IN UBER/OLA TAXI SEQUENCE</vt:lpstr>
      <vt:lpstr>THE TAXI METER SYSTEM</vt:lpstr>
      <vt:lpstr>THE INITIAL FEE</vt:lpstr>
      <vt:lpstr>COST PER MILE/KM</vt:lpstr>
      <vt:lpstr>COST PER MINUTE</vt:lpstr>
      <vt:lpstr>USE OF AP IN THE TAXI METER SYSTEM</vt:lpstr>
      <vt:lpstr>USE OF AP IN THE TAXI METER SYSTEM</vt:lpstr>
      <vt:lpstr>USE OF AP IN THE TAXI METER SYSTEM</vt:lpstr>
      <vt:lpstr>EXAMPLE</vt:lpstr>
      <vt:lpstr>EXAMPLE</vt:lpstr>
      <vt:lpstr>APPLICATION OF AP IN TAXI SEQUENCE</vt:lpstr>
      <vt:lpstr>ACKNOLEDGEMENT</vt:lpstr>
      <vt:lpstr>BIBLIOGRAPHY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Application of arithmetic progression in OLA/ UBER taxi sequence system</dc:title>
  <dc:creator>Shivangi Trivedi</dc:creator>
  <cp:lastModifiedBy>Tanishq Upreti</cp:lastModifiedBy>
  <cp:revision>17</cp:revision>
  <dcterms:created xsi:type="dcterms:W3CDTF">2022-04-26T16:08:24Z</dcterms:created>
  <dcterms:modified xsi:type="dcterms:W3CDTF">2022-05-02T18:33:48Z</dcterms:modified>
</cp:coreProperties>
</file>