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6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8288000" cy="10287000"/>
  <p:notesSz cx="18288000" cy="10287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780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2857500"/>
            <a:ext cx="10212586" cy="4000500"/>
          </a:xfrm>
        </p:spPr>
        <p:txBody>
          <a:bodyPr>
            <a:noAutofit/>
          </a:bodyPr>
          <a:lstStyle>
            <a:lvl1pPr>
              <a:defRPr sz="81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4" name="line" descr="Line graphic"/>
          <p:cNvGrpSpPr/>
          <p:nvPr/>
        </p:nvGrpSpPr>
        <p:grpSpPr bwMode="invGray">
          <a:xfrm>
            <a:off x="1389148" y="7086600"/>
            <a:ext cx="10118837" cy="190500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7658100"/>
            <a:ext cx="10212585" cy="16002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85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71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57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43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429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115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801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487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>
            <a:off x="2284215" y="2271713"/>
            <a:ext cx="15858492" cy="96012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935615">
              <a:defRPr/>
            </a:lvl6pPr>
            <a:lvl7pPr marL="2935615">
              <a:defRPr/>
            </a:lvl7pPr>
            <a:lvl8pPr marL="2935615">
              <a:defRPr/>
            </a:lvl8pPr>
            <a:lvl9pPr marL="2935615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46467" y="411959"/>
            <a:ext cx="2057936" cy="88526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 rot="5400000">
            <a:off x="10300568" y="5208885"/>
            <a:ext cx="9738360" cy="96037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912256" y="416720"/>
            <a:ext cx="13719574" cy="8847860"/>
          </a:xfrm>
        </p:spPr>
        <p:txBody>
          <a:bodyPr vert="eaVert"/>
          <a:lstStyle>
            <a:lvl5pPr>
              <a:defRPr/>
            </a:lvl5pPr>
            <a:lvl6pPr marL="1893060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66701"/>
            <a:ext cx="13719570" cy="838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>
            <a:off x="0" y="1618488"/>
            <a:ext cx="18745200" cy="96012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823070">
              <a:defRPr/>
            </a:lvl2pPr>
            <a:lvl3pPr marL="1166015">
              <a:defRPr/>
            </a:lvl3pPr>
            <a:lvl4pPr marL="1508961">
              <a:defRPr/>
            </a:lvl4pPr>
            <a:lvl5pPr marL="1851907">
              <a:defRPr/>
            </a:lvl5pPr>
            <a:lvl6pPr marL="2194853">
              <a:defRPr baseline="0"/>
            </a:lvl6pPr>
            <a:lvl7pPr marL="2537798">
              <a:defRPr baseline="0"/>
            </a:lvl7pPr>
            <a:lvl8pPr marL="2880744">
              <a:defRPr baseline="0"/>
            </a:lvl8pPr>
            <a:lvl9pPr marL="3223690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4214" y="2857500"/>
            <a:ext cx="13719573" cy="4000500"/>
          </a:xfrm>
        </p:spPr>
        <p:txBody>
          <a:bodyPr anchor="b">
            <a:noAutofit/>
          </a:bodyPr>
          <a:lstStyle>
            <a:lvl1pPr algn="l">
              <a:defRPr sz="6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>
            <a:off x="2377963" y="7086600"/>
            <a:ext cx="12951277" cy="96012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4215" y="7653788"/>
            <a:ext cx="13719571" cy="160451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91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78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67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5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45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534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124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71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4216" y="411957"/>
            <a:ext cx="13719570" cy="15311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8" name="line" descr="Line graphic"/>
          <p:cNvGrpSpPr/>
          <p:nvPr/>
        </p:nvGrpSpPr>
        <p:grpSpPr bwMode="invGray">
          <a:xfrm>
            <a:off x="2284215" y="2271713"/>
            <a:ext cx="15858492" cy="96012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4215" y="2857500"/>
            <a:ext cx="6631125" cy="6400800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 marL="2935615">
              <a:defRPr sz="2400"/>
            </a:lvl6pPr>
            <a:lvl7pPr marL="2935615">
              <a:defRPr sz="2400" baseline="0"/>
            </a:lvl7pPr>
            <a:lvl8pPr marL="2935615">
              <a:defRPr sz="2400" baseline="0"/>
            </a:lvl8pPr>
            <a:lvl9pPr marL="2935615">
              <a:defRPr sz="24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372663" y="2857500"/>
            <a:ext cx="6631124" cy="6400800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 marL="2935615">
              <a:defRPr sz="2400"/>
            </a:lvl6pPr>
            <a:lvl7pPr marL="2935615">
              <a:defRPr sz="2400"/>
            </a:lvl7pPr>
            <a:lvl8pPr marL="2935615">
              <a:defRPr sz="2400" baseline="0"/>
            </a:lvl8pPr>
            <a:lvl9pPr marL="2935615">
              <a:defRPr sz="24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4216" y="411957"/>
            <a:ext cx="13719570" cy="153114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0" name="line" descr="Line graphic"/>
          <p:cNvGrpSpPr/>
          <p:nvPr/>
        </p:nvGrpSpPr>
        <p:grpSpPr bwMode="invGray">
          <a:xfrm>
            <a:off x="2284215" y="2271713"/>
            <a:ext cx="15858492" cy="96012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4214" y="2857500"/>
            <a:ext cx="6626554" cy="1143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3600" b="0"/>
            </a:lvl1pPr>
            <a:lvl2pPr marL="685891" indent="0">
              <a:buNone/>
              <a:defRPr sz="3000" b="1"/>
            </a:lvl2pPr>
            <a:lvl3pPr marL="1371783" indent="0">
              <a:buNone/>
              <a:defRPr sz="2700" b="1"/>
            </a:lvl3pPr>
            <a:lvl4pPr marL="2057674" indent="0">
              <a:buNone/>
              <a:defRPr sz="2400" b="1"/>
            </a:lvl4pPr>
            <a:lvl5pPr marL="2743566" indent="0">
              <a:buNone/>
              <a:defRPr sz="2400" b="1"/>
            </a:lvl5pPr>
            <a:lvl6pPr marL="3429457" indent="0">
              <a:buNone/>
              <a:defRPr sz="2400" b="1"/>
            </a:lvl6pPr>
            <a:lvl7pPr marL="4115349" indent="0">
              <a:buNone/>
              <a:defRPr sz="2400" b="1"/>
            </a:lvl7pPr>
            <a:lvl8pPr marL="4801240" indent="0">
              <a:buNone/>
              <a:defRPr sz="2400" b="1"/>
            </a:lvl8pPr>
            <a:lvl9pPr marL="5487132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4214" y="4229099"/>
            <a:ext cx="6626554" cy="5029202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 marL="2935615">
              <a:defRPr sz="2400"/>
            </a:lvl6pPr>
            <a:lvl7pPr marL="2935615">
              <a:defRPr sz="2400" baseline="0"/>
            </a:lvl7pPr>
            <a:lvl8pPr marL="2935615">
              <a:defRPr sz="2400" baseline="0"/>
            </a:lvl8pPr>
            <a:lvl9pPr marL="2935615">
              <a:defRPr sz="24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377232" y="2857500"/>
            <a:ext cx="6626554" cy="1143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3600" b="0"/>
            </a:lvl1pPr>
            <a:lvl2pPr marL="685891" indent="0">
              <a:buNone/>
              <a:defRPr sz="3000" b="1"/>
            </a:lvl2pPr>
            <a:lvl3pPr marL="1371783" indent="0">
              <a:buNone/>
              <a:defRPr sz="2700" b="1"/>
            </a:lvl3pPr>
            <a:lvl4pPr marL="2057674" indent="0">
              <a:buNone/>
              <a:defRPr sz="2400" b="1"/>
            </a:lvl4pPr>
            <a:lvl5pPr marL="2743566" indent="0">
              <a:buNone/>
              <a:defRPr sz="2400" b="1"/>
            </a:lvl5pPr>
            <a:lvl6pPr marL="3429457" indent="0">
              <a:buNone/>
              <a:defRPr sz="2400" b="1"/>
            </a:lvl6pPr>
            <a:lvl7pPr marL="4115349" indent="0">
              <a:buNone/>
              <a:defRPr sz="2400" b="1"/>
            </a:lvl7pPr>
            <a:lvl8pPr marL="4801240" indent="0">
              <a:buNone/>
              <a:defRPr sz="2400" b="1"/>
            </a:lvl8pPr>
            <a:lvl9pPr marL="5487132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377232" y="4229099"/>
            <a:ext cx="6626554" cy="5029202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 marL="2935615">
              <a:defRPr sz="2400"/>
            </a:lvl5pPr>
            <a:lvl6pPr marL="2935615">
              <a:defRPr sz="2400"/>
            </a:lvl6pPr>
            <a:lvl7pPr marL="2935615">
              <a:defRPr sz="2400"/>
            </a:lvl7pPr>
            <a:lvl8pPr marL="2935615">
              <a:defRPr sz="2400"/>
            </a:lvl8pPr>
            <a:lvl9pPr marL="2935615"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6" name="line" descr="Line graphic"/>
          <p:cNvGrpSpPr/>
          <p:nvPr/>
        </p:nvGrpSpPr>
        <p:grpSpPr bwMode="invGray">
          <a:xfrm>
            <a:off x="2284215" y="2271713"/>
            <a:ext cx="15858492" cy="96012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4216" y="411957"/>
            <a:ext cx="13719570" cy="1531143"/>
          </a:xfrm>
        </p:spPr>
        <p:txBody>
          <a:bodyPr anchor="b">
            <a:no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4214" y="5143500"/>
            <a:ext cx="4115872" cy="4114800"/>
          </a:xfrm>
        </p:spPr>
        <p:txBody>
          <a:bodyPr anchor="b">
            <a:normAutofit/>
          </a:bodyPr>
          <a:lstStyle>
            <a:lvl1pPr marL="0" indent="0">
              <a:spcBef>
                <a:spcPts val="1800"/>
              </a:spcBef>
              <a:buNone/>
              <a:defRPr sz="2400"/>
            </a:lvl1pPr>
            <a:lvl2pPr marL="685891" indent="0">
              <a:buNone/>
              <a:defRPr sz="1800"/>
            </a:lvl2pPr>
            <a:lvl3pPr marL="1371783" indent="0">
              <a:buNone/>
              <a:defRPr sz="1500"/>
            </a:lvl3pPr>
            <a:lvl4pPr marL="2057674" indent="0">
              <a:buNone/>
              <a:defRPr sz="1400"/>
            </a:lvl4pPr>
            <a:lvl5pPr marL="2743566" indent="0">
              <a:buNone/>
              <a:defRPr sz="1400"/>
            </a:lvl5pPr>
            <a:lvl6pPr marL="3429457" indent="0">
              <a:buNone/>
              <a:defRPr sz="1400"/>
            </a:lvl6pPr>
            <a:lvl7pPr marL="4115349" indent="0">
              <a:buNone/>
              <a:defRPr sz="1400"/>
            </a:lvl7pPr>
            <a:lvl8pPr marL="4801240" indent="0">
              <a:buNone/>
              <a:defRPr sz="1400"/>
            </a:lvl8pPr>
            <a:lvl9pPr marL="5487132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66873" y="2857500"/>
            <a:ext cx="8506135" cy="6057900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 baseline="0"/>
            </a:lvl7pPr>
            <a:lvl8pPr>
              <a:defRPr sz="2400" baseline="0"/>
            </a:lvl8pPr>
            <a:lvl9pPr>
              <a:defRPr sz="24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grpSp>
        <p:nvGrpSpPr>
          <p:cNvPr id="8" name="frame" descr="Box graphic"/>
          <p:cNvGrpSpPr/>
          <p:nvPr/>
        </p:nvGrpSpPr>
        <p:grpSpPr bwMode="invGray">
          <a:xfrm>
            <a:off x="6628485" y="2446232"/>
            <a:ext cx="9439000" cy="6863828"/>
            <a:chOff x="4417839" y="1630821"/>
            <a:chExt cx="6291028" cy="4575885"/>
          </a:xfrm>
        </p:grpSpPr>
        <p:grpSp>
          <p:nvGrpSpPr>
            <p:cNvPr id="9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10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11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12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13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14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4216" y="411957"/>
            <a:ext cx="13719570" cy="1531143"/>
          </a:xfrm>
        </p:spPr>
        <p:txBody>
          <a:bodyPr anchor="b">
            <a:no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2619439" y="2826467"/>
            <a:ext cx="8506135" cy="6062472"/>
          </a:xfrm>
          <a:solidFill>
            <a:schemeClr val="bg1"/>
          </a:solidFill>
        </p:spPr>
        <p:txBody>
          <a:bodyPr tIns="1371783">
            <a:normAutofit/>
          </a:bodyPr>
          <a:lstStyle>
            <a:lvl1pPr marL="0" indent="0" algn="ctr">
              <a:buNone/>
              <a:defRPr sz="3600"/>
            </a:lvl1pPr>
            <a:lvl2pPr marL="685891" indent="0">
              <a:buNone/>
              <a:defRPr sz="4200"/>
            </a:lvl2pPr>
            <a:lvl3pPr marL="1371783" indent="0">
              <a:buNone/>
              <a:defRPr sz="3600"/>
            </a:lvl3pPr>
            <a:lvl4pPr marL="2057674" indent="0">
              <a:buNone/>
              <a:defRPr sz="3000"/>
            </a:lvl4pPr>
            <a:lvl5pPr marL="2743566" indent="0">
              <a:buNone/>
              <a:defRPr sz="3000"/>
            </a:lvl5pPr>
            <a:lvl6pPr marL="3429457" indent="0">
              <a:buNone/>
              <a:defRPr sz="3000"/>
            </a:lvl6pPr>
            <a:lvl7pPr marL="4115349" indent="0">
              <a:buNone/>
              <a:defRPr sz="3000"/>
            </a:lvl7pPr>
            <a:lvl8pPr marL="4801240" indent="0">
              <a:buNone/>
              <a:defRPr sz="3000"/>
            </a:lvl8pPr>
            <a:lvl9pPr marL="5487132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grpSp>
        <p:nvGrpSpPr>
          <p:cNvPr id="8" name="frame" descr="Box graphic"/>
          <p:cNvGrpSpPr/>
          <p:nvPr/>
        </p:nvGrpSpPr>
        <p:grpSpPr bwMode="invGray">
          <a:xfrm flipH="1">
            <a:off x="2171816" y="2446232"/>
            <a:ext cx="9439000" cy="6863828"/>
            <a:chOff x="4417839" y="1630821"/>
            <a:chExt cx="6291028" cy="4575885"/>
          </a:xfrm>
        </p:grpSpPr>
        <p:grpSp>
          <p:nvGrpSpPr>
            <p:cNvPr id="9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10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11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12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13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14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62027" y="5117622"/>
            <a:ext cx="4115872" cy="4114800"/>
          </a:xfrm>
        </p:spPr>
        <p:txBody>
          <a:bodyPr anchor="b">
            <a:normAutofit/>
          </a:bodyPr>
          <a:lstStyle>
            <a:lvl1pPr marL="0" indent="0">
              <a:spcBef>
                <a:spcPts val="1800"/>
              </a:spcBef>
              <a:buNone/>
              <a:defRPr sz="2400"/>
            </a:lvl1pPr>
            <a:lvl2pPr marL="685891" indent="0">
              <a:buNone/>
              <a:defRPr sz="1800"/>
            </a:lvl2pPr>
            <a:lvl3pPr marL="1371783" indent="0">
              <a:buNone/>
              <a:defRPr sz="1500"/>
            </a:lvl3pPr>
            <a:lvl4pPr marL="2057674" indent="0">
              <a:buNone/>
              <a:defRPr sz="1400"/>
            </a:lvl4pPr>
            <a:lvl5pPr marL="2743566" indent="0">
              <a:buNone/>
              <a:defRPr sz="1400"/>
            </a:lvl5pPr>
            <a:lvl6pPr marL="3429457" indent="0">
              <a:buNone/>
              <a:defRPr sz="1400"/>
            </a:lvl6pPr>
            <a:lvl7pPr marL="4115349" indent="0">
              <a:buNone/>
              <a:defRPr sz="1400"/>
            </a:lvl7pPr>
            <a:lvl8pPr marL="4801240" indent="0">
              <a:buNone/>
              <a:defRPr sz="1400"/>
            </a:lvl8pPr>
            <a:lvl9pPr marL="5487132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4216" y="411957"/>
            <a:ext cx="13719570" cy="1531143"/>
          </a:xfrm>
          <a:prstGeom prst="rect">
            <a:avLst/>
          </a:prstGeom>
        </p:spPr>
        <p:txBody>
          <a:bodyPr vert="horz" lIns="137178" tIns="68589" rIns="137178" bIns="68589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4216" y="2857500"/>
            <a:ext cx="13719573" cy="6400800"/>
          </a:xfrm>
          <a:prstGeom prst="rect">
            <a:avLst/>
          </a:prstGeom>
        </p:spPr>
        <p:txBody>
          <a:bodyPr vert="horz" lIns="137178" tIns="68589" rIns="137178" bIns="68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4215" y="9601202"/>
            <a:ext cx="9489370" cy="414339"/>
          </a:xfrm>
          <a:prstGeom prst="rect">
            <a:avLst/>
          </a:prstGeom>
        </p:spPr>
        <p:txBody>
          <a:bodyPr vert="horz" lIns="137178" tIns="68589" rIns="137178" bIns="68589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16574" y="9601202"/>
            <a:ext cx="1866275" cy="414339"/>
          </a:xfrm>
          <a:prstGeom prst="rect">
            <a:avLst/>
          </a:prstGeom>
        </p:spPr>
        <p:txBody>
          <a:bodyPr vert="horz" lIns="137178" tIns="68589" rIns="137178" bIns="68589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288839" y="9601202"/>
            <a:ext cx="1714950" cy="414339"/>
          </a:xfrm>
          <a:prstGeom prst="rect">
            <a:avLst/>
          </a:prstGeom>
        </p:spPr>
        <p:txBody>
          <a:bodyPr vert="horz" lIns="137178" tIns="68589" rIns="137178" bIns="68589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1371783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535" indent="-411535" algn="l" defTabSz="1371783" rtl="0" eaLnBrk="1" latinLnBrk="0" hangingPunct="1">
        <a:lnSpc>
          <a:spcPct val="90000"/>
        </a:lnSpc>
        <a:spcBef>
          <a:spcPts val="2700"/>
        </a:spcBef>
        <a:buSzPct val="100000"/>
        <a:buFont typeface="Arial" pitchFamily="34" charset="0"/>
        <a:buChar char="▪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64223" indent="-411535" algn="l" defTabSz="1371783" rtl="0" eaLnBrk="1" latinLnBrk="0" hangingPunct="1">
        <a:lnSpc>
          <a:spcPct val="90000"/>
        </a:lnSpc>
        <a:spcBef>
          <a:spcPts val="900"/>
        </a:spcBef>
        <a:buSzPct val="100000"/>
        <a:buFont typeface="Consolas" pitchFamily="49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7169" indent="-342946" algn="l" defTabSz="1371783" rtl="0" eaLnBrk="1" latinLnBrk="0" hangingPunct="1">
        <a:lnSpc>
          <a:spcPct val="90000"/>
        </a:lnSpc>
        <a:spcBef>
          <a:spcPts val="900"/>
        </a:spcBef>
        <a:buSzPct val="100000"/>
        <a:buFont typeface="Arial" pitchFamily="34" charset="0"/>
        <a:buChar char="▪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550115" indent="-342946" algn="l" defTabSz="1371783" rtl="0" eaLnBrk="1" latinLnBrk="0" hangingPunct="1">
        <a:lnSpc>
          <a:spcPct val="90000"/>
        </a:lnSpc>
        <a:spcBef>
          <a:spcPts val="900"/>
        </a:spcBef>
        <a:buSzPct val="100000"/>
        <a:buFont typeface="Consolas" pitchFamily="49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893060" indent="-342946" algn="l" defTabSz="1371783" rtl="0" eaLnBrk="1" latinLnBrk="0" hangingPunct="1">
        <a:lnSpc>
          <a:spcPct val="90000"/>
        </a:lnSpc>
        <a:spcBef>
          <a:spcPts val="9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236006" indent="-342946" algn="l" defTabSz="1371783" rtl="0" eaLnBrk="1" latinLnBrk="0" hangingPunct="1">
        <a:lnSpc>
          <a:spcPct val="90000"/>
        </a:lnSpc>
        <a:spcBef>
          <a:spcPts val="900"/>
        </a:spcBef>
        <a:buSzPct val="100000"/>
        <a:buFont typeface="Consolas" pitchFamily="49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2578952" indent="-342946" algn="l" defTabSz="1371783" rtl="0" eaLnBrk="1" latinLnBrk="0" hangingPunct="1">
        <a:lnSpc>
          <a:spcPct val="90000"/>
        </a:lnSpc>
        <a:spcBef>
          <a:spcPts val="9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2921898" indent="-342946" algn="l" defTabSz="1371783" rtl="0" eaLnBrk="1" latinLnBrk="0" hangingPunct="1">
        <a:lnSpc>
          <a:spcPct val="90000"/>
        </a:lnSpc>
        <a:spcBef>
          <a:spcPts val="900"/>
        </a:spcBef>
        <a:buSzPct val="100000"/>
        <a:buFont typeface="Consolas" pitchFamily="49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3264843" indent="-342946" algn="l" defTabSz="1371783" rtl="0" eaLnBrk="1" latinLnBrk="0" hangingPunct="1">
        <a:lnSpc>
          <a:spcPct val="90000"/>
        </a:lnSpc>
        <a:spcBef>
          <a:spcPts val="9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371783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91" algn="l" defTabSz="1371783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783" algn="l" defTabSz="1371783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674" algn="l" defTabSz="1371783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566" algn="l" defTabSz="1371783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457" algn="l" defTabSz="1371783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5349" algn="l" defTabSz="1371783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1240" algn="l" defTabSz="1371783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7132" algn="l" defTabSz="1371783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spc="-165" dirty="0"/>
              <a:t>CALCULATING </a:t>
            </a:r>
            <a:r>
              <a:rPr lang="en-IN" spc="-165" dirty="0" err="1"/>
              <a:t>VaR</a:t>
            </a:r>
            <a:r>
              <a:rPr lang="en-IN" spc="-165" dirty="0"/>
              <a:t> USING MONTE CARLO SIMULATION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7658100"/>
            <a:ext cx="10212585" cy="1905000"/>
          </a:xfrm>
        </p:spPr>
        <p:txBody>
          <a:bodyPr>
            <a:normAutofit fontScale="77500" lnSpcReduction="20000"/>
          </a:bodyPr>
          <a:lstStyle/>
          <a:p>
            <a:pPr marR="385445" algn="ctr">
              <a:lnSpc>
                <a:spcPct val="116900"/>
              </a:lnSpc>
              <a:spcBef>
                <a:spcPts val="95"/>
              </a:spcBef>
            </a:pPr>
            <a:r>
              <a:rPr lang="en-US" spc="165" dirty="0">
                <a:solidFill>
                  <a:srgbClr val="FFFFFF"/>
                </a:solidFill>
                <a:latin typeface="Arial"/>
                <a:cs typeface="Arial"/>
              </a:rPr>
              <a:t>Project </a:t>
            </a:r>
            <a:r>
              <a:rPr lang="en-US" spc="180" dirty="0">
                <a:solidFill>
                  <a:srgbClr val="FFFFFF"/>
                </a:solidFill>
                <a:latin typeface="Arial"/>
                <a:cs typeface="Arial"/>
              </a:rPr>
              <a:t>done </a:t>
            </a:r>
            <a:r>
              <a:rPr lang="en-US" spc="135" dirty="0">
                <a:solidFill>
                  <a:srgbClr val="FFFFFF"/>
                </a:solidFill>
                <a:latin typeface="Arial"/>
                <a:cs typeface="Arial"/>
              </a:rPr>
              <a:t>by:  </a:t>
            </a:r>
            <a:r>
              <a:rPr lang="en-US" spc="145" dirty="0" err="1">
                <a:solidFill>
                  <a:srgbClr val="FFFFFF"/>
                </a:solidFill>
                <a:latin typeface="Arial"/>
                <a:cs typeface="Arial"/>
              </a:rPr>
              <a:t>Rishika</a:t>
            </a:r>
            <a:r>
              <a:rPr lang="en-US" spc="1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pc="155" dirty="0">
                <a:solidFill>
                  <a:srgbClr val="FFFFFF"/>
                </a:solidFill>
                <a:latin typeface="Arial"/>
                <a:cs typeface="Arial"/>
              </a:rPr>
              <a:t>Kudav, </a:t>
            </a:r>
            <a:r>
              <a:rPr lang="en-US" spc="180" dirty="0">
                <a:solidFill>
                  <a:srgbClr val="FFFFFF"/>
                </a:solidFill>
                <a:latin typeface="Arial"/>
                <a:cs typeface="Arial"/>
              </a:rPr>
              <a:t>Aliya</a:t>
            </a:r>
            <a:r>
              <a:rPr lang="en-US" spc="-3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pc="170" dirty="0" err="1">
                <a:solidFill>
                  <a:srgbClr val="FFFFFF"/>
                </a:solidFill>
                <a:latin typeface="Arial"/>
                <a:cs typeface="Arial"/>
              </a:rPr>
              <a:t>Fernandis</a:t>
            </a:r>
            <a:r>
              <a:rPr lang="en-US" spc="170" dirty="0">
                <a:solidFill>
                  <a:srgbClr val="FFFFFF"/>
                </a:solidFill>
                <a:latin typeface="Arial"/>
                <a:cs typeface="Arial"/>
              </a:rPr>
              <a:t>,  </a:t>
            </a:r>
            <a:r>
              <a:rPr lang="en-US" spc="130" dirty="0" err="1">
                <a:solidFill>
                  <a:srgbClr val="FFFFFF"/>
                </a:solidFill>
                <a:latin typeface="Arial"/>
                <a:cs typeface="Arial"/>
              </a:rPr>
              <a:t>Jash</a:t>
            </a:r>
            <a:r>
              <a:rPr lang="en-US" spc="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pc="165" dirty="0" err="1">
                <a:solidFill>
                  <a:srgbClr val="FFFFFF"/>
                </a:solidFill>
                <a:latin typeface="Arial"/>
                <a:cs typeface="Arial"/>
              </a:rPr>
              <a:t>Dattani</a:t>
            </a:r>
            <a:r>
              <a:rPr lang="en-US" spc="16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en-US" spc="195" dirty="0" err="1">
                <a:solidFill>
                  <a:srgbClr val="FFFFFF"/>
                </a:solidFill>
                <a:latin typeface="Arial"/>
                <a:cs typeface="Arial"/>
              </a:rPr>
              <a:t>Kshitij</a:t>
            </a:r>
            <a:r>
              <a:rPr lang="en-US" spc="-2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pc="180" dirty="0">
                <a:solidFill>
                  <a:srgbClr val="FFFFFF"/>
                </a:solidFill>
                <a:latin typeface="Arial"/>
                <a:cs typeface="Arial"/>
              </a:rPr>
              <a:t>Srivastava, </a:t>
            </a:r>
            <a:r>
              <a:rPr lang="en-US" spc="235" dirty="0" err="1">
                <a:solidFill>
                  <a:srgbClr val="FFFFFF"/>
                </a:solidFill>
                <a:latin typeface="Arial"/>
                <a:cs typeface="Arial"/>
              </a:rPr>
              <a:t>Drashti</a:t>
            </a:r>
            <a:r>
              <a:rPr lang="en-US" spc="2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pc="90" dirty="0">
                <a:solidFill>
                  <a:srgbClr val="FFFFFF"/>
                </a:solidFill>
                <a:latin typeface="Arial"/>
                <a:cs typeface="Arial"/>
              </a:rPr>
              <a:t>Shah, </a:t>
            </a:r>
            <a:r>
              <a:rPr lang="en-US" spc="120" dirty="0" err="1">
                <a:solidFill>
                  <a:srgbClr val="FFFFFF"/>
                </a:solidFill>
                <a:latin typeface="Arial"/>
                <a:cs typeface="Arial"/>
              </a:rPr>
              <a:t>Sayali</a:t>
            </a:r>
            <a:r>
              <a:rPr lang="en-US" spc="-3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pc="195" dirty="0" err="1">
                <a:solidFill>
                  <a:srgbClr val="FFFFFF"/>
                </a:solidFill>
                <a:latin typeface="Arial"/>
                <a:cs typeface="Arial"/>
              </a:rPr>
              <a:t>Chinchwalkar</a:t>
            </a:r>
            <a:r>
              <a:rPr lang="en-US" spc="19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en-US" spc="235" dirty="0" err="1">
                <a:solidFill>
                  <a:srgbClr val="FFFFFF"/>
                </a:solidFill>
                <a:latin typeface="Arial"/>
                <a:cs typeface="Arial"/>
              </a:rPr>
              <a:t>Priyanshu</a:t>
            </a:r>
            <a:r>
              <a:rPr lang="en-US" spc="2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pc="180" dirty="0">
                <a:solidFill>
                  <a:srgbClr val="FFFFFF"/>
                </a:solidFill>
                <a:latin typeface="Arial"/>
                <a:cs typeface="Arial"/>
              </a:rPr>
              <a:t>Mehta, </a:t>
            </a:r>
            <a:r>
              <a:rPr lang="en-US" spc="185" dirty="0">
                <a:solidFill>
                  <a:srgbClr val="FFFFFF"/>
                </a:solidFill>
                <a:latin typeface="Arial"/>
                <a:cs typeface="Arial"/>
              </a:rPr>
              <a:t>Devansh</a:t>
            </a:r>
            <a:r>
              <a:rPr lang="en-US" spc="-4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pc="150" dirty="0">
                <a:solidFill>
                  <a:srgbClr val="FFFFFF"/>
                </a:solidFill>
                <a:latin typeface="Arial"/>
                <a:cs typeface="Arial"/>
              </a:rPr>
              <a:t>Jain</a:t>
            </a:r>
          </a:p>
          <a:p>
            <a:pPr marR="385445" algn="ctr">
              <a:lnSpc>
                <a:spcPct val="116900"/>
              </a:lnSpc>
              <a:spcBef>
                <a:spcPts val="95"/>
              </a:spcBef>
            </a:pPr>
            <a:r>
              <a:rPr lang="en-US" spc="150" dirty="0">
                <a:solidFill>
                  <a:srgbClr val="FFFFFF"/>
                </a:solidFill>
                <a:latin typeface="Arial"/>
                <a:cs typeface="Arial"/>
              </a:rPr>
              <a:t>Roll No. 425-432</a:t>
            </a:r>
            <a:endParaRPr lang="en-US" dirty="0">
              <a:latin typeface="Arial"/>
              <a:cs typeface="Arial"/>
            </a:endParaRPr>
          </a:p>
          <a:p>
            <a:endParaRPr lang="en-US" dirty="0"/>
          </a:p>
        </p:txBody>
      </p:sp>
      <p:pic>
        <p:nvPicPr>
          <p:cNvPr id="4" name="Picture 3" descr="Cap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420600" y="574743"/>
            <a:ext cx="5029200" cy="898835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29087" y="4"/>
            <a:ext cx="17559020" cy="10287000"/>
            <a:chOff x="729087" y="4"/>
            <a:chExt cx="17559020" cy="10287000"/>
          </a:xfrm>
        </p:grpSpPr>
        <p:sp>
          <p:nvSpPr>
            <p:cNvPr id="3" name="object 3"/>
            <p:cNvSpPr/>
            <p:nvPr/>
          </p:nvSpPr>
          <p:spPr>
            <a:xfrm>
              <a:off x="729087" y="5010164"/>
              <a:ext cx="16525859" cy="195260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09625" y="7339553"/>
              <a:ext cx="11858609" cy="243839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298461" y="505787"/>
            <a:ext cx="9979139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6000" spc="-165" dirty="0"/>
              <a:t>P</a:t>
            </a:r>
            <a:r>
              <a:rPr lang="en-IN" sz="6000" spc="-165" dirty="0"/>
              <a:t>ORTFOLIO RETURN</a:t>
            </a:r>
            <a:endParaRPr sz="6000" spc="890" dirty="0"/>
          </a:p>
        </p:txBody>
      </p:sp>
      <p:sp>
        <p:nvSpPr>
          <p:cNvPr id="6" name="object 6"/>
          <p:cNvSpPr txBox="1"/>
          <p:nvPr/>
        </p:nvSpPr>
        <p:spPr>
          <a:xfrm>
            <a:off x="716387" y="1553894"/>
            <a:ext cx="16835120" cy="2997200"/>
          </a:xfrm>
          <a:prstGeom prst="rect">
            <a:avLst/>
          </a:prstGeom>
        </p:spPr>
        <p:txBody>
          <a:bodyPr vert="horz" wrap="square" lIns="0" tIns="175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85"/>
              </a:spcBef>
            </a:pPr>
            <a:r>
              <a:rPr sz="3800" spc="300" dirty="0">
                <a:solidFill>
                  <a:srgbClr val="D9D9D9"/>
                </a:solidFill>
                <a:latin typeface="Arial"/>
                <a:cs typeface="Arial"/>
              </a:rPr>
              <a:t>Method</a:t>
            </a:r>
            <a:r>
              <a:rPr sz="38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25" dirty="0">
                <a:solidFill>
                  <a:srgbClr val="D9D9D9"/>
                </a:solidFill>
                <a:latin typeface="Arial"/>
                <a:cs typeface="Arial"/>
              </a:rPr>
              <a:t>of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25" dirty="0">
                <a:solidFill>
                  <a:srgbClr val="D9D9D9"/>
                </a:solidFill>
                <a:latin typeface="Arial"/>
                <a:cs typeface="Arial"/>
              </a:rPr>
              <a:t>calculating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00" dirty="0">
                <a:solidFill>
                  <a:srgbClr val="D9D9D9"/>
                </a:solidFill>
                <a:latin typeface="Arial"/>
                <a:cs typeface="Arial"/>
              </a:rPr>
              <a:t>portfolio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434" dirty="0">
                <a:solidFill>
                  <a:srgbClr val="D9D9D9"/>
                </a:solidFill>
                <a:latin typeface="Arial"/>
                <a:cs typeface="Arial"/>
              </a:rPr>
              <a:t>return</a:t>
            </a:r>
            <a:endParaRPr sz="3800">
              <a:latin typeface="Arial"/>
              <a:cs typeface="Arial"/>
            </a:endParaRPr>
          </a:p>
          <a:p>
            <a:pPr marL="12700" marR="5080">
              <a:lnSpc>
                <a:spcPct val="128299"/>
              </a:lnSpc>
            </a:pPr>
            <a:r>
              <a:rPr sz="3800" spc="204" dirty="0">
                <a:solidFill>
                  <a:srgbClr val="D9D9D9"/>
                </a:solidFill>
                <a:latin typeface="Arial"/>
                <a:cs typeface="Arial"/>
              </a:rPr>
              <a:t>Created</a:t>
            </a:r>
            <a:r>
              <a:rPr sz="38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60" dirty="0">
                <a:solidFill>
                  <a:srgbClr val="D9D9D9"/>
                </a:solidFill>
                <a:latin typeface="Arial"/>
                <a:cs typeface="Arial"/>
              </a:rPr>
              <a:t>a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40" dirty="0">
                <a:solidFill>
                  <a:srgbClr val="D9D9D9"/>
                </a:solidFill>
                <a:latin typeface="Arial"/>
                <a:cs typeface="Arial"/>
              </a:rPr>
              <a:t>function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45" dirty="0">
                <a:solidFill>
                  <a:srgbClr val="D9D9D9"/>
                </a:solidFill>
                <a:latin typeface="Arial"/>
                <a:cs typeface="Arial"/>
              </a:rPr>
              <a:t>"Portfolio_Return"</a:t>
            </a:r>
            <a:r>
              <a:rPr sz="38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35" dirty="0">
                <a:solidFill>
                  <a:srgbClr val="D9D9D9"/>
                </a:solidFill>
                <a:latin typeface="Arial"/>
                <a:cs typeface="Arial"/>
              </a:rPr>
              <a:t>which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95" dirty="0">
                <a:solidFill>
                  <a:srgbClr val="D9D9D9"/>
                </a:solidFill>
                <a:latin typeface="Arial"/>
                <a:cs typeface="Arial"/>
              </a:rPr>
              <a:t>incorporated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90" dirty="0">
                <a:solidFill>
                  <a:srgbClr val="D9D9D9"/>
                </a:solidFill>
                <a:latin typeface="Arial"/>
                <a:cs typeface="Arial"/>
              </a:rPr>
              <a:t>the</a:t>
            </a:r>
            <a:r>
              <a:rPr sz="38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400" dirty="0">
                <a:solidFill>
                  <a:srgbClr val="D9D9D9"/>
                </a:solidFill>
                <a:latin typeface="Arial"/>
                <a:cs typeface="Arial"/>
              </a:rPr>
              <a:t>returns  </a:t>
            </a:r>
            <a:r>
              <a:rPr sz="3800" spc="325" dirty="0">
                <a:solidFill>
                  <a:srgbClr val="D9D9D9"/>
                </a:solidFill>
                <a:latin typeface="Arial"/>
                <a:cs typeface="Arial"/>
              </a:rPr>
              <a:t>of </a:t>
            </a:r>
            <a:r>
              <a:rPr sz="3800" spc="130" dirty="0">
                <a:solidFill>
                  <a:srgbClr val="D9D9D9"/>
                </a:solidFill>
                <a:latin typeface="Arial"/>
                <a:cs typeface="Arial"/>
              </a:rPr>
              <a:t>all </a:t>
            </a:r>
            <a:r>
              <a:rPr sz="3800" spc="290" dirty="0">
                <a:solidFill>
                  <a:srgbClr val="D9D9D9"/>
                </a:solidFill>
                <a:latin typeface="Arial"/>
                <a:cs typeface="Arial"/>
              </a:rPr>
              <a:t>the </a:t>
            </a:r>
            <a:r>
              <a:rPr sz="3800" spc="60" dirty="0">
                <a:solidFill>
                  <a:srgbClr val="D9D9D9"/>
                </a:solidFill>
                <a:latin typeface="Arial"/>
                <a:cs typeface="Arial"/>
              </a:rPr>
              <a:t>5 </a:t>
            </a:r>
            <a:r>
              <a:rPr sz="3800" spc="175" dirty="0">
                <a:solidFill>
                  <a:srgbClr val="D9D9D9"/>
                </a:solidFill>
                <a:latin typeface="Arial"/>
                <a:cs typeface="Arial"/>
              </a:rPr>
              <a:t>selected </a:t>
            </a:r>
            <a:r>
              <a:rPr sz="3800" spc="250" dirty="0">
                <a:solidFill>
                  <a:srgbClr val="D9D9D9"/>
                </a:solidFill>
                <a:latin typeface="Arial"/>
                <a:cs typeface="Arial"/>
              </a:rPr>
              <a:t>stocks </a:t>
            </a:r>
            <a:r>
              <a:rPr sz="3800" spc="265" dirty="0">
                <a:solidFill>
                  <a:srgbClr val="D9D9D9"/>
                </a:solidFill>
                <a:latin typeface="Arial"/>
                <a:cs typeface="Arial"/>
              </a:rPr>
              <a:t>at </a:t>
            </a:r>
            <a:r>
              <a:rPr sz="3800" spc="350" dirty="0">
                <a:solidFill>
                  <a:srgbClr val="D9D9D9"/>
                </a:solidFill>
                <a:latin typeface="Arial"/>
                <a:cs typeface="Arial"/>
              </a:rPr>
              <a:t>their </a:t>
            </a:r>
            <a:r>
              <a:rPr sz="3800" spc="220" dirty="0">
                <a:solidFill>
                  <a:srgbClr val="D9D9D9"/>
                </a:solidFill>
                <a:latin typeface="Arial"/>
                <a:cs typeface="Arial"/>
              </a:rPr>
              <a:t>specified </a:t>
            </a:r>
            <a:r>
              <a:rPr sz="3800" spc="305" dirty="0">
                <a:solidFill>
                  <a:srgbClr val="D9D9D9"/>
                </a:solidFill>
                <a:latin typeface="Arial"/>
                <a:cs typeface="Arial"/>
              </a:rPr>
              <a:t>time </a:t>
            </a:r>
            <a:r>
              <a:rPr sz="3800" spc="254" dirty="0">
                <a:solidFill>
                  <a:srgbClr val="D9D9D9"/>
                </a:solidFill>
                <a:latin typeface="Arial"/>
                <a:cs typeface="Arial"/>
              </a:rPr>
              <a:t>and </a:t>
            </a:r>
            <a:r>
              <a:rPr sz="3800" spc="290" dirty="0">
                <a:solidFill>
                  <a:srgbClr val="D9D9D9"/>
                </a:solidFill>
                <a:latin typeface="Arial"/>
                <a:cs typeface="Arial"/>
              </a:rPr>
              <a:t>corresponding  </a:t>
            </a:r>
            <a:r>
              <a:rPr sz="3800" spc="235" dirty="0">
                <a:solidFill>
                  <a:srgbClr val="D9D9D9"/>
                </a:solidFill>
                <a:latin typeface="Arial"/>
                <a:cs typeface="Arial"/>
              </a:rPr>
              <a:t>weights.</a:t>
            </a:r>
            <a:endParaRPr sz="3800">
              <a:latin typeface="Arial"/>
              <a:cs typeface="Arial"/>
            </a:endParaRPr>
          </a:p>
        </p:txBody>
      </p:sp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28700" y="266700"/>
            <a:ext cx="17259300" cy="10287000"/>
            <a:chOff x="1028700" y="0"/>
            <a:chExt cx="17259300" cy="10287000"/>
          </a:xfrm>
        </p:grpSpPr>
        <p:sp>
          <p:nvSpPr>
            <p:cNvPr id="3" name="object 3"/>
            <p:cNvSpPr/>
            <p:nvPr/>
          </p:nvSpPr>
          <p:spPr>
            <a:xfrm>
              <a:off x="1028700" y="7124592"/>
              <a:ext cx="13011149" cy="221930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86287" y="2544555"/>
              <a:ext cx="152400" cy="1524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86287" y="4030455"/>
              <a:ext cx="152400" cy="1524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86287" y="6259305"/>
              <a:ext cx="152400" cy="1524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447800" y="495300"/>
            <a:ext cx="13169255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6000" spc="-165" dirty="0"/>
              <a:t>M</a:t>
            </a:r>
            <a:r>
              <a:rPr lang="en-IN" sz="6000" spc="-165" dirty="0"/>
              <a:t>ONTE CARLO SIMULATION</a:t>
            </a:r>
            <a:endParaRPr sz="6000" spc="605" dirty="0"/>
          </a:p>
        </p:txBody>
      </p:sp>
      <p:sp>
        <p:nvSpPr>
          <p:cNvPr id="8" name="object 8"/>
          <p:cNvSpPr txBox="1"/>
          <p:nvPr/>
        </p:nvSpPr>
        <p:spPr>
          <a:xfrm>
            <a:off x="685800" y="1670050"/>
            <a:ext cx="15937230" cy="5226050"/>
          </a:xfrm>
          <a:prstGeom prst="rect">
            <a:avLst/>
          </a:prstGeom>
        </p:spPr>
        <p:txBody>
          <a:bodyPr vert="horz" wrap="square" lIns="0" tIns="175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85"/>
              </a:spcBef>
            </a:pPr>
            <a:r>
              <a:rPr sz="3800" spc="320" dirty="0">
                <a:solidFill>
                  <a:srgbClr val="D9D9D9"/>
                </a:solidFill>
                <a:latin typeface="Arial"/>
                <a:cs typeface="Arial"/>
              </a:rPr>
              <a:t>Monte </a:t>
            </a:r>
            <a:r>
              <a:rPr sz="3800" spc="180" dirty="0">
                <a:solidFill>
                  <a:srgbClr val="D9D9D9"/>
                </a:solidFill>
                <a:latin typeface="Arial"/>
                <a:cs typeface="Arial"/>
              </a:rPr>
              <a:t>Carlo </a:t>
            </a:r>
            <a:r>
              <a:rPr sz="3800" spc="275" dirty="0">
                <a:solidFill>
                  <a:srgbClr val="D9D9D9"/>
                </a:solidFill>
                <a:latin typeface="Arial"/>
                <a:cs typeface="Arial"/>
              </a:rPr>
              <a:t>simulation</a:t>
            </a:r>
            <a:r>
              <a:rPr sz="3800" spc="-49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25" dirty="0">
                <a:solidFill>
                  <a:srgbClr val="D9D9D9"/>
                </a:solidFill>
                <a:latin typeface="Arial"/>
                <a:cs typeface="Arial"/>
              </a:rPr>
              <a:t>involves:</a:t>
            </a:r>
            <a:endParaRPr sz="3800" dirty="0">
              <a:latin typeface="Arial"/>
              <a:cs typeface="Arial"/>
            </a:endParaRPr>
          </a:p>
          <a:p>
            <a:pPr marL="833755" marR="278765">
              <a:lnSpc>
                <a:spcPct val="128299"/>
              </a:lnSpc>
              <a:tabLst>
                <a:tab pos="12868275" algn="l"/>
              </a:tabLst>
            </a:pPr>
            <a:r>
              <a:rPr sz="3800" spc="260" dirty="0">
                <a:solidFill>
                  <a:srgbClr val="D9D9D9"/>
                </a:solidFill>
                <a:latin typeface="Arial"/>
                <a:cs typeface="Arial"/>
              </a:rPr>
              <a:t>Defining </a:t>
            </a:r>
            <a:r>
              <a:rPr sz="3800" spc="290" dirty="0">
                <a:solidFill>
                  <a:srgbClr val="D9D9D9"/>
                </a:solidFill>
                <a:latin typeface="Arial"/>
                <a:cs typeface="Arial"/>
              </a:rPr>
              <a:t>the </a:t>
            </a:r>
            <a:r>
              <a:rPr sz="3800" spc="175" dirty="0">
                <a:solidFill>
                  <a:srgbClr val="D9D9D9"/>
                </a:solidFill>
                <a:latin typeface="Arial"/>
                <a:cs typeface="Arial"/>
              </a:rPr>
              <a:t>possible </a:t>
            </a:r>
            <a:r>
              <a:rPr sz="3800" spc="254" dirty="0">
                <a:solidFill>
                  <a:srgbClr val="D9D9D9"/>
                </a:solidFill>
                <a:latin typeface="Arial"/>
                <a:cs typeface="Arial"/>
              </a:rPr>
              <a:t>inputs,</a:t>
            </a:r>
            <a:r>
              <a:rPr sz="3800" spc="-65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45" dirty="0">
                <a:solidFill>
                  <a:srgbClr val="D9D9D9"/>
                </a:solidFill>
                <a:latin typeface="Arial"/>
                <a:cs typeface="Arial"/>
              </a:rPr>
              <a:t>confidence</a:t>
            </a:r>
            <a:r>
              <a:rPr sz="3800" spc="2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65" dirty="0">
                <a:solidFill>
                  <a:srgbClr val="D9D9D9"/>
                </a:solidFill>
                <a:latin typeface="Arial"/>
                <a:cs typeface="Arial"/>
              </a:rPr>
              <a:t>interval,	</a:t>
            </a:r>
            <a:r>
              <a:rPr sz="3800" spc="305" dirty="0">
                <a:solidFill>
                  <a:srgbClr val="D9D9D9"/>
                </a:solidFill>
                <a:latin typeface="Arial"/>
                <a:cs typeface="Arial"/>
              </a:rPr>
              <a:t>time</a:t>
            </a:r>
            <a:r>
              <a:rPr sz="3800" spc="-5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65" dirty="0">
                <a:solidFill>
                  <a:srgbClr val="D9D9D9"/>
                </a:solidFill>
                <a:latin typeface="Arial"/>
                <a:cs typeface="Arial"/>
              </a:rPr>
              <a:t>frame,  </a:t>
            </a:r>
            <a:r>
              <a:rPr sz="3800" spc="395" dirty="0">
                <a:solidFill>
                  <a:srgbClr val="D9D9D9"/>
                </a:solidFill>
                <a:latin typeface="Arial"/>
                <a:cs typeface="Arial"/>
              </a:rPr>
              <a:t>risk-free </a:t>
            </a:r>
            <a:r>
              <a:rPr sz="3800" spc="215" dirty="0">
                <a:solidFill>
                  <a:srgbClr val="D9D9D9"/>
                </a:solidFill>
                <a:latin typeface="Arial"/>
                <a:cs typeface="Arial"/>
              </a:rPr>
              <a:t>rate, </a:t>
            </a:r>
            <a:r>
              <a:rPr sz="3800" spc="305" dirty="0">
                <a:solidFill>
                  <a:srgbClr val="D9D9D9"/>
                </a:solidFill>
                <a:latin typeface="Arial"/>
                <a:cs typeface="Arial"/>
              </a:rPr>
              <a:t>standard</a:t>
            </a:r>
            <a:r>
              <a:rPr sz="3800" spc="-6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20" dirty="0">
                <a:solidFill>
                  <a:srgbClr val="D9D9D9"/>
                </a:solidFill>
                <a:latin typeface="Arial"/>
                <a:cs typeface="Arial"/>
              </a:rPr>
              <a:t>deviation.</a:t>
            </a:r>
            <a:endParaRPr sz="3800" dirty="0">
              <a:latin typeface="Arial"/>
              <a:cs typeface="Arial"/>
            </a:endParaRPr>
          </a:p>
          <a:p>
            <a:pPr marL="833755" marR="323215">
              <a:lnSpc>
                <a:spcPct val="128299"/>
              </a:lnSpc>
            </a:pPr>
            <a:r>
              <a:rPr sz="3800" spc="245" dirty="0">
                <a:solidFill>
                  <a:srgbClr val="D9D9D9"/>
                </a:solidFill>
                <a:latin typeface="Arial"/>
                <a:cs typeface="Arial"/>
              </a:rPr>
              <a:t>Generating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40" dirty="0">
                <a:solidFill>
                  <a:srgbClr val="D9D9D9"/>
                </a:solidFill>
                <a:latin typeface="Arial"/>
                <a:cs typeface="Arial"/>
              </a:rPr>
              <a:t>random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54" dirty="0">
                <a:solidFill>
                  <a:srgbClr val="D9D9D9"/>
                </a:solidFill>
                <a:latin typeface="Arial"/>
                <a:cs typeface="Arial"/>
              </a:rPr>
              <a:t>inputs,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35" dirty="0">
                <a:solidFill>
                  <a:srgbClr val="D9D9D9"/>
                </a:solidFill>
                <a:latin typeface="Arial"/>
                <a:cs typeface="Arial"/>
              </a:rPr>
              <a:t>which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20" dirty="0">
                <a:solidFill>
                  <a:srgbClr val="D9D9D9"/>
                </a:solidFill>
                <a:latin typeface="Arial"/>
                <a:cs typeface="Arial"/>
              </a:rPr>
              <a:t>is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90" dirty="0">
                <a:solidFill>
                  <a:srgbClr val="D9D9D9"/>
                </a:solidFill>
                <a:latin typeface="Arial"/>
                <a:cs typeface="Arial"/>
              </a:rPr>
              <a:t>the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140" dirty="0">
                <a:solidFill>
                  <a:srgbClr val="D9D9D9"/>
                </a:solidFill>
                <a:latin typeface="Arial"/>
                <a:cs typeface="Arial"/>
              </a:rPr>
              <a:t>seed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155" dirty="0">
                <a:solidFill>
                  <a:srgbClr val="D9D9D9"/>
                </a:solidFill>
                <a:latin typeface="Arial"/>
                <a:cs typeface="Arial"/>
              </a:rPr>
              <a:t>value,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80" dirty="0">
                <a:solidFill>
                  <a:srgbClr val="D9D9D9"/>
                </a:solidFill>
                <a:latin typeface="Arial"/>
                <a:cs typeface="Arial"/>
              </a:rPr>
              <a:t>using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90" dirty="0">
                <a:solidFill>
                  <a:srgbClr val="D9D9D9"/>
                </a:solidFill>
                <a:latin typeface="Arial"/>
                <a:cs typeface="Arial"/>
              </a:rPr>
              <a:t>the  </a:t>
            </a:r>
            <a:r>
              <a:rPr sz="3800" spc="275" dirty="0">
                <a:solidFill>
                  <a:srgbClr val="D9D9D9"/>
                </a:solidFill>
                <a:latin typeface="Arial"/>
                <a:cs typeface="Arial"/>
              </a:rPr>
              <a:t>following</a:t>
            </a:r>
            <a:r>
              <a:rPr sz="38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35" dirty="0">
                <a:solidFill>
                  <a:srgbClr val="D9D9D9"/>
                </a:solidFill>
                <a:latin typeface="Arial"/>
                <a:cs typeface="Arial"/>
              </a:rPr>
              <a:t>formula</a:t>
            </a:r>
            <a:endParaRPr sz="3800" dirty="0">
              <a:latin typeface="Arial"/>
              <a:cs typeface="Arial"/>
            </a:endParaRPr>
          </a:p>
          <a:p>
            <a:pPr marL="833755">
              <a:lnSpc>
                <a:spcPct val="100000"/>
              </a:lnSpc>
              <a:spcBef>
                <a:spcPts val="1290"/>
              </a:spcBef>
            </a:pPr>
            <a:r>
              <a:rPr sz="3800" spc="-15" dirty="0">
                <a:solidFill>
                  <a:srgbClr val="D9D9D9"/>
                </a:solidFill>
                <a:latin typeface="Arial"/>
                <a:cs typeface="Arial"/>
              </a:rPr>
              <a:t>"=EXP($B$11-.5*$B$10^2)+$B$10*NORM.S.INV(RAND())"</a:t>
            </a:r>
            <a:endParaRPr sz="3800" dirty="0">
              <a:latin typeface="Arial"/>
              <a:cs typeface="Arial"/>
            </a:endParaRPr>
          </a:p>
          <a:p>
            <a:pPr marL="833755">
              <a:lnSpc>
                <a:spcPct val="100000"/>
              </a:lnSpc>
              <a:spcBef>
                <a:spcPts val="1290"/>
              </a:spcBef>
            </a:pPr>
            <a:r>
              <a:rPr sz="3800" spc="204" dirty="0">
                <a:solidFill>
                  <a:srgbClr val="D9D9D9"/>
                </a:solidFill>
                <a:latin typeface="Arial"/>
                <a:cs typeface="Arial"/>
              </a:rPr>
              <a:t>Created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90" dirty="0">
                <a:solidFill>
                  <a:srgbClr val="D9D9D9"/>
                </a:solidFill>
                <a:latin typeface="Arial"/>
                <a:cs typeface="Arial"/>
              </a:rPr>
              <a:t>the</a:t>
            </a:r>
            <a:r>
              <a:rPr sz="3800" spc="1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75" dirty="0">
                <a:solidFill>
                  <a:srgbClr val="D9D9D9"/>
                </a:solidFill>
                <a:latin typeface="Arial"/>
                <a:cs typeface="Arial"/>
              </a:rPr>
              <a:t>following</a:t>
            </a:r>
            <a:r>
              <a:rPr sz="3800" spc="1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40" dirty="0">
                <a:solidFill>
                  <a:srgbClr val="D9D9D9"/>
                </a:solidFill>
                <a:latin typeface="Arial"/>
                <a:cs typeface="Arial"/>
              </a:rPr>
              <a:t>function</a:t>
            </a:r>
            <a:r>
              <a:rPr sz="3800" spc="1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05" dirty="0">
                <a:solidFill>
                  <a:srgbClr val="D9D9D9"/>
                </a:solidFill>
                <a:latin typeface="Arial"/>
                <a:cs typeface="Arial"/>
              </a:rPr>
              <a:t>to</a:t>
            </a:r>
            <a:r>
              <a:rPr sz="3800" spc="1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185" dirty="0">
                <a:solidFill>
                  <a:srgbClr val="D9D9D9"/>
                </a:solidFill>
                <a:latin typeface="Arial"/>
                <a:cs typeface="Arial"/>
              </a:rPr>
              <a:t>calculate</a:t>
            </a:r>
            <a:r>
              <a:rPr sz="3800" spc="1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90" dirty="0">
                <a:solidFill>
                  <a:srgbClr val="D9D9D9"/>
                </a:solidFill>
                <a:latin typeface="Arial"/>
                <a:cs typeface="Arial"/>
              </a:rPr>
              <a:t>the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195" dirty="0">
                <a:solidFill>
                  <a:srgbClr val="D9D9D9"/>
                </a:solidFill>
                <a:latin typeface="Arial"/>
                <a:cs typeface="Arial"/>
              </a:rPr>
              <a:t>Percentage</a:t>
            </a:r>
            <a:r>
              <a:rPr sz="3800" spc="1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45" dirty="0">
                <a:solidFill>
                  <a:srgbClr val="D9D9D9"/>
                </a:solidFill>
                <a:latin typeface="Arial"/>
                <a:cs typeface="Arial"/>
              </a:rPr>
              <a:t>VaR</a:t>
            </a:r>
            <a:endParaRPr sz="3800" dirty="0">
              <a:latin typeface="Arial"/>
              <a:cs typeface="Arial"/>
            </a:endParaRPr>
          </a:p>
        </p:txBody>
      </p:sp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1559" y="2034966"/>
            <a:ext cx="9267809" cy="56006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71600" y="505787"/>
            <a:ext cx="12635855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6000" spc="-165" dirty="0"/>
              <a:t>M</a:t>
            </a:r>
            <a:r>
              <a:rPr lang="en-IN" sz="6000" spc="-165" dirty="0"/>
              <a:t>ONTE CARLO SIMULATION</a:t>
            </a:r>
            <a:endParaRPr sz="6000" spc="605" dirty="0"/>
          </a:p>
        </p:txBody>
      </p:sp>
      <p:sp>
        <p:nvSpPr>
          <p:cNvPr id="4" name="object 4"/>
          <p:cNvSpPr/>
          <p:nvPr/>
        </p:nvSpPr>
        <p:spPr>
          <a:xfrm>
            <a:off x="9886126" y="2034957"/>
            <a:ext cx="8086709" cy="51149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45173" y="8228627"/>
            <a:ext cx="15798165" cy="1511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756910" marR="5080" indent="-5744845">
              <a:lnSpc>
                <a:spcPct val="128299"/>
              </a:lnSpc>
              <a:spcBef>
                <a:spcPts val="95"/>
              </a:spcBef>
            </a:pPr>
            <a:r>
              <a:rPr sz="3800" spc="150" dirty="0">
                <a:solidFill>
                  <a:srgbClr val="D9D9D9"/>
                </a:solidFill>
                <a:latin typeface="Arial"/>
                <a:cs typeface="Arial"/>
              </a:rPr>
              <a:t>We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20" dirty="0">
                <a:solidFill>
                  <a:srgbClr val="D9D9D9"/>
                </a:solidFill>
                <a:latin typeface="Arial"/>
                <a:cs typeface="Arial"/>
              </a:rPr>
              <a:t>can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95" dirty="0">
                <a:solidFill>
                  <a:srgbClr val="D9D9D9"/>
                </a:solidFill>
                <a:latin typeface="Arial"/>
                <a:cs typeface="Arial"/>
              </a:rPr>
              <a:t>see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40" dirty="0">
                <a:solidFill>
                  <a:srgbClr val="D9D9D9"/>
                </a:solidFill>
                <a:latin typeface="Arial"/>
                <a:cs typeface="Arial"/>
              </a:rPr>
              <a:t>that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10" dirty="0">
                <a:solidFill>
                  <a:srgbClr val="D9D9D9"/>
                </a:solidFill>
                <a:latin typeface="Arial"/>
                <a:cs typeface="Arial"/>
              </a:rPr>
              <a:t>there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20" dirty="0">
                <a:solidFill>
                  <a:srgbClr val="D9D9D9"/>
                </a:solidFill>
                <a:latin typeface="Arial"/>
                <a:cs typeface="Arial"/>
              </a:rPr>
              <a:t>is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60" dirty="0">
                <a:solidFill>
                  <a:srgbClr val="D9D9D9"/>
                </a:solidFill>
                <a:latin typeface="Arial"/>
                <a:cs typeface="Arial"/>
              </a:rPr>
              <a:t>a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10" dirty="0">
                <a:solidFill>
                  <a:srgbClr val="D9D9D9"/>
                </a:solidFill>
                <a:latin typeface="Arial"/>
                <a:cs typeface="Arial"/>
              </a:rPr>
              <a:t>direct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70" dirty="0">
                <a:solidFill>
                  <a:srgbClr val="D9D9D9"/>
                </a:solidFill>
                <a:latin typeface="Arial"/>
                <a:cs typeface="Arial"/>
              </a:rPr>
              <a:t>relationship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45" dirty="0">
                <a:solidFill>
                  <a:srgbClr val="D9D9D9"/>
                </a:solidFill>
                <a:latin typeface="Arial"/>
                <a:cs typeface="Arial"/>
              </a:rPr>
              <a:t>between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45" dirty="0">
                <a:solidFill>
                  <a:srgbClr val="D9D9D9"/>
                </a:solidFill>
                <a:latin typeface="Arial"/>
                <a:cs typeface="Arial"/>
              </a:rPr>
              <a:t>confidence  </a:t>
            </a:r>
            <a:r>
              <a:rPr sz="3800" spc="300" dirty="0">
                <a:solidFill>
                  <a:srgbClr val="D9D9D9"/>
                </a:solidFill>
                <a:latin typeface="Arial"/>
                <a:cs typeface="Arial"/>
              </a:rPr>
              <a:t>intervals </a:t>
            </a:r>
            <a:r>
              <a:rPr sz="3800" spc="254" dirty="0">
                <a:solidFill>
                  <a:srgbClr val="D9D9D9"/>
                </a:solidFill>
                <a:latin typeface="Arial"/>
                <a:cs typeface="Arial"/>
              </a:rPr>
              <a:t>and</a:t>
            </a:r>
            <a:r>
              <a:rPr sz="3800" spc="-29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45" dirty="0">
                <a:solidFill>
                  <a:srgbClr val="D9D9D9"/>
                </a:solidFill>
                <a:latin typeface="Arial"/>
                <a:cs typeface="Arial"/>
              </a:rPr>
              <a:t>VaR</a:t>
            </a:r>
            <a:endParaRPr sz="3800">
              <a:latin typeface="Arial"/>
              <a:cs typeface="Arial"/>
            </a:endParaRPr>
          </a:p>
        </p:txBody>
      </p:sp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3805" y="505787"/>
            <a:ext cx="6248595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6000" spc="-165" dirty="0"/>
              <a:t>CONCLUSION</a:t>
            </a:r>
            <a:endParaRPr sz="6000" spc="715" dirty="0"/>
          </a:p>
        </p:txBody>
      </p:sp>
      <p:sp>
        <p:nvSpPr>
          <p:cNvPr id="7" name="object 7"/>
          <p:cNvSpPr txBox="1">
            <a:spLocks noGrp="1"/>
          </p:cNvSpPr>
          <p:nvPr>
            <p:ph idx="1"/>
          </p:nvPr>
        </p:nvSpPr>
        <p:spPr>
          <a:xfrm>
            <a:off x="762000" y="1866900"/>
            <a:ext cx="13719573" cy="74328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33755" marR="5080">
              <a:lnSpc>
                <a:spcPct val="128299"/>
              </a:lnSpc>
              <a:spcBef>
                <a:spcPts val="95"/>
              </a:spcBef>
            </a:pPr>
            <a:r>
              <a:rPr spc="155" dirty="0"/>
              <a:t>Risk </a:t>
            </a:r>
            <a:r>
              <a:rPr spc="220" dirty="0"/>
              <a:t>can </a:t>
            </a:r>
            <a:r>
              <a:rPr spc="100" dirty="0"/>
              <a:t>be </a:t>
            </a:r>
            <a:r>
              <a:rPr spc="434" dirty="0"/>
              <a:t>further </a:t>
            </a:r>
            <a:r>
              <a:rPr spc="290" dirty="0"/>
              <a:t>diversified </a:t>
            </a:r>
            <a:r>
              <a:rPr spc="300" dirty="0"/>
              <a:t>by </a:t>
            </a:r>
            <a:r>
              <a:rPr spc="280" dirty="0"/>
              <a:t>making alternative </a:t>
            </a:r>
            <a:r>
              <a:rPr spc="275" dirty="0"/>
              <a:t>investments. </a:t>
            </a:r>
            <a:endParaRPr lang="en-US" spc="275" dirty="0"/>
          </a:p>
          <a:p>
            <a:pPr marL="833755" marR="5080">
              <a:lnSpc>
                <a:spcPct val="128299"/>
              </a:lnSpc>
            </a:pPr>
            <a:r>
              <a:rPr spc="275" dirty="0"/>
              <a:t> </a:t>
            </a:r>
            <a:r>
              <a:rPr spc="254" dirty="0"/>
              <a:t>Portfolio</a:t>
            </a:r>
            <a:r>
              <a:rPr spc="10" dirty="0"/>
              <a:t> </a:t>
            </a:r>
            <a:r>
              <a:rPr spc="220" dirty="0"/>
              <a:t>is</a:t>
            </a:r>
            <a:r>
              <a:rPr spc="10" dirty="0"/>
              <a:t> </a:t>
            </a:r>
            <a:r>
              <a:rPr spc="204" dirty="0"/>
              <a:t>equally</a:t>
            </a:r>
            <a:r>
              <a:rPr spc="10" dirty="0"/>
              <a:t> </a:t>
            </a:r>
            <a:r>
              <a:rPr spc="220" dirty="0"/>
              <a:t>weighted,</a:t>
            </a:r>
            <a:r>
              <a:rPr spc="10" dirty="0"/>
              <a:t> </a:t>
            </a:r>
            <a:r>
              <a:rPr spc="200" dirty="0"/>
              <a:t>one</a:t>
            </a:r>
            <a:r>
              <a:rPr spc="10" dirty="0"/>
              <a:t> </a:t>
            </a:r>
            <a:r>
              <a:rPr spc="250" dirty="0"/>
              <a:t>should</a:t>
            </a:r>
            <a:r>
              <a:rPr spc="10" dirty="0"/>
              <a:t> </a:t>
            </a:r>
            <a:r>
              <a:rPr spc="305" dirty="0"/>
              <a:t>weight</a:t>
            </a:r>
            <a:r>
              <a:rPr spc="10" dirty="0"/>
              <a:t> </a:t>
            </a:r>
            <a:r>
              <a:rPr spc="160" dirty="0"/>
              <a:t>each</a:t>
            </a:r>
            <a:r>
              <a:rPr spc="15" dirty="0"/>
              <a:t> </a:t>
            </a:r>
            <a:r>
              <a:rPr spc="260" dirty="0"/>
              <a:t>stock</a:t>
            </a:r>
            <a:r>
              <a:rPr spc="10" dirty="0"/>
              <a:t> </a:t>
            </a:r>
            <a:r>
              <a:rPr spc="260" dirty="0"/>
              <a:t>according </a:t>
            </a:r>
            <a:r>
              <a:rPr spc="305" dirty="0"/>
              <a:t>to</a:t>
            </a:r>
            <a:r>
              <a:rPr dirty="0"/>
              <a:t> </a:t>
            </a:r>
            <a:r>
              <a:rPr spc="395" dirty="0"/>
              <a:t>his/her</a:t>
            </a:r>
            <a:r>
              <a:rPr spc="5" dirty="0"/>
              <a:t> </a:t>
            </a:r>
            <a:r>
              <a:rPr spc="365" dirty="0"/>
              <a:t>own</a:t>
            </a:r>
            <a:r>
              <a:rPr spc="5" dirty="0"/>
              <a:t> </a:t>
            </a:r>
            <a:r>
              <a:rPr spc="300" dirty="0"/>
              <a:t>investing</a:t>
            </a:r>
            <a:r>
              <a:rPr spc="5" dirty="0"/>
              <a:t> </a:t>
            </a:r>
            <a:r>
              <a:rPr spc="265" dirty="0"/>
              <a:t>strategy.</a:t>
            </a:r>
          </a:p>
          <a:p>
            <a:pPr marL="833755" marR="485775">
              <a:lnSpc>
                <a:spcPct val="128299"/>
              </a:lnSpc>
            </a:pPr>
            <a:r>
              <a:rPr spc="320" dirty="0"/>
              <a:t>Monte</a:t>
            </a:r>
            <a:r>
              <a:rPr spc="5" dirty="0"/>
              <a:t> </a:t>
            </a:r>
            <a:r>
              <a:rPr spc="180" dirty="0"/>
              <a:t>Carlo</a:t>
            </a:r>
            <a:r>
              <a:rPr spc="10" dirty="0"/>
              <a:t> </a:t>
            </a:r>
            <a:r>
              <a:rPr spc="275" dirty="0"/>
              <a:t>simulation</a:t>
            </a:r>
            <a:r>
              <a:rPr spc="5" dirty="0"/>
              <a:t> </a:t>
            </a:r>
            <a:r>
              <a:rPr spc="220" dirty="0"/>
              <a:t>is</a:t>
            </a:r>
            <a:r>
              <a:rPr spc="10" dirty="0"/>
              <a:t> </a:t>
            </a:r>
            <a:r>
              <a:rPr spc="345" dirty="0"/>
              <a:t>not</a:t>
            </a:r>
            <a:r>
              <a:rPr spc="10" dirty="0"/>
              <a:t> </a:t>
            </a:r>
            <a:r>
              <a:rPr spc="290" dirty="0"/>
              <a:t>the</a:t>
            </a:r>
            <a:r>
              <a:rPr spc="5" dirty="0"/>
              <a:t> </a:t>
            </a:r>
            <a:r>
              <a:rPr spc="290" dirty="0"/>
              <a:t>only</a:t>
            </a:r>
            <a:r>
              <a:rPr spc="10" dirty="0"/>
              <a:t> </a:t>
            </a:r>
            <a:r>
              <a:rPr spc="295" dirty="0"/>
              <a:t>method</a:t>
            </a:r>
            <a:r>
              <a:rPr spc="10" dirty="0"/>
              <a:t> </a:t>
            </a:r>
            <a:r>
              <a:rPr spc="305" dirty="0"/>
              <a:t>to</a:t>
            </a:r>
            <a:r>
              <a:rPr spc="5" dirty="0"/>
              <a:t> </a:t>
            </a:r>
            <a:r>
              <a:rPr spc="185" dirty="0"/>
              <a:t>calculate</a:t>
            </a:r>
            <a:r>
              <a:rPr spc="10" dirty="0"/>
              <a:t> </a:t>
            </a:r>
            <a:r>
              <a:rPr dirty="0"/>
              <a:t>VaR,</a:t>
            </a:r>
            <a:r>
              <a:rPr spc="10" dirty="0"/>
              <a:t> </a:t>
            </a:r>
            <a:r>
              <a:rPr spc="190" dirty="0"/>
              <a:t>like  </a:t>
            </a:r>
            <a:r>
              <a:rPr spc="290" dirty="0"/>
              <a:t>the</a:t>
            </a:r>
            <a:r>
              <a:rPr spc="5" dirty="0"/>
              <a:t> </a:t>
            </a:r>
            <a:r>
              <a:rPr spc="270" dirty="0"/>
              <a:t>historical</a:t>
            </a:r>
            <a:r>
              <a:rPr spc="5" dirty="0"/>
              <a:t> </a:t>
            </a:r>
            <a:r>
              <a:rPr spc="229" dirty="0"/>
              <a:t>method,</a:t>
            </a:r>
            <a:r>
              <a:rPr spc="10" dirty="0"/>
              <a:t> </a:t>
            </a:r>
            <a:r>
              <a:rPr spc="254" dirty="0"/>
              <a:t>and</a:t>
            </a:r>
            <a:r>
              <a:rPr spc="5" dirty="0"/>
              <a:t> </a:t>
            </a:r>
            <a:r>
              <a:rPr spc="285" dirty="0"/>
              <a:t>variance-covariance</a:t>
            </a:r>
            <a:r>
              <a:rPr spc="10" dirty="0"/>
              <a:t> </a:t>
            </a:r>
            <a:r>
              <a:rPr spc="229" dirty="0"/>
              <a:t>method.</a:t>
            </a:r>
          </a:p>
          <a:p>
            <a:pPr marL="833755" marR="549910">
              <a:lnSpc>
                <a:spcPct val="128299"/>
              </a:lnSpc>
            </a:pPr>
            <a:r>
              <a:rPr spc="45" dirty="0"/>
              <a:t>VaR</a:t>
            </a:r>
            <a:r>
              <a:rPr spc="10" dirty="0"/>
              <a:t> </a:t>
            </a:r>
            <a:r>
              <a:rPr spc="220" dirty="0"/>
              <a:t>is</a:t>
            </a:r>
            <a:r>
              <a:rPr spc="10" dirty="0"/>
              <a:t> </a:t>
            </a:r>
            <a:r>
              <a:rPr spc="195" dirty="0"/>
              <a:t>calculated</a:t>
            </a:r>
            <a:r>
              <a:rPr spc="10" dirty="0"/>
              <a:t> </a:t>
            </a:r>
            <a:r>
              <a:rPr spc="325" dirty="0"/>
              <a:t>over</a:t>
            </a:r>
            <a:r>
              <a:rPr spc="10" dirty="0"/>
              <a:t> </a:t>
            </a:r>
            <a:r>
              <a:rPr spc="60" dirty="0"/>
              <a:t>a</a:t>
            </a:r>
            <a:r>
              <a:rPr spc="10" dirty="0"/>
              <a:t> </a:t>
            </a:r>
            <a:r>
              <a:rPr spc="365" dirty="0"/>
              <a:t>short</a:t>
            </a:r>
            <a:r>
              <a:rPr spc="15" dirty="0"/>
              <a:t> </a:t>
            </a:r>
            <a:r>
              <a:rPr spc="385" dirty="0"/>
              <a:t>time-frame</a:t>
            </a:r>
            <a:r>
              <a:rPr spc="10" dirty="0"/>
              <a:t> </a:t>
            </a:r>
            <a:r>
              <a:rPr spc="375" dirty="0"/>
              <a:t>rather</a:t>
            </a:r>
            <a:r>
              <a:rPr spc="10" dirty="0"/>
              <a:t> </a:t>
            </a:r>
            <a:r>
              <a:rPr spc="325" dirty="0"/>
              <a:t>than</a:t>
            </a:r>
            <a:r>
              <a:rPr spc="10" dirty="0"/>
              <a:t> </a:t>
            </a:r>
            <a:r>
              <a:rPr spc="60" dirty="0"/>
              <a:t>a</a:t>
            </a:r>
            <a:r>
              <a:rPr spc="10" dirty="0"/>
              <a:t> </a:t>
            </a:r>
            <a:r>
              <a:rPr spc="265" dirty="0"/>
              <a:t>longer</a:t>
            </a:r>
            <a:r>
              <a:rPr spc="15" dirty="0"/>
              <a:t> </a:t>
            </a:r>
            <a:r>
              <a:rPr spc="200" dirty="0"/>
              <a:t>one </a:t>
            </a:r>
            <a:r>
              <a:rPr spc="240" dirty="0"/>
              <a:t>depending </a:t>
            </a:r>
            <a:r>
              <a:rPr spc="280" dirty="0"/>
              <a:t>on </a:t>
            </a:r>
            <a:r>
              <a:rPr spc="200" dirty="0"/>
              <a:t>ones </a:t>
            </a:r>
            <a:r>
              <a:rPr spc="300" dirty="0"/>
              <a:t>investing</a:t>
            </a:r>
            <a:r>
              <a:rPr lang="en-US" spc="300" dirty="0"/>
              <a:t> </a:t>
            </a:r>
            <a:r>
              <a:rPr spc="-710" dirty="0"/>
              <a:t> </a:t>
            </a:r>
            <a:r>
              <a:rPr spc="265" dirty="0"/>
              <a:t>strategy.</a:t>
            </a: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5369" y="1866900"/>
            <a:ext cx="16374110" cy="7307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700"/>
              </a:lnSpc>
              <a:spcBef>
                <a:spcPts val="100"/>
              </a:spcBef>
            </a:pPr>
            <a:r>
              <a:rPr lang="en-US" sz="3700" spc="280" dirty="0">
                <a:solidFill>
                  <a:srgbClr val="D9D9D9"/>
                </a:solidFill>
                <a:latin typeface="Arial"/>
                <a:cs typeface="Arial"/>
              </a:rPr>
              <a:t>In</a:t>
            </a:r>
            <a:r>
              <a:rPr lang="en-US"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lang="en-US" sz="3700" spc="300" dirty="0">
                <a:solidFill>
                  <a:srgbClr val="D9D9D9"/>
                </a:solidFill>
                <a:latin typeface="Arial"/>
                <a:cs typeface="Arial"/>
              </a:rPr>
              <a:t>this</a:t>
            </a:r>
            <a:r>
              <a:rPr lang="en-US"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lang="en-US" sz="3700" spc="195" dirty="0">
                <a:solidFill>
                  <a:srgbClr val="D9D9D9"/>
                </a:solidFill>
                <a:latin typeface="Arial"/>
                <a:cs typeface="Arial"/>
              </a:rPr>
              <a:t>project,</a:t>
            </a:r>
            <a:r>
              <a:rPr lang="en-US"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lang="en-US" sz="3700" spc="270" dirty="0">
                <a:solidFill>
                  <a:srgbClr val="D9D9D9"/>
                </a:solidFill>
                <a:latin typeface="Arial"/>
                <a:cs typeface="Arial"/>
              </a:rPr>
              <a:t>we</a:t>
            </a:r>
            <a:r>
              <a:rPr lang="en-US"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lang="en-US" sz="3700" spc="215" dirty="0">
                <a:solidFill>
                  <a:srgbClr val="D9D9D9"/>
                </a:solidFill>
                <a:latin typeface="Arial"/>
                <a:cs typeface="Arial"/>
              </a:rPr>
              <a:t>have</a:t>
            </a:r>
            <a:r>
              <a:rPr lang="en-US"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lang="en-US" sz="3700" spc="240" dirty="0">
                <a:solidFill>
                  <a:srgbClr val="D9D9D9"/>
                </a:solidFill>
                <a:latin typeface="Arial"/>
                <a:cs typeface="Arial"/>
              </a:rPr>
              <a:t>estimated</a:t>
            </a:r>
            <a:r>
              <a:rPr lang="en-US"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lang="en-US" sz="3700" spc="275" dirty="0">
                <a:solidFill>
                  <a:srgbClr val="D9D9D9"/>
                </a:solidFill>
                <a:latin typeface="Arial"/>
                <a:cs typeface="Arial"/>
              </a:rPr>
              <a:t>the</a:t>
            </a:r>
            <a:r>
              <a:rPr lang="en-US"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lang="en-US" sz="3700" spc="155" dirty="0">
                <a:solidFill>
                  <a:srgbClr val="D9D9D9"/>
                </a:solidFill>
                <a:latin typeface="Arial"/>
                <a:cs typeface="Arial"/>
              </a:rPr>
              <a:t>Value</a:t>
            </a:r>
            <a:r>
              <a:rPr lang="en-US"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lang="en-US" sz="3700" spc="250" dirty="0">
                <a:solidFill>
                  <a:srgbClr val="D9D9D9"/>
                </a:solidFill>
                <a:latin typeface="Arial"/>
                <a:cs typeface="Arial"/>
              </a:rPr>
              <a:t>at</a:t>
            </a:r>
            <a:r>
              <a:rPr lang="en-US"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lang="en-US" sz="3700" spc="140" dirty="0">
                <a:solidFill>
                  <a:srgbClr val="D9D9D9"/>
                </a:solidFill>
                <a:latin typeface="Arial"/>
                <a:cs typeface="Arial"/>
              </a:rPr>
              <a:t>Risk</a:t>
            </a:r>
            <a:r>
              <a:rPr lang="en-US"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lang="en-US" sz="3700" spc="265" dirty="0">
                <a:solidFill>
                  <a:srgbClr val="D9D9D9"/>
                </a:solidFill>
                <a:latin typeface="Arial"/>
                <a:cs typeface="Arial"/>
              </a:rPr>
              <a:t>using</a:t>
            </a:r>
            <a:r>
              <a:rPr lang="en-US" sz="3700" spc="1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lang="en-US" sz="3700" spc="300" dirty="0">
                <a:solidFill>
                  <a:srgbClr val="D9D9D9"/>
                </a:solidFill>
                <a:latin typeface="Arial"/>
                <a:cs typeface="Arial"/>
              </a:rPr>
              <a:t>Monte</a:t>
            </a:r>
            <a:r>
              <a:rPr lang="en-US"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lang="en-US" sz="3700" spc="170" dirty="0">
                <a:solidFill>
                  <a:srgbClr val="D9D9D9"/>
                </a:solidFill>
                <a:latin typeface="Arial"/>
                <a:cs typeface="Arial"/>
              </a:rPr>
              <a:t>Carlo  </a:t>
            </a:r>
            <a:r>
              <a:rPr lang="en-US" sz="3700" spc="235" dirty="0">
                <a:solidFill>
                  <a:srgbClr val="D9D9D9"/>
                </a:solidFill>
                <a:latin typeface="Arial"/>
                <a:cs typeface="Arial"/>
              </a:rPr>
              <a:t>Simulation</a:t>
            </a:r>
            <a:r>
              <a:rPr lang="en-US"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lang="en-US" sz="3700" spc="315" dirty="0">
                <a:solidFill>
                  <a:srgbClr val="D9D9D9"/>
                </a:solidFill>
                <a:latin typeface="Arial"/>
                <a:cs typeface="Arial"/>
              </a:rPr>
              <a:t>in</a:t>
            </a:r>
            <a:r>
              <a:rPr lang="en-US"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lang="en-US" sz="3700" spc="110" dirty="0">
                <a:solidFill>
                  <a:srgbClr val="D9D9D9"/>
                </a:solidFill>
                <a:latin typeface="Arial"/>
                <a:cs typeface="Arial"/>
              </a:rPr>
              <a:t>VBA</a:t>
            </a:r>
            <a:r>
              <a:rPr lang="en-US"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lang="en-US" sz="3700" spc="415" dirty="0">
                <a:solidFill>
                  <a:srgbClr val="D9D9D9"/>
                </a:solidFill>
                <a:latin typeface="Arial"/>
                <a:cs typeface="Arial"/>
              </a:rPr>
              <a:t>for</a:t>
            </a:r>
            <a:r>
              <a:rPr lang="en-US"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lang="en-US" sz="3700" spc="335" dirty="0">
                <a:solidFill>
                  <a:srgbClr val="D9D9D9"/>
                </a:solidFill>
                <a:latin typeface="Arial"/>
                <a:cs typeface="Arial"/>
              </a:rPr>
              <a:t>different</a:t>
            </a:r>
            <a:r>
              <a:rPr lang="en-US"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lang="en-US" sz="3700" spc="229" dirty="0">
                <a:solidFill>
                  <a:srgbClr val="D9D9D9"/>
                </a:solidFill>
                <a:latin typeface="Arial"/>
                <a:cs typeface="Arial"/>
              </a:rPr>
              <a:t>confidence</a:t>
            </a:r>
            <a:r>
              <a:rPr lang="en-US"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lang="en-US" sz="3700" spc="245" dirty="0">
                <a:solidFill>
                  <a:srgbClr val="D9D9D9"/>
                </a:solidFill>
                <a:latin typeface="Arial"/>
                <a:cs typeface="Arial"/>
              </a:rPr>
              <a:t>intervals.</a:t>
            </a:r>
            <a:endParaRPr lang="en-US" sz="3700" spc="130" dirty="0">
              <a:solidFill>
                <a:srgbClr val="D9D9D9"/>
              </a:solidFill>
              <a:latin typeface="Arial"/>
              <a:cs typeface="Arial"/>
            </a:endParaRPr>
          </a:p>
          <a:p>
            <a:pPr marL="12700" marR="5080">
              <a:lnSpc>
                <a:spcPct val="115700"/>
              </a:lnSpc>
              <a:spcBef>
                <a:spcPts val="100"/>
              </a:spcBef>
            </a:pPr>
            <a:r>
              <a:rPr sz="3700" spc="130" dirty="0">
                <a:solidFill>
                  <a:srgbClr val="D9D9D9"/>
                </a:solidFill>
                <a:latin typeface="Arial"/>
                <a:cs typeface="Arial"/>
              </a:rPr>
              <a:t>The</a:t>
            </a:r>
            <a:r>
              <a:rPr sz="37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65" dirty="0">
                <a:solidFill>
                  <a:srgbClr val="D9D9D9"/>
                </a:solidFill>
                <a:latin typeface="Arial"/>
                <a:cs typeface="Arial"/>
              </a:rPr>
              <a:t>following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50" dirty="0">
                <a:solidFill>
                  <a:srgbClr val="D9D9D9"/>
                </a:solidFill>
                <a:latin typeface="Arial"/>
                <a:cs typeface="Arial"/>
              </a:rPr>
              <a:t>5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35" dirty="0">
                <a:solidFill>
                  <a:srgbClr val="D9D9D9"/>
                </a:solidFill>
                <a:latin typeface="Arial"/>
                <a:cs typeface="Arial"/>
              </a:rPr>
              <a:t>stocks</a:t>
            </a:r>
            <a:r>
              <a:rPr sz="37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15" dirty="0">
                <a:solidFill>
                  <a:srgbClr val="D9D9D9"/>
                </a:solidFill>
                <a:latin typeface="Arial"/>
                <a:cs typeface="Arial"/>
              </a:rPr>
              <a:t>have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150" dirty="0">
                <a:solidFill>
                  <a:srgbClr val="D9D9D9"/>
                </a:solidFill>
                <a:latin typeface="Arial"/>
                <a:cs typeface="Arial"/>
              </a:rPr>
              <a:t>been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35" dirty="0">
                <a:solidFill>
                  <a:srgbClr val="D9D9D9"/>
                </a:solidFill>
                <a:latin typeface="Arial"/>
                <a:cs typeface="Arial"/>
              </a:rPr>
              <a:t>considered</a:t>
            </a:r>
            <a:r>
              <a:rPr sz="37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385" dirty="0">
                <a:solidFill>
                  <a:srgbClr val="D9D9D9"/>
                </a:solidFill>
                <a:latin typeface="Arial"/>
                <a:cs typeface="Arial"/>
              </a:rPr>
              <a:t>with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155" dirty="0">
                <a:solidFill>
                  <a:srgbClr val="D9D9D9"/>
                </a:solidFill>
                <a:latin typeface="Arial"/>
                <a:cs typeface="Arial"/>
              </a:rPr>
              <a:t>equal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20" dirty="0">
                <a:solidFill>
                  <a:srgbClr val="D9D9D9"/>
                </a:solidFill>
                <a:latin typeface="Arial"/>
                <a:cs typeface="Arial"/>
              </a:rPr>
              <a:t>weightage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415" dirty="0">
                <a:solidFill>
                  <a:srgbClr val="D9D9D9"/>
                </a:solidFill>
                <a:latin typeface="Arial"/>
                <a:cs typeface="Arial"/>
              </a:rPr>
              <a:t>for  </a:t>
            </a:r>
            <a:r>
              <a:rPr sz="3700" spc="365" dirty="0">
                <a:solidFill>
                  <a:srgbClr val="D9D9D9"/>
                </a:solidFill>
                <a:latin typeface="Arial"/>
                <a:cs typeface="Arial"/>
              </a:rPr>
              <a:t>our </a:t>
            </a:r>
            <a:r>
              <a:rPr sz="3700" spc="250" dirty="0">
                <a:solidFill>
                  <a:srgbClr val="D9D9D9"/>
                </a:solidFill>
                <a:latin typeface="Arial"/>
                <a:cs typeface="Arial"/>
              </a:rPr>
              <a:t>hypothetical</a:t>
            </a:r>
            <a:r>
              <a:rPr sz="3700" spc="-36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40" dirty="0">
                <a:solidFill>
                  <a:srgbClr val="D9D9D9"/>
                </a:solidFill>
                <a:latin typeface="Arial"/>
                <a:cs typeface="Arial"/>
              </a:rPr>
              <a:t>portfolio.</a:t>
            </a:r>
            <a:endParaRPr sz="37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400" dirty="0">
              <a:latin typeface="Arial"/>
              <a:cs typeface="Arial"/>
            </a:endParaRPr>
          </a:p>
          <a:p>
            <a:pPr marL="1044000" indent="-586105">
              <a:lnSpc>
                <a:spcPct val="100000"/>
              </a:lnSpc>
              <a:buAutoNum type="arabicPeriod"/>
              <a:tabLst>
                <a:tab pos="1211580" algn="l"/>
              </a:tabLst>
            </a:pPr>
            <a:r>
              <a:rPr lang="en-US" sz="4750" spc="1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4750" spc="15" dirty="0">
                <a:solidFill>
                  <a:srgbClr val="D9D9D9"/>
                </a:solidFill>
                <a:latin typeface="Arial"/>
                <a:cs typeface="Arial"/>
              </a:rPr>
              <a:t>RELIANCE</a:t>
            </a:r>
            <a:endParaRPr sz="4750" dirty="0">
              <a:latin typeface="Arial"/>
              <a:cs typeface="Arial"/>
            </a:endParaRPr>
          </a:p>
          <a:p>
            <a:pPr marL="1210945" indent="-736600">
              <a:lnSpc>
                <a:spcPct val="100000"/>
              </a:lnSpc>
              <a:spcBef>
                <a:spcPts val="900"/>
              </a:spcBef>
              <a:buAutoNum type="arabicPeriod"/>
              <a:tabLst>
                <a:tab pos="1211580" algn="l"/>
              </a:tabLst>
            </a:pPr>
            <a:r>
              <a:rPr sz="4750" spc="75" dirty="0">
                <a:solidFill>
                  <a:srgbClr val="D9D9D9"/>
                </a:solidFill>
                <a:latin typeface="Arial"/>
                <a:cs typeface="Arial"/>
              </a:rPr>
              <a:t>IDEA</a:t>
            </a:r>
            <a:endParaRPr sz="4750" dirty="0">
              <a:latin typeface="Arial"/>
              <a:cs typeface="Arial"/>
            </a:endParaRPr>
          </a:p>
          <a:p>
            <a:pPr marL="1041400" indent="-570865">
              <a:lnSpc>
                <a:spcPct val="100000"/>
              </a:lnSpc>
              <a:spcBef>
                <a:spcPts val="900"/>
              </a:spcBef>
              <a:buAutoNum type="arabicPeriod"/>
              <a:tabLst>
                <a:tab pos="1042035" algn="l"/>
              </a:tabLst>
            </a:pPr>
            <a:r>
              <a:rPr lang="en-US" sz="4750" spc="18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4750" spc="185" dirty="0">
                <a:solidFill>
                  <a:srgbClr val="D9D9D9"/>
                </a:solidFill>
                <a:latin typeface="Arial"/>
                <a:cs typeface="Arial"/>
              </a:rPr>
              <a:t>SUNPHARMA</a:t>
            </a:r>
            <a:endParaRPr sz="4750" dirty="0">
              <a:latin typeface="Arial"/>
              <a:cs typeface="Arial"/>
            </a:endParaRPr>
          </a:p>
          <a:p>
            <a:pPr marL="1210945" indent="-726440">
              <a:lnSpc>
                <a:spcPct val="100000"/>
              </a:lnSpc>
              <a:spcBef>
                <a:spcPts val="900"/>
              </a:spcBef>
              <a:buAutoNum type="arabicPeriod"/>
              <a:tabLst>
                <a:tab pos="1211580" algn="l"/>
              </a:tabLst>
            </a:pPr>
            <a:r>
              <a:rPr sz="4750" spc="65" dirty="0">
                <a:solidFill>
                  <a:srgbClr val="D9D9D9"/>
                </a:solidFill>
                <a:latin typeface="Arial"/>
                <a:cs typeface="Arial"/>
              </a:rPr>
              <a:t>TATAELXSI</a:t>
            </a:r>
            <a:endParaRPr sz="4750" dirty="0">
              <a:latin typeface="Arial"/>
              <a:cs typeface="Arial"/>
            </a:endParaRPr>
          </a:p>
          <a:p>
            <a:pPr marL="1210945" indent="-722630">
              <a:lnSpc>
                <a:spcPct val="100000"/>
              </a:lnSpc>
              <a:spcBef>
                <a:spcPts val="900"/>
              </a:spcBef>
              <a:buAutoNum type="arabicPeriod"/>
              <a:tabLst>
                <a:tab pos="1211580" algn="l"/>
              </a:tabLst>
            </a:pPr>
            <a:r>
              <a:rPr sz="4750" spc="150" dirty="0">
                <a:solidFill>
                  <a:srgbClr val="D9D9D9"/>
                </a:solidFill>
                <a:latin typeface="Arial"/>
                <a:cs typeface="Arial"/>
              </a:rPr>
              <a:t>COALINDIA</a:t>
            </a:r>
            <a:endParaRPr sz="475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5400" y="190500"/>
            <a:ext cx="16369030" cy="1426031"/>
          </a:xfrm>
          <a:prstGeom prst="rect">
            <a:avLst/>
          </a:prstGeom>
        </p:spPr>
        <p:txBody>
          <a:bodyPr vert="horz" wrap="square" lIns="0" tIns="49784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3920"/>
              </a:spcBef>
            </a:pPr>
            <a:r>
              <a:rPr sz="6000" spc="-165" dirty="0"/>
              <a:t>I</a:t>
            </a:r>
            <a:r>
              <a:rPr lang="en-IN" sz="6000" spc="-165" dirty="0"/>
              <a:t>NTRODUCTION</a:t>
            </a:r>
            <a:endParaRPr sz="6000" spc="-165" dirty="0"/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86675" y="2592387"/>
            <a:ext cx="152400" cy="15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86675" y="3335337"/>
            <a:ext cx="152400" cy="15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86675" y="4078287"/>
            <a:ext cx="152400" cy="15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6675" y="5564187"/>
            <a:ext cx="152400" cy="15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86675" y="6307137"/>
            <a:ext cx="152400" cy="15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86675" y="7793037"/>
            <a:ext cx="152400" cy="15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238306" y="2152472"/>
            <a:ext cx="16003905" cy="67119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126355">
              <a:lnSpc>
                <a:spcPct val="128299"/>
              </a:lnSpc>
              <a:spcBef>
                <a:spcPts val="95"/>
              </a:spcBef>
            </a:pPr>
            <a:r>
              <a:rPr sz="3800" spc="140" dirty="0">
                <a:solidFill>
                  <a:srgbClr val="D9D9D9"/>
                </a:solidFill>
                <a:latin typeface="Arial"/>
                <a:cs typeface="Arial"/>
              </a:rPr>
              <a:t>The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50" dirty="0">
                <a:solidFill>
                  <a:srgbClr val="D9D9D9"/>
                </a:solidFill>
                <a:latin typeface="Arial"/>
                <a:cs typeface="Arial"/>
              </a:rPr>
              <a:t>stocks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45" dirty="0">
                <a:solidFill>
                  <a:srgbClr val="D9D9D9"/>
                </a:solidFill>
                <a:latin typeface="Arial"/>
                <a:cs typeface="Arial"/>
              </a:rPr>
              <a:t>considered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29" dirty="0">
                <a:solidFill>
                  <a:srgbClr val="D9D9D9"/>
                </a:solidFill>
                <a:latin typeface="Arial"/>
                <a:cs typeface="Arial"/>
              </a:rPr>
              <a:t>have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165" dirty="0">
                <a:solidFill>
                  <a:srgbClr val="D9D9D9"/>
                </a:solidFill>
                <a:latin typeface="Arial"/>
                <a:cs typeface="Arial"/>
              </a:rPr>
              <a:t>equal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195" dirty="0">
                <a:solidFill>
                  <a:srgbClr val="D9D9D9"/>
                </a:solidFill>
                <a:latin typeface="Arial"/>
                <a:cs typeface="Arial"/>
              </a:rPr>
              <a:t>weightage.  </a:t>
            </a:r>
            <a:r>
              <a:rPr sz="3800" spc="225" dirty="0">
                <a:solidFill>
                  <a:srgbClr val="D9D9D9"/>
                </a:solidFill>
                <a:latin typeface="Arial"/>
                <a:cs typeface="Arial"/>
              </a:rPr>
              <a:t>There</a:t>
            </a:r>
            <a:r>
              <a:rPr sz="38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50" dirty="0">
                <a:solidFill>
                  <a:srgbClr val="D9D9D9"/>
                </a:solidFill>
                <a:latin typeface="Arial"/>
                <a:cs typeface="Arial"/>
              </a:rPr>
              <a:t>are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114" dirty="0">
                <a:solidFill>
                  <a:srgbClr val="D9D9D9"/>
                </a:solidFill>
                <a:latin typeface="Arial"/>
                <a:cs typeface="Arial"/>
              </a:rPr>
              <a:t>252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30" dirty="0">
                <a:solidFill>
                  <a:srgbClr val="D9D9D9"/>
                </a:solidFill>
                <a:latin typeface="Arial"/>
                <a:cs typeface="Arial"/>
              </a:rPr>
              <a:t>trading</a:t>
            </a:r>
            <a:r>
              <a:rPr sz="38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45" dirty="0">
                <a:solidFill>
                  <a:srgbClr val="D9D9D9"/>
                </a:solidFill>
                <a:latin typeface="Arial"/>
                <a:cs typeface="Arial"/>
              </a:rPr>
              <a:t>days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30" dirty="0">
                <a:solidFill>
                  <a:srgbClr val="D9D9D9"/>
                </a:solidFill>
                <a:latin typeface="Arial"/>
                <a:cs typeface="Arial"/>
              </a:rPr>
              <a:t>in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60" dirty="0">
                <a:solidFill>
                  <a:srgbClr val="D9D9D9"/>
                </a:solidFill>
                <a:latin typeface="Arial"/>
                <a:cs typeface="Arial"/>
              </a:rPr>
              <a:t>a</a:t>
            </a:r>
            <a:r>
              <a:rPr sz="38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00" dirty="0">
                <a:solidFill>
                  <a:srgbClr val="D9D9D9"/>
                </a:solidFill>
                <a:latin typeface="Arial"/>
                <a:cs typeface="Arial"/>
              </a:rPr>
              <a:t>year</a:t>
            </a:r>
            <a:r>
              <a:rPr lang="en-US" sz="3800" spc="300" dirty="0">
                <a:solidFill>
                  <a:srgbClr val="D9D9D9"/>
                </a:solidFill>
                <a:latin typeface="Arial"/>
                <a:cs typeface="Arial"/>
              </a:rPr>
              <a:t>.</a:t>
            </a:r>
            <a:endParaRPr sz="3800" dirty="0">
              <a:latin typeface="Arial"/>
              <a:cs typeface="Arial"/>
            </a:endParaRPr>
          </a:p>
          <a:p>
            <a:pPr marL="12700" marR="645795">
              <a:lnSpc>
                <a:spcPct val="128299"/>
              </a:lnSpc>
            </a:pPr>
            <a:r>
              <a:rPr sz="3800" spc="155" dirty="0">
                <a:solidFill>
                  <a:srgbClr val="D9D9D9"/>
                </a:solidFill>
                <a:latin typeface="Arial"/>
                <a:cs typeface="Arial"/>
              </a:rPr>
              <a:t>Risk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10" dirty="0">
                <a:solidFill>
                  <a:srgbClr val="D9D9D9"/>
                </a:solidFill>
                <a:latin typeface="Arial"/>
                <a:cs typeface="Arial"/>
              </a:rPr>
              <a:t>free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05" dirty="0">
                <a:solidFill>
                  <a:srgbClr val="D9D9D9"/>
                </a:solidFill>
                <a:latin typeface="Arial"/>
                <a:cs typeface="Arial"/>
              </a:rPr>
              <a:t>rate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04" dirty="0">
                <a:solidFill>
                  <a:srgbClr val="D9D9D9"/>
                </a:solidFill>
                <a:latin typeface="Arial"/>
                <a:cs typeface="Arial"/>
              </a:rPr>
              <a:t>has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165" dirty="0">
                <a:solidFill>
                  <a:srgbClr val="D9D9D9"/>
                </a:solidFill>
                <a:latin typeface="Arial"/>
                <a:cs typeface="Arial"/>
              </a:rPr>
              <a:t>been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60" dirty="0">
                <a:solidFill>
                  <a:srgbClr val="D9D9D9"/>
                </a:solidFill>
                <a:latin typeface="Arial"/>
                <a:cs typeface="Arial"/>
              </a:rPr>
              <a:t>taken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130" dirty="0">
                <a:solidFill>
                  <a:srgbClr val="D9D9D9"/>
                </a:solidFill>
                <a:latin typeface="Arial"/>
                <a:cs typeface="Arial"/>
              </a:rPr>
              <a:t>as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90" dirty="0">
                <a:solidFill>
                  <a:srgbClr val="D9D9D9"/>
                </a:solidFill>
                <a:latin typeface="Arial"/>
                <a:cs typeface="Arial"/>
              </a:rPr>
              <a:t>the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-215" dirty="0">
                <a:solidFill>
                  <a:srgbClr val="D9D9D9"/>
                </a:solidFill>
                <a:latin typeface="Arial"/>
                <a:cs typeface="Arial"/>
              </a:rPr>
              <a:t>10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00" dirty="0">
                <a:solidFill>
                  <a:srgbClr val="D9D9D9"/>
                </a:solidFill>
                <a:latin typeface="Arial"/>
                <a:cs typeface="Arial"/>
              </a:rPr>
              <a:t>year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65" dirty="0">
                <a:solidFill>
                  <a:srgbClr val="D9D9D9"/>
                </a:solidFill>
                <a:latin typeface="Arial"/>
                <a:cs typeface="Arial"/>
              </a:rPr>
              <a:t>Indian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05" dirty="0">
                <a:solidFill>
                  <a:srgbClr val="D9D9D9"/>
                </a:solidFill>
                <a:latin typeface="Arial"/>
                <a:cs typeface="Arial"/>
              </a:rPr>
              <a:t>Government  </a:t>
            </a:r>
            <a:r>
              <a:rPr sz="3800" spc="195" dirty="0">
                <a:solidFill>
                  <a:srgbClr val="D9D9D9"/>
                </a:solidFill>
                <a:latin typeface="Arial"/>
                <a:cs typeface="Arial"/>
              </a:rPr>
              <a:t>Bond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05" dirty="0">
                <a:solidFill>
                  <a:srgbClr val="D9D9D9"/>
                </a:solidFill>
                <a:latin typeface="Arial"/>
                <a:cs typeface="Arial"/>
              </a:rPr>
              <a:t>rate</a:t>
            </a:r>
            <a:r>
              <a:rPr sz="38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130" dirty="0">
                <a:solidFill>
                  <a:srgbClr val="D9D9D9"/>
                </a:solidFill>
                <a:latin typeface="Arial"/>
                <a:cs typeface="Arial"/>
              </a:rPr>
              <a:t>as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80" dirty="0">
                <a:solidFill>
                  <a:srgbClr val="D9D9D9"/>
                </a:solidFill>
                <a:latin typeface="Arial"/>
                <a:cs typeface="Arial"/>
              </a:rPr>
              <a:t>on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40" dirty="0">
                <a:solidFill>
                  <a:srgbClr val="D9D9D9"/>
                </a:solidFill>
                <a:latin typeface="Arial"/>
                <a:cs typeface="Arial"/>
              </a:rPr>
              <a:t>5/5/2022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35" dirty="0">
                <a:solidFill>
                  <a:srgbClr val="D9D9D9"/>
                </a:solidFill>
                <a:latin typeface="Arial"/>
                <a:cs typeface="Arial"/>
              </a:rPr>
              <a:t>which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20" dirty="0">
                <a:solidFill>
                  <a:srgbClr val="D9D9D9"/>
                </a:solidFill>
                <a:latin typeface="Arial"/>
                <a:cs typeface="Arial"/>
              </a:rPr>
              <a:t>is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-90" dirty="0">
                <a:solidFill>
                  <a:srgbClr val="D9D9D9"/>
                </a:solidFill>
                <a:latin typeface="Arial"/>
                <a:cs typeface="Arial"/>
              </a:rPr>
              <a:t>7.40%</a:t>
            </a:r>
            <a:r>
              <a:rPr lang="en-US" sz="3800" spc="-90" dirty="0">
                <a:solidFill>
                  <a:srgbClr val="D9D9D9"/>
                </a:solidFill>
                <a:latin typeface="Arial"/>
                <a:cs typeface="Arial"/>
              </a:rPr>
              <a:t>.</a:t>
            </a:r>
            <a:endParaRPr sz="3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90"/>
              </a:spcBef>
            </a:pPr>
            <a:r>
              <a:rPr sz="3800" spc="140" dirty="0">
                <a:solidFill>
                  <a:srgbClr val="D9D9D9"/>
                </a:solidFill>
                <a:latin typeface="Arial"/>
                <a:cs typeface="Arial"/>
              </a:rPr>
              <a:t>The </a:t>
            </a:r>
            <a:r>
              <a:rPr sz="3800" spc="300" dirty="0">
                <a:solidFill>
                  <a:srgbClr val="D9D9D9"/>
                </a:solidFill>
                <a:latin typeface="Arial"/>
                <a:cs typeface="Arial"/>
              </a:rPr>
              <a:t>portfolio </a:t>
            </a:r>
            <a:r>
              <a:rPr sz="3800" spc="220" dirty="0">
                <a:solidFill>
                  <a:srgbClr val="D9D9D9"/>
                </a:solidFill>
                <a:latin typeface="Arial"/>
                <a:cs typeface="Arial"/>
              </a:rPr>
              <a:t>is </a:t>
            </a:r>
            <a:r>
              <a:rPr sz="3800" spc="430" dirty="0">
                <a:solidFill>
                  <a:srgbClr val="D9D9D9"/>
                </a:solidFill>
                <a:latin typeface="Arial"/>
                <a:cs typeface="Arial"/>
              </a:rPr>
              <a:t>worth</a:t>
            </a:r>
            <a:r>
              <a:rPr sz="3800" spc="-73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90" dirty="0">
                <a:solidFill>
                  <a:srgbClr val="D9D9D9"/>
                </a:solidFill>
                <a:latin typeface="Arial"/>
                <a:cs typeface="Arial"/>
              </a:rPr>
              <a:t>INR </a:t>
            </a:r>
            <a:r>
              <a:rPr sz="3800" spc="130" dirty="0">
                <a:solidFill>
                  <a:srgbClr val="D9D9D9"/>
                </a:solidFill>
                <a:latin typeface="Arial"/>
                <a:cs typeface="Arial"/>
              </a:rPr>
              <a:t>100,000</a:t>
            </a:r>
            <a:r>
              <a:rPr lang="en-US" sz="3800" spc="130" dirty="0">
                <a:solidFill>
                  <a:srgbClr val="D9D9D9"/>
                </a:solidFill>
                <a:latin typeface="Arial"/>
                <a:cs typeface="Arial"/>
              </a:rPr>
              <a:t>.</a:t>
            </a:r>
            <a:endParaRPr sz="3800" dirty="0">
              <a:latin typeface="Arial"/>
              <a:cs typeface="Arial"/>
            </a:endParaRPr>
          </a:p>
          <a:p>
            <a:pPr marL="12700" marR="965200">
              <a:lnSpc>
                <a:spcPct val="128299"/>
              </a:lnSpc>
            </a:pPr>
            <a:r>
              <a:rPr sz="3800" spc="90" dirty="0">
                <a:solidFill>
                  <a:srgbClr val="D9D9D9"/>
                </a:solidFill>
                <a:latin typeface="Arial"/>
                <a:cs typeface="Arial"/>
              </a:rPr>
              <a:t>10,000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90" dirty="0">
                <a:solidFill>
                  <a:srgbClr val="D9D9D9"/>
                </a:solidFill>
                <a:latin typeface="Arial"/>
                <a:cs typeface="Arial"/>
              </a:rPr>
              <a:t>iterations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29" dirty="0">
                <a:solidFill>
                  <a:srgbClr val="D9D9D9"/>
                </a:solidFill>
                <a:latin typeface="Arial"/>
                <a:cs typeface="Arial"/>
              </a:rPr>
              <a:t>have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165" dirty="0">
                <a:solidFill>
                  <a:srgbClr val="D9D9D9"/>
                </a:solidFill>
                <a:latin typeface="Arial"/>
                <a:cs typeface="Arial"/>
              </a:rPr>
              <a:t>been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60" dirty="0">
                <a:solidFill>
                  <a:srgbClr val="D9D9D9"/>
                </a:solidFill>
                <a:latin typeface="Arial"/>
                <a:cs typeface="Arial"/>
              </a:rPr>
              <a:t>taken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05" dirty="0">
                <a:solidFill>
                  <a:srgbClr val="D9D9D9"/>
                </a:solidFill>
                <a:latin typeface="Arial"/>
                <a:cs typeface="Arial"/>
              </a:rPr>
              <a:t>to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40" dirty="0">
                <a:solidFill>
                  <a:srgbClr val="D9D9D9"/>
                </a:solidFill>
                <a:latin typeface="Arial"/>
                <a:cs typeface="Arial"/>
              </a:rPr>
              <a:t>generate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90" dirty="0">
                <a:solidFill>
                  <a:srgbClr val="D9D9D9"/>
                </a:solidFill>
                <a:latin typeface="Arial"/>
                <a:cs typeface="Arial"/>
              </a:rPr>
              <a:t>the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20" dirty="0">
                <a:solidFill>
                  <a:srgbClr val="D9D9D9"/>
                </a:solidFill>
                <a:latin typeface="Arial"/>
                <a:cs typeface="Arial"/>
              </a:rPr>
              <a:t>Monte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180" dirty="0">
                <a:solidFill>
                  <a:srgbClr val="D9D9D9"/>
                </a:solidFill>
                <a:latin typeface="Arial"/>
                <a:cs typeface="Arial"/>
              </a:rPr>
              <a:t>Carlo  </a:t>
            </a:r>
            <a:r>
              <a:rPr sz="3800" spc="210" dirty="0">
                <a:solidFill>
                  <a:srgbClr val="D9D9D9"/>
                </a:solidFill>
                <a:latin typeface="Arial"/>
                <a:cs typeface="Arial"/>
              </a:rPr>
              <a:t>Simulation.</a:t>
            </a:r>
            <a:endParaRPr sz="3800" dirty="0">
              <a:latin typeface="Arial"/>
              <a:cs typeface="Arial"/>
            </a:endParaRPr>
          </a:p>
          <a:p>
            <a:pPr marL="12700" marR="5080">
              <a:lnSpc>
                <a:spcPct val="128299"/>
              </a:lnSpc>
            </a:pPr>
            <a:r>
              <a:rPr sz="3800" spc="150" dirty="0">
                <a:solidFill>
                  <a:srgbClr val="D9D9D9"/>
                </a:solidFill>
                <a:latin typeface="Arial"/>
                <a:cs typeface="Arial"/>
              </a:rPr>
              <a:t>We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29" dirty="0">
                <a:solidFill>
                  <a:srgbClr val="D9D9D9"/>
                </a:solidFill>
                <a:latin typeface="Arial"/>
                <a:cs typeface="Arial"/>
              </a:rPr>
              <a:t>have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60" dirty="0">
                <a:solidFill>
                  <a:srgbClr val="D9D9D9"/>
                </a:solidFill>
                <a:latin typeface="Arial"/>
                <a:cs typeface="Arial"/>
              </a:rPr>
              <a:t>taken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170" dirty="0">
                <a:solidFill>
                  <a:srgbClr val="D9D9D9"/>
                </a:solidFill>
                <a:latin typeface="Arial"/>
                <a:cs typeface="Arial"/>
              </a:rPr>
              <a:t>3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00" dirty="0">
                <a:solidFill>
                  <a:srgbClr val="D9D9D9"/>
                </a:solidFill>
                <a:latin typeface="Arial"/>
                <a:cs typeface="Arial"/>
              </a:rPr>
              <a:t>year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35" dirty="0">
                <a:solidFill>
                  <a:srgbClr val="D9D9D9"/>
                </a:solidFill>
                <a:latin typeface="Arial"/>
                <a:cs typeface="Arial"/>
              </a:rPr>
              <a:t>daily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60" dirty="0">
                <a:solidFill>
                  <a:srgbClr val="D9D9D9"/>
                </a:solidFill>
                <a:latin typeface="Arial"/>
                <a:cs typeface="Arial"/>
              </a:rPr>
              <a:t>stock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15" dirty="0">
                <a:solidFill>
                  <a:srgbClr val="D9D9D9"/>
                </a:solidFill>
                <a:latin typeface="Arial"/>
                <a:cs typeface="Arial"/>
              </a:rPr>
              <a:t>data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434" dirty="0">
                <a:solidFill>
                  <a:srgbClr val="D9D9D9"/>
                </a:solidFill>
                <a:latin typeface="Arial"/>
                <a:cs typeface="Arial"/>
              </a:rPr>
              <a:t>for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80" dirty="0">
                <a:solidFill>
                  <a:srgbClr val="D9D9D9"/>
                </a:solidFill>
                <a:latin typeface="Arial"/>
                <a:cs typeface="Arial"/>
              </a:rPr>
              <a:t>our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20" dirty="0">
                <a:solidFill>
                  <a:srgbClr val="D9D9D9"/>
                </a:solidFill>
                <a:latin typeface="Arial"/>
                <a:cs typeface="Arial"/>
              </a:rPr>
              <a:t>calculations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10" dirty="0">
                <a:solidFill>
                  <a:srgbClr val="D9D9D9"/>
                </a:solidFill>
                <a:latin typeface="Arial"/>
                <a:cs typeface="Arial"/>
              </a:rPr>
              <a:t>ranging  </a:t>
            </a:r>
            <a:r>
              <a:rPr sz="3800" spc="445" dirty="0">
                <a:solidFill>
                  <a:srgbClr val="D9D9D9"/>
                </a:solidFill>
                <a:latin typeface="Arial"/>
                <a:cs typeface="Arial"/>
              </a:rPr>
              <a:t>from </a:t>
            </a:r>
            <a:r>
              <a:rPr sz="3800" spc="235" dirty="0">
                <a:solidFill>
                  <a:srgbClr val="D9D9D9"/>
                </a:solidFill>
                <a:latin typeface="Arial"/>
                <a:cs typeface="Arial"/>
              </a:rPr>
              <a:t>6/5/2019 </a:t>
            </a:r>
            <a:r>
              <a:rPr sz="3800" spc="305" dirty="0">
                <a:solidFill>
                  <a:srgbClr val="D9D9D9"/>
                </a:solidFill>
                <a:latin typeface="Arial"/>
                <a:cs typeface="Arial"/>
              </a:rPr>
              <a:t>to</a:t>
            </a:r>
            <a:r>
              <a:rPr sz="3800" spc="-67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90" dirty="0">
                <a:solidFill>
                  <a:srgbClr val="D9D9D9"/>
                </a:solidFill>
                <a:latin typeface="Arial"/>
                <a:cs typeface="Arial"/>
              </a:rPr>
              <a:t>4/5/2022.</a:t>
            </a:r>
            <a:endParaRPr sz="38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295400" y="571500"/>
            <a:ext cx="7300133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6000" spc="-165" dirty="0"/>
              <a:t>ASSUMPTIONS</a:t>
            </a:r>
            <a:endParaRPr sz="6000" spc="250" dirty="0"/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7800" y="809292"/>
            <a:ext cx="6263844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235" dirty="0"/>
              <a:t>METHODOLOGY</a:t>
            </a:r>
          </a:p>
        </p:txBody>
      </p:sp>
      <p:sp>
        <p:nvSpPr>
          <p:cNvPr id="3" name="object 3"/>
          <p:cNvSpPr/>
          <p:nvPr/>
        </p:nvSpPr>
        <p:spPr>
          <a:xfrm>
            <a:off x="1219200" y="3009900"/>
            <a:ext cx="152400" cy="15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19200" y="3752850"/>
            <a:ext cx="152400" cy="15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19200" y="4495801"/>
            <a:ext cx="152400" cy="15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19200" y="5238751"/>
            <a:ext cx="152400" cy="15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19200" y="5981701"/>
            <a:ext cx="152400" cy="15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19200" y="6724651"/>
            <a:ext cx="152400" cy="15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19200" y="7467601"/>
            <a:ext cx="152400" cy="15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524000" y="2705100"/>
            <a:ext cx="9518650" cy="5226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424940">
              <a:lnSpc>
                <a:spcPct val="128299"/>
              </a:lnSpc>
              <a:spcBef>
                <a:spcPts val="95"/>
              </a:spcBef>
            </a:pPr>
            <a:r>
              <a:rPr sz="3800" spc="300" dirty="0">
                <a:solidFill>
                  <a:srgbClr val="D9D9D9"/>
                </a:solidFill>
                <a:latin typeface="Arial"/>
                <a:cs typeface="Arial"/>
              </a:rPr>
              <a:t>Understanding </a:t>
            </a:r>
            <a:r>
              <a:rPr sz="3800" spc="290" dirty="0">
                <a:solidFill>
                  <a:srgbClr val="D9D9D9"/>
                </a:solidFill>
                <a:latin typeface="Arial"/>
                <a:cs typeface="Arial"/>
              </a:rPr>
              <a:t>the </a:t>
            </a:r>
            <a:r>
              <a:rPr sz="3800" spc="260" dirty="0">
                <a:solidFill>
                  <a:srgbClr val="D9D9D9"/>
                </a:solidFill>
                <a:latin typeface="Arial"/>
                <a:cs typeface="Arial"/>
              </a:rPr>
              <a:t>project  </a:t>
            </a:r>
            <a:r>
              <a:rPr sz="3800" spc="225" dirty="0">
                <a:solidFill>
                  <a:srgbClr val="D9D9D9"/>
                </a:solidFill>
                <a:latin typeface="Arial"/>
                <a:cs typeface="Arial"/>
              </a:rPr>
              <a:t>Building </a:t>
            </a:r>
            <a:r>
              <a:rPr sz="3800" spc="60" dirty="0">
                <a:solidFill>
                  <a:srgbClr val="D9D9D9"/>
                </a:solidFill>
                <a:latin typeface="Arial"/>
                <a:cs typeface="Arial"/>
              </a:rPr>
              <a:t>a </a:t>
            </a:r>
            <a:r>
              <a:rPr sz="3800" spc="290" dirty="0">
                <a:solidFill>
                  <a:srgbClr val="D9D9D9"/>
                </a:solidFill>
                <a:latin typeface="Arial"/>
                <a:cs typeface="Arial"/>
              </a:rPr>
              <a:t>diversified </a:t>
            </a:r>
            <a:r>
              <a:rPr sz="3800" spc="300" dirty="0">
                <a:solidFill>
                  <a:srgbClr val="D9D9D9"/>
                </a:solidFill>
                <a:latin typeface="Arial"/>
                <a:cs typeface="Arial"/>
              </a:rPr>
              <a:t>portfolio  </a:t>
            </a:r>
            <a:r>
              <a:rPr sz="3800" spc="250" dirty="0">
                <a:solidFill>
                  <a:srgbClr val="D9D9D9"/>
                </a:solidFill>
                <a:latin typeface="Arial"/>
                <a:cs typeface="Arial"/>
              </a:rPr>
              <a:t>Getting</a:t>
            </a:r>
            <a:r>
              <a:rPr sz="38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420" dirty="0">
                <a:solidFill>
                  <a:srgbClr val="D9D9D9"/>
                </a:solidFill>
                <a:latin typeface="Arial"/>
                <a:cs typeface="Arial"/>
              </a:rPr>
              <a:t>raw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15" dirty="0">
                <a:solidFill>
                  <a:srgbClr val="D9D9D9"/>
                </a:solidFill>
                <a:latin typeface="Arial"/>
                <a:cs typeface="Arial"/>
              </a:rPr>
              <a:t>data</a:t>
            </a:r>
            <a:r>
              <a:rPr sz="38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434" dirty="0">
                <a:solidFill>
                  <a:srgbClr val="D9D9D9"/>
                </a:solidFill>
                <a:latin typeface="Arial"/>
                <a:cs typeface="Arial"/>
              </a:rPr>
              <a:t>for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20" dirty="0">
                <a:solidFill>
                  <a:srgbClr val="D9D9D9"/>
                </a:solidFill>
                <a:latin typeface="Arial"/>
                <a:cs typeface="Arial"/>
              </a:rPr>
              <a:t>these</a:t>
            </a:r>
            <a:r>
              <a:rPr sz="38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50" dirty="0">
                <a:solidFill>
                  <a:srgbClr val="D9D9D9"/>
                </a:solidFill>
                <a:latin typeface="Arial"/>
                <a:cs typeface="Arial"/>
              </a:rPr>
              <a:t>stocks</a:t>
            </a:r>
            <a:endParaRPr sz="3800" dirty="0">
              <a:latin typeface="Arial"/>
              <a:cs typeface="Arial"/>
            </a:endParaRPr>
          </a:p>
          <a:p>
            <a:pPr marL="12700" marR="5080">
              <a:lnSpc>
                <a:spcPct val="128299"/>
              </a:lnSpc>
            </a:pPr>
            <a:r>
              <a:rPr sz="3800" spc="200" dirty="0">
                <a:solidFill>
                  <a:srgbClr val="D9D9D9"/>
                </a:solidFill>
                <a:latin typeface="Arial"/>
                <a:cs typeface="Arial"/>
              </a:rPr>
              <a:t>Calculating </a:t>
            </a:r>
            <a:r>
              <a:rPr sz="3800" spc="290" dirty="0">
                <a:solidFill>
                  <a:srgbClr val="D9D9D9"/>
                </a:solidFill>
                <a:latin typeface="Arial"/>
                <a:cs typeface="Arial"/>
              </a:rPr>
              <a:t>the </a:t>
            </a:r>
            <a:r>
              <a:rPr sz="3800" spc="275" dirty="0">
                <a:solidFill>
                  <a:srgbClr val="D9D9D9"/>
                </a:solidFill>
                <a:latin typeface="Arial"/>
                <a:cs typeface="Arial"/>
              </a:rPr>
              <a:t>individual </a:t>
            </a:r>
            <a:r>
              <a:rPr sz="3800" spc="260" dirty="0">
                <a:solidFill>
                  <a:srgbClr val="D9D9D9"/>
                </a:solidFill>
                <a:latin typeface="Arial"/>
                <a:cs typeface="Arial"/>
              </a:rPr>
              <a:t>stock </a:t>
            </a:r>
            <a:r>
              <a:rPr sz="3800" spc="434" dirty="0">
                <a:solidFill>
                  <a:srgbClr val="D9D9D9"/>
                </a:solidFill>
                <a:latin typeface="Arial"/>
                <a:cs typeface="Arial"/>
              </a:rPr>
              <a:t>return  </a:t>
            </a:r>
            <a:r>
              <a:rPr sz="3800" spc="200" dirty="0">
                <a:solidFill>
                  <a:srgbClr val="D9D9D9"/>
                </a:solidFill>
                <a:latin typeface="Arial"/>
                <a:cs typeface="Arial"/>
              </a:rPr>
              <a:t>Calculating </a:t>
            </a:r>
            <a:r>
              <a:rPr sz="3800" spc="290" dirty="0">
                <a:solidFill>
                  <a:srgbClr val="D9D9D9"/>
                </a:solidFill>
                <a:latin typeface="Arial"/>
                <a:cs typeface="Arial"/>
              </a:rPr>
              <a:t>the </a:t>
            </a:r>
            <a:r>
              <a:rPr sz="3800" spc="300" dirty="0">
                <a:solidFill>
                  <a:srgbClr val="D9D9D9"/>
                </a:solidFill>
                <a:latin typeface="Arial"/>
                <a:cs typeface="Arial"/>
              </a:rPr>
              <a:t>portfolio </a:t>
            </a:r>
            <a:r>
              <a:rPr sz="3800" spc="434" dirty="0">
                <a:solidFill>
                  <a:srgbClr val="D9D9D9"/>
                </a:solidFill>
                <a:latin typeface="Arial"/>
                <a:cs typeface="Arial"/>
              </a:rPr>
              <a:t>return  </a:t>
            </a:r>
            <a:r>
              <a:rPr sz="3800" spc="320" dirty="0">
                <a:solidFill>
                  <a:srgbClr val="D9D9D9"/>
                </a:solidFill>
                <a:latin typeface="Arial"/>
                <a:cs typeface="Arial"/>
              </a:rPr>
              <a:t>Performing</a:t>
            </a:r>
            <a:r>
              <a:rPr sz="38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90" dirty="0">
                <a:solidFill>
                  <a:srgbClr val="D9D9D9"/>
                </a:solidFill>
                <a:latin typeface="Arial"/>
                <a:cs typeface="Arial"/>
              </a:rPr>
              <a:t>the</a:t>
            </a:r>
            <a:r>
              <a:rPr sz="38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20" dirty="0">
                <a:solidFill>
                  <a:srgbClr val="D9D9D9"/>
                </a:solidFill>
                <a:latin typeface="Arial"/>
                <a:cs typeface="Arial"/>
              </a:rPr>
              <a:t>Monte</a:t>
            </a:r>
            <a:r>
              <a:rPr sz="38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180" dirty="0">
                <a:solidFill>
                  <a:srgbClr val="D9D9D9"/>
                </a:solidFill>
                <a:latin typeface="Arial"/>
                <a:cs typeface="Arial"/>
              </a:rPr>
              <a:t>Carlo</a:t>
            </a:r>
            <a:r>
              <a:rPr sz="38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45" dirty="0">
                <a:solidFill>
                  <a:srgbClr val="D9D9D9"/>
                </a:solidFill>
                <a:latin typeface="Arial"/>
                <a:cs typeface="Arial"/>
              </a:rPr>
              <a:t>Simulation  </a:t>
            </a:r>
            <a:r>
              <a:rPr sz="3800" spc="215" dirty="0">
                <a:solidFill>
                  <a:srgbClr val="D9D9D9"/>
                </a:solidFill>
                <a:latin typeface="Arial"/>
                <a:cs typeface="Arial"/>
              </a:rPr>
              <a:t>Conclusion</a:t>
            </a:r>
            <a:endParaRPr sz="3800" dirty="0">
              <a:latin typeface="Arial"/>
              <a:cs typeface="Arial"/>
            </a:endParaRPr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5399" y="597574"/>
            <a:ext cx="16240207" cy="93743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US" sz="6000" spc="-165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IN" sz="6000" spc="-165" dirty="0" err="1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IN" sz="6000" spc="-165" dirty="0">
                <a:latin typeface="Arial" panose="020B0604020202020204" pitchFamily="34" charset="0"/>
                <a:cs typeface="Arial" panose="020B0604020202020204" pitchFamily="34" charset="0"/>
              </a:rPr>
              <a:t> &amp; MONTE CARLO SIMULATION</a:t>
            </a:r>
            <a:endParaRPr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1695" y="1903176"/>
            <a:ext cx="16576040" cy="44481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8299"/>
              </a:lnSpc>
              <a:spcBef>
                <a:spcPts val="95"/>
              </a:spcBef>
            </a:pPr>
            <a:r>
              <a:rPr sz="3800" spc="165" dirty="0">
                <a:solidFill>
                  <a:srgbClr val="D9D9D9"/>
                </a:solidFill>
                <a:latin typeface="Arial"/>
                <a:cs typeface="Arial"/>
              </a:rPr>
              <a:t>Value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65" dirty="0">
                <a:solidFill>
                  <a:srgbClr val="D9D9D9"/>
                </a:solidFill>
                <a:latin typeface="Arial"/>
                <a:cs typeface="Arial"/>
              </a:rPr>
              <a:t>at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50" dirty="0">
                <a:solidFill>
                  <a:srgbClr val="D9D9D9"/>
                </a:solidFill>
                <a:latin typeface="Arial"/>
                <a:cs typeface="Arial"/>
              </a:rPr>
              <a:t>risk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-55" dirty="0">
                <a:solidFill>
                  <a:srgbClr val="D9D9D9"/>
                </a:solidFill>
                <a:latin typeface="Arial"/>
                <a:cs typeface="Arial"/>
              </a:rPr>
              <a:t>(VaR)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20" dirty="0">
                <a:solidFill>
                  <a:srgbClr val="D9D9D9"/>
                </a:solidFill>
                <a:latin typeface="Arial"/>
                <a:cs typeface="Arial"/>
              </a:rPr>
              <a:t>is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60" dirty="0">
                <a:solidFill>
                  <a:srgbClr val="D9D9D9"/>
                </a:solidFill>
                <a:latin typeface="Arial"/>
                <a:cs typeface="Arial"/>
              </a:rPr>
              <a:t>a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80" dirty="0">
                <a:solidFill>
                  <a:srgbClr val="D9D9D9"/>
                </a:solidFill>
                <a:latin typeface="Arial"/>
                <a:cs typeface="Arial"/>
              </a:rPr>
              <a:t>statistic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40" dirty="0">
                <a:solidFill>
                  <a:srgbClr val="D9D9D9"/>
                </a:solidFill>
                <a:latin typeface="Arial"/>
                <a:cs typeface="Arial"/>
              </a:rPr>
              <a:t>that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75" dirty="0">
                <a:solidFill>
                  <a:srgbClr val="D9D9D9"/>
                </a:solidFill>
                <a:latin typeface="Arial"/>
                <a:cs typeface="Arial"/>
              </a:rPr>
              <a:t>quantifies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90" dirty="0">
                <a:solidFill>
                  <a:srgbClr val="D9D9D9"/>
                </a:solidFill>
                <a:latin typeface="Arial"/>
                <a:cs typeface="Arial"/>
              </a:rPr>
              <a:t>the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90" dirty="0">
                <a:solidFill>
                  <a:srgbClr val="D9D9D9"/>
                </a:solidFill>
                <a:latin typeface="Arial"/>
                <a:cs typeface="Arial"/>
              </a:rPr>
              <a:t>extent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25" dirty="0">
                <a:solidFill>
                  <a:srgbClr val="D9D9D9"/>
                </a:solidFill>
                <a:latin typeface="Arial"/>
                <a:cs typeface="Arial"/>
              </a:rPr>
              <a:t>of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50" dirty="0">
                <a:solidFill>
                  <a:srgbClr val="D9D9D9"/>
                </a:solidFill>
                <a:latin typeface="Arial"/>
                <a:cs typeface="Arial"/>
              </a:rPr>
              <a:t>potential  </a:t>
            </a:r>
            <a:r>
              <a:rPr sz="3800" spc="254" dirty="0">
                <a:solidFill>
                  <a:srgbClr val="D9D9D9"/>
                </a:solidFill>
                <a:latin typeface="Arial"/>
                <a:cs typeface="Arial"/>
              </a:rPr>
              <a:t>financial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155" dirty="0">
                <a:solidFill>
                  <a:srgbClr val="D9D9D9"/>
                </a:solidFill>
                <a:latin typeface="Arial"/>
                <a:cs typeface="Arial"/>
              </a:rPr>
              <a:t>losses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75" dirty="0">
                <a:solidFill>
                  <a:srgbClr val="D9D9D9"/>
                </a:solidFill>
                <a:latin typeface="Arial"/>
                <a:cs typeface="Arial"/>
              </a:rPr>
              <a:t>within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60" dirty="0">
                <a:solidFill>
                  <a:srgbClr val="D9D9D9"/>
                </a:solidFill>
                <a:latin typeface="Arial"/>
                <a:cs typeface="Arial"/>
              </a:rPr>
              <a:t>a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54" dirty="0">
                <a:solidFill>
                  <a:srgbClr val="D9D9D9"/>
                </a:solidFill>
                <a:latin typeface="Arial"/>
                <a:cs typeface="Arial"/>
              </a:rPr>
              <a:t>portfolio,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25" dirty="0">
                <a:solidFill>
                  <a:srgbClr val="D9D9D9"/>
                </a:solidFill>
                <a:latin typeface="Arial"/>
                <a:cs typeface="Arial"/>
              </a:rPr>
              <a:t>over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60" dirty="0">
                <a:solidFill>
                  <a:srgbClr val="D9D9D9"/>
                </a:solidFill>
                <a:latin typeface="Arial"/>
                <a:cs typeface="Arial"/>
              </a:rPr>
              <a:t>a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29" dirty="0">
                <a:solidFill>
                  <a:srgbClr val="D9D9D9"/>
                </a:solidFill>
                <a:latin typeface="Arial"/>
                <a:cs typeface="Arial"/>
              </a:rPr>
              <a:t>specific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05" dirty="0">
                <a:solidFill>
                  <a:srgbClr val="D9D9D9"/>
                </a:solidFill>
                <a:latin typeface="Arial"/>
                <a:cs typeface="Arial"/>
              </a:rPr>
              <a:t>time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65" dirty="0">
                <a:solidFill>
                  <a:srgbClr val="D9D9D9"/>
                </a:solidFill>
                <a:latin typeface="Arial"/>
                <a:cs typeface="Arial"/>
              </a:rPr>
              <a:t>frame.</a:t>
            </a:r>
            <a:endParaRPr sz="3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4800">
              <a:latin typeface="Arial"/>
              <a:cs typeface="Arial"/>
            </a:endParaRPr>
          </a:p>
          <a:p>
            <a:pPr marL="12700" marR="66040">
              <a:lnSpc>
                <a:spcPct val="128299"/>
              </a:lnSpc>
            </a:pPr>
            <a:r>
              <a:rPr sz="3800" spc="320" dirty="0">
                <a:solidFill>
                  <a:srgbClr val="D9D9D9"/>
                </a:solidFill>
                <a:latin typeface="Arial"/>
                <a:cs typeface="Arial"/>
              </a:rPr>
              <a:t>Monte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180" dirty="0">
                <a:solidFill>
                  <a:srgbClr val="D9D9D9"/>
                </a:solidFill>
                <a:latin typeface="Arial"/>
                <a:cs typeface="Arial"/>
              </a:rPr>
              <a:t>Carlo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75" dirty="0">
                <a:solidFill>
                  <a:srgbClr val="D9D9D9"/>
                </a:solidFill>
                <a:latin typeface="Arial"/>
                <a:cs typeface="Arial"/>
              </a:rPr>
              <a:t>simulation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65" dirty="0">
                <a:solidFill>
                  <a:srgbClr val="D9D9D9"/>
                </a:solidFill>
                <a:latin typeface="Arial"/>
                <a:cs typeface="Arial"/>
              </a:rPr>
              <a:t>performs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50" dirty="0">
                <a:solidFill>
                  <a:srgbClr val="D9D9D9"/>
                </a:solidFill>
                <a:latin typeface="Arial"/>
                <a:cs typeface="Arial"/>
              </a:rPr>
              <a:t>risk</a:t>
            </a:r>
            <a:r>
              <a:rPr sz="3800" spc="1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25" dirty="0">
                <a:solidFill>
                  <a:srgbClr val="D9D9D9"/>
                </a:solidFill>
                <a:latin typeface="Arial"/>
                <a:cs typeface="Arial"/>
              </a:rPr>
              <a:t>analysis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00" dirty="0">
                <a:solidFill>
                  <a:srgbClr val="D9D9D9"/>
                </a:solidFill>
                <a:latin typeface="Arial"/>
                <a:cs typeface="Arial"/>
              </a:rPr>
              <a:t>by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54" dirty="0">
                <a:solidFill>
                  <a:srgbClr val="D9D9D9"/>
                </a:solidFill>
                <a:latin typeface="Arial"/>
                <a:cs typeface="Arial"/>
              </a:rPr>
              <a:t>building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15" dirty="0">
                <a:solidFill>
                  <a:srgbClr val="D9D9D9"/>
                </a:solidFill>
                <a:latin typeface="Arial"/>
                <a:cs typeface="Arial"/>
              </a:rPr>
              <a:t>models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25" dirty="0">
                <a:solidFill>
                  <a:srgbClr val="D9D9D9"/>
                </a:solidFill>
                <a:latin typeface="Arial"/>
                <a:cs typeface="Arial"/>
              </a:rPr>
              <a:t>of  </a:t>
            </a:r>
            <a:r>
              <a:rPr sz="3800" spc="175" dirty="0">
                <a:solidFill>
                  <a:srgbClr val="D9D9D9"/>
                </a:solidFill>
                <a:latin typeface="Arial"/>
                <a:cs typeface="Arial"/>
              </a:rPr>
              <a:t>possible </a:t>
            </a:r>
            <a:r>
              <a:rPr sz="3800" spc="300" dirty="0">
                <a:solidFill>
                  <a:srgbClr val="D9D9D9"/>
                </a:solidFill>
                <a:latin typeface="Arial"/>
                <a:cs typeface="Arial"/>
              </a:rPr>
              <a:t>results by </a:t>
            </a:r>
            <a:r>
              <a:rPr sz="3800" spc="315" dirty="0">
                <a:solidFill>
                  <a:srgbClr val="D9D9D9"/>
                </a:solidFill>
                <a:latin typeface="Arial"/>
                <a:cs typeface="Arial"/>
              </a:rPr>
              <a:t>substituting </a:t>
            </a:r>
            <a:r>
              <a:rPr sz="3800" spc="60" dirty="0">
                <a:solidFill>
                  <a:srgbClr val="D9D9D9"/>
                </a:solidFill>
                <a:latin typeface="Arial"/>
                <a:cs typeface="Arial"/>
              </a:rPr>
              <a:t>a </a:t>
            </a:r>
            <a:r>
              <a:rPr sz="3800" spc="270" dirty="0">
                <a:solidFill>
                  <a:srgbClr val="D9D9D9"/>
                </a:solidFill>
                <a:latin typeface="Arial"/>
                <a:cs typeface="Arial"/>
              </a:rPr>
              <a:t>range </a:t>
            </a:r>
            <a:r>
              <a:rPr sz="3800" spc="325" dirty="0">
                <a:solidFill>
                  <a:srgbClr val="D9D9D9"/>
                </a:solidFill>
                <a:latin typeface="Arial"/>
                <a:cs typeface="Arial"/>
              </a:rPr>
              <a:t>of </a:t>
            </a:r>
            <a:r>
              <a:rPr sz="3800" spc="90" dirty="0">
                <a:solidFill>
                  <a:srgbClr val="D9D9D9"/>
                </a:solidFill>
                <a:latin typeface="Arial"/>
                <a:cs typeface="Arial"/>
              </a:rPr>
              <a:t>values—a </a:t>
            </a:r>
            <a:r>
              <a:rPr sz="3800" spc="270" dirty="0">
                <a:solidFill>
                  <a:srgbClr val="D9D9D9"/>
                </a:solidFill>
                <a:latin typeface="Arial"/>
                <a:cs typeface="Arial"/>
              </a:rPr>
              <a:t>probability  </a:t>
            </a:r>
            <a:r>
              <a:rPr sz="3800" spc="280" dirty="0">
                <a:solidFill>
                  <a:srgbClr val="D9D9D9"/>
                </a:solidFill>
                <a:latin typeface="Arial"/>
                <a:cs typeface="Arial"/>
              </a:rPr>
              <a:t>distribution—for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10" dirty="0">
                <a:solidFill>
                  <a:srgbClr val="D9D9D9"/>
                </a:solidFill>
                <a:latin typeface="Arial"/>
                <a:cs typeface="Arial"/>
              </a:rPr>
              <a:t>any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35" dirty="0">
                <a:solidFill>
                  <a:srgbClr val="D9D9D9"/>
                </a:solidFill>
                <a:latin typeface="Arial"/>
                <a:cs typeface="Arial"/>
              </a:rPr>
              <a:t>factor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40" dirty="0">
                <a:solidFill>
                  <a:srgbClr val="D9D9D9"/>
                </a:solidFill>
                <a:latin typeface="Arial"/>
                <a:cs typeface="Arial"/>
              </a:rPr>
              <a:t>that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04" dirty="0">
                <a:solidFill>
                  <a:srgbClr val="D9D9D9"/>
                </a:solidFill>
                <a:latin typeface="Arial"/>
                <a:cs typeface="Arial"/>
              </a:rPr>
              <a:t>has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30" dirty="0">
                <a:solidFill>
                  <a:srgbClr val="D9D9D9"/>
                </a:solidFill>
                <a:latin typeface="Arial"/>
                <a:cs typeface="Arial"/>
              </a:rPr>
              <a:t>inherent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00" dirty="0">
                <a:solidFill>
                  <a:srgbClr val="D9D9D9"/>
                </a:solidFill>
                <a:latin typeface="Arial"/>
                <a:cs typeface="Arial"/>
              </a:rPr>
              <a:t>uncertainty.</a:t>
            </a:r>
            <a:endParaRPr sz="3800">
              <a:latin typeface="Arial"/>
              <a:cs typeface="Arial"/>
            </a:endParaRPr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74513" y="2943225"/>
            <a:ext cx="142875" cy="1428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74513" y="3590925"/>
            <a:ext cx="142875" cy="1428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74513" y="4238625"/>
            <a:ext cx="142875" cy="1428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74513" y="4886325"/>
            <a:ext cx="142875" cy="1428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74513" y="5534025"/>
            <a:ext cx="142875" cy="1428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09600" y="2628900"/>
            <a:ext cx="12292965" cy="4559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09625" marR="5715">
              <a:lnSpc>
                <a:spcPct val="114900"/>
              </a:lnSpc>
              <a:spcBef>
                <a:spcPts val="100"/>
              </a:spcBef>
            </a:pPr>
            <a:r>
              <a:rPr sz="3700" spc="140" dirty="0">
                <a:solidFill>
                  <a:srgbClr val="D9D9D9"/>
                </a:solidFill>
                <a:latin typeface="Arial"/>
                <a:cs typeface="Arial"/>
              </a:rPr>
              <a:t>Tata </a:t>
            </a:r>
            <a:r>
              <a:rPr sz="3700" spc="180" dirty="0">
                <a:solidFill>
                  <a:srgbClr val="D9D9D9"/>
                </a:solidFill>
                <a:latin typeface="Arial"/>
                <a:cs typeface="Arial"/>
              </a:rPr>
              <a:t>elxsi </a:t>
            </a:r>
            <a:r>
              <a:rPr sz="3700" spc="875" dirty="0">
                <a:solidFill>
                  <a:srgbClr val="D9D9D9"/>
                </a:solidFill>
                <a:latin typeface="Arial"/>
                <a:cs typeface="Arial"/>
              </a:rPr>
              <a:t>- </a:t>
            </a:r>
            <a:r>
              <a:rPr sz="3700" spc="250" dirty="0">
                <a:solidFill>
                  <a:srgbClr val="D9D9D9"/>
                </a:solidFill>
                <a:latin typeface="Arial"/>
                <a:cs typeface="Arial"/>
              </a:rPr>
              <a:t>highest </a:t>
            </a:r>
            <a:r>
              <a:rPr sz="3700" spc="285" dirty="0">
                <a:solidFill>
                  <a:srgbClr val="D9D9D9"/>
                </a:solidFill>
                <a:latin typeface="Arial"/>
                <a:cs typeface="Arial"/>
              </a:rPr>
              <a:t>quaterly </a:t>
            </a:r>
            <a:r>
              <a:rPr sz="3700" spc="125" dirty="0">
                <a:solidFill>
                  <a:srgbClr val="D9D9D9"/>
                </a:solidFill>
                <a:latin typeface="Arial"/>
                <a:cs typeface="Arial"/>
              </a:rPr>
              <a:t>sales </a:t>
            </a:r>
            <a:r>
              <a:rPr sz="3700" spc="270" dirty="0">
                <a:solidFill>
                  <a:srgbClr val="D9D9D9"/>
                </a:solidFill>
                <a:latin typeface="Arial"/>
                <a:cs typeface="Arial"/>
              </a:rPr>
              <a:t>volatility  </a:t>
            </a:r>
            <a:r>
              <a:rPr sz="3700" spc="210" dirty="0">
                <a:solidFill>
                  <a:srgbClr val="D9D9D9"/>
                </a:solidFill>
                <a:latin typeface="Arial"/>
                <a:cs typeface="Arial"/>
              </a:rPr>
              <a:t>Vodafone</a:t>
            </a:r>
            <a:r>
              <a:rPr sz="37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145" dirty="0">
                <a:solidFill>
                  <a:srgbClr val="D9D9D9"/>
                </a:solidFill>
                <a:latin typeface="Arial"/>
                <a:cs typeface="Arial"/>
              </a:rPr>
              <a:t>idea</a:t>
            </a:r>
            <a:r>
              <a:rPr sz="37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875" dirty="0">
                <a:solidFill>
                  <a:srgbClr val="D9D9D9"/>
                </a:solidFill>
                <a:latin typeface="Arial"/>
                <a:cs typeface="Arial"/>
              </a:rPr>
              <a:t>-</a:t>
            </a:r>
            <a:r>
              <a:rPr sz="37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50" dirty="0">
                <a:solidFill>
                  <a:srgbClr val="D9D9D9"/>
                </a:solidFill>
                <a:latin typeface="Arial"/>
                <a:cs typeface="Arial"/>
              </a:rPr>
              <a:t>highest</a:t>
            </a:r>
            <a:r>
              <a:rPr sz="37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315" dirty="0">
                <a:solidFill>
                  <a:srgbClr val="D9D9D9"/>
                </a:solidFill>
                <a:latin typeface="Arial"/>
                <a:cs typeface="Arial"/>
              </a:rPr>
              <a:t>trading</a:t>
            </a:r>
            <a:r>
              <a:rPr sz="37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60" dirty="0">
                <a:solidFill>
                  <a:srgbClr val="D9D9D9"/>
                </a:solidFill>
                <a:latin typeface="Arial"/>
                <a:cs typeface="Arial"/>
              </a:rPr>
              <a:t>volume</a:t>
            </a:r>
            <a:r>
              <a:rPr sz="37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315" dirty="0">
                <a:solidFill>
                  <a:srgbClr val="D9D9D9"/>
                </a:solidFill>
                <a:latin typeface="Arial"/>
                <a:cs typeface="Arial"/>
              </a:rPr>
              <a:t>in</a:t>
            </a:r>
            <a:r>
              <a:rPr sz="37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50" dirty="0">
                <a:solidFill>
                  <a:srgbClr val="D9D9D9"/>
                </a:solidFill>
                <a:latin typeface="Arial"/>
                <a:cs typeface="Arial"/>
              </a:rPr>
              <a:t>a</a:t>
            </a:r>
            <a:r>
              <a:rPr sz="37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85" dirty="0">
                <a:solidFill>
                  <a:srgbClr val="D9D9D9"/>
                </a:solidFill>
                <a:latin typeface="Arial"/>
                <a:cs typeface="Arial"/>
              </a:rPr>
              <a:t>year  </a:t>
            </a:r>
            <a:r>
              <a:rPr sz="3700" spc="55" dirty="0">
                <a:solidFill>
                  <a:srgbClr val="D9D9D9"/>
                </a:solidFill>
                <a:latin typeface="Arial"/>
                <a:cs typeface="Arial"/>
              </a:rPr>
              <a:t>Coal </a:t>
            </a:r>
            <a:r>
              <a:rPr sz="3700" spc="220" dirty="0">
                <a:solidFill>
                  <a:srgbClr val="D9D9D9"/>
                </a:solidFill>
                <a:latin typeface="Arial"/>
                <a:cs typeface="Arial"/>
              </a:rPr>
              <a:t>India </a:t>
            </a:r>
            <a:r>
              <a:rPr sz="3700" spc="875" dirty="0">
                <a:solidFill>
                  <a:srgbClr val="D9D9D9"/>
                </a:solidFill>
                <a:latin typeface="Arial"/>
                <a:cs typeface="Arial"/>
              </a:rPr>
              <a:t>-</a:t>
            </a:r>
            <a:r>
              <a:rPr sz="3700" spc="-63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175" dirty="0">
                <a:solidFill>
                  <a:srgbClr val="D9D9D9"/>
                </a:solidFill>
                <a:latin typeface="Arial"/>
                <a:cs typeface="Arial"/>
              </a:rPr>
              <a:t>least </a:t>
            </a:r>
            <a:r>
              <a:rPr sz="3700" spc="204" dirty="0">
                <a:solidFill>
                  <a:srgbClr val="D9D9D9"/>
                </a:solidFill>
                <a:latin typeface="Arial"/>
                <a:cs typeface="Arial"/>
              </a:rPr>
              <a:t>volatile </a:t>
            </a:r>
            <a:r>
              <a:rPr sz="3700" spc="245" dirty="0">
                <a:solidFill>
                  <a:srgbClr val="D9D9D9"/>
                </a:solidFill>
                <a:latin typeface="Arial"/>
                <a:cs typeface="Arial"/>
              </a:rPr>
              <a:t>stock</a:t>
            </a:r>
            <a:endParaRPr sz="3700" dirty="0">
              <a:latin typeface="Arial"/>
              <a:cs typeface="Arial"/>
            </a:endParaRPr>
          </a:p>
          <a:p>
            <a:pPr marL="809625" marR="1961514">
              <a:lnSpc>
                <a:spcPts val="5100"/>
              </a:lnSpc>
              <a:spcBef>
                <a:spcPts val="280"/>
              </a:spcBef>
            </a:pPr>
            <a:r>
              <a:rPr sz="3700" spc="215" dirty="0">
                <a:solidFill>
                  <a:srgbClr val="D9D9D9"/>
                </a:solidFill>
                <a:latin typeface="Arial"/>
                <a:cs typeface="Arial"/>
              </a:rPr>
              <a:t>Sun </a:t>
            </a:r>
            <a:r>
              <a:rPr sz="3700" spc="290" dirty="0">
                <a:solidFill>
                  <a:srgbClr val="D9D9D9"/>
                </a:solidFill>
                <a:latin typeface="Arial"/>
                <a:cs typeface="Arial"/>
              </a:rPr>
              <a:t>pharma </a:t>
            </a:r>
            <a:r>
              <a:rPr sz="3700" spc="875" dirty="0">
                <a:solidFill>
                  <a:srgbClr val="D9D9D9"/>
                </a:solidFill>
                <a:latin typeface="Arial"/>
                <a:cs typeface="Arial"/>
              </a:rPr>
              <a:t>- </a:t>
            </a:r>
            <a:r>
              <a:rPr sz="3700" spc="250" dirty="0">
                <a:solidFill>
                  <a:srgbClr val="D9D9D9"/>
                </a:solidFill>
                <a:latin typeface="Arial"/>
                <a:cs typeface="Arial"/>
              </a:rPr>
              <a:t>highest </a:t>
            </a:r>
            <a:r>
              <a:rPr sz="3700" spc="235" dirty="0">
                <a:solidFill>
                  <a:srgbClr val="D9D9D9"/>
                </a:solidFill>
                <a:latin typeface="Arial"/>
                <a:cs typeface="Arial"/>
              </a:rPr>
              <a:t>annual </a:t>
            </a:r>
            <a:r>
              <a:rPr sz="3700" spc="-110" dirty="0">
                <a:solidFill>
                  <a:srgbClr val="D9D9D9"/>
                </a:solidFill>
                <a:latin typeface="Arial"/>
                <a:cs typeface="Arial"/>
              </a:rPr>
              <a:t>ROCE  </a:t>
            </a:r>
            <a:r>
              <a:rPr sz="3700" spc="114" dirty="0">
                <a:solidFill>
                  <a:srgbClr val="D9D9D9"/>
                </a:solidFill>
                <a:latin typeface="Arial"/>
                <a:cs typeface="Arial"/>
              </a:rPr>
              <a:t>Reliance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95" dirty="0">
                <a:solidFill>
                  <a:srgbClr val="D9D9D9"/>
                </a:solidFill>
                <a:latin typeface="Arial"/>
                <a:cs typeface="Arial"/>
              </a:rPr>
              <a:t>industries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875" dirty="0">
                <a:solidFill>
                  <a:srgbClr val="D9D9D9"/>
                </a:solidFill>
                <a:latin typeface="Arial"/>
                <a:cs typeface="Arial"/>
              </a:rPr>
              <a:t>-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50" dirty="0">
                <a:solidFill>
                  <a:srgbClr val="D9D9D9"/>
                </a:solidFill>
                <a:latin typeface="Arial"/>
                <a:cs typeface="Arial"/>
              </a:rPr>
              <a:t>highest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315" dirty="0">
                <a:solidFill>
                  <a:srgbClr val="D9D9D9"/>
                </a:solidFill>
                <a:latin typeface="Arial"/>
                <a:cs typeface="Arial"/>
              </a:rPr>
              <a:t>market</a:t>
            </a:r>
            <a:r>
              <a:rPr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150" dirty="0">
                <a:solidFill>
                  <a:srgbClr val="D9D9D9"/>
                </a:solidFill>
                <a:latin typeface="Arial"/>
                <a:cs typeface="Arial"/>
              </a:rPr>
              <a:t>cap</a:t>
            </a:r>
            <a:endParaRPr sz="37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7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3700" spc="175" dirty="0">
                <a:solidFill>
                  <a:srgbClr val="D9D9D9"/>
                </a:solidFill>
                <a:latin typeface="Arial"/>
                <a:cs typeface="Arial"/>
              </a:rPr>
              <a:t>All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310" dirty="0">
                <a:solidFill>
                  <a:srgbClr val="D9D9D9"/>
                </a:solidFill>
                <a:latin typeface="Arial"/>
                <a:cs typeface="Arial"/>
              </a:rPr>
              <a:t>of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10" dirty="0">
                <a:solidFill>
                  <a:srgbClr val="D9D9D9"/>
                </a:solidFill>
                <a:latin typeface="Arial"/>
                <a:cs typeface="Arial"/>
              </a:rPr>
              <a:t>these</a:t>
            </a:r>
            <a:r>
              <a:rPr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35" dirty="0">
                <a:solidFill>
                  <a:srgbClr val="D9D9D9"/>
                </a:solidFill>
                <a:latin typeface="Arial"/>
                <a:cs typeface="Arial"/>
              </a:rPr>
              <a:t>stocks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35" dirty="0">
                <a:solidFill>
                  <a:srgbClr val="D9D9D9"/>
                </a:solidFill>
                <a:latin typeface="Arial"/>
                <a:cs typeface="Arial"/>
              </a:rPr>
              <a:t>are</a:t>
            </a:r>
            <a:r>
              <a:rPr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425" dirty="0">
                <a:solidFill>
                  <a:srgbClr val="D9D9D9"/>
                </a:solidFill>
                <a:latin typeface="Arial"/>
                <a:cs typeface="Arial"/>
              </a:rPr>
              <a:t>from</a:t>
            </a:r>
            <a:r>
              <a:rPr sz="37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335" dirty="0">
                <a:solidFill>
                  <a:srgbClr val="D9D9D9"/>
                </a:solidFill>
                <a:latin typeface="Arial"/>
                <a:cs typeface="Arial"/>
              </a:rPr>
              <a:t>different</a:t>
            </a:r>
            <a:r>
              <a:rPr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85" dirty="0">
                <a:solidFill>
                  <a:srgbClr val="D9D9D9"/>
                </a:solidFill>
                <a:latin typeface="Arial"/>
                <a:cs typeface="Arial"/>
              </a:rPr>
              <a:t>Industries</a:t>
            </a:r>
            <a:endParaRPr sz="37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371600" y="505782"/>
            <a:ext cx="15011400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6000" spc="-165" dirty="0"/>
              <a:t>RATIONAL BEHIND THESE STOCKS</a:t>
            </a:r>
            <a:endParaRPr sz="6000" spc="570" dirty="0"/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74513" y="4733925"/>
            <a:ext cx="142875" cy="1428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74513" y="6677025"/>
            <a:ext cx="142875" cy="1428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35331" y="2535555"/>
            <a:ext cx="16638269" cy="522373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700" spc="130" dirty="0">
                <a:solidFill>
                  <a:srgbClr val="D9D9D9"/>
                </a:solidFill>
                <a:latin typeface="Arial"/>
                <a:cs typeface="Arial"/>
              </a:rPr>
              <a:t>The</a:t>
            </a:r>
            <a:r>
              <a:rPr sz="37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400" dirty="0">
                <a:solidFill>
                  <a:srgbClr val="D9D9D9"/>
                </a:solidFill>
                <a:latin typeface="Arial"/>
                <a:cs typeface="Arial"/>
              </a:rPr>
              <a:t>raw</a:t>
            </a:r>
            <a:r>
              <a:rPr sz="37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04" dirty="0">
                <a:solidFill>
                  <a:srgbClr val="D9D9D9"/>
                </a:solidFill>
                <a:latin typeface="Arial"/>
                <a:cs typeface="Arial"/>
              </a:rPr>
              <a:t>data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50" dirty="0">
                <a:solidFill>
                  <a:srgbClr val="D9D9D9"/>
                </a:solidFill>
                <a:latin typeface="Arial"/>
                <a:cs typeface="Arial"/>
              </a:rPr>
              <a:t>was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10" dirty="0">
                <a:solidFill>
                  <a:srgbClr val="D9D9D9"/>
                </a:solidFill>
                <a:latin typeface="Arial"/>
                <a:cs typeface="Arial"/>
              </a:rPr>
              <a:t>obtained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425" dirty="0">
                <a:solidFill>
                  <a:srgbClr val="D9D9D9"/>
                </a:solidFill>
                <a:latin typeface="Arial"/>
                <a:cs typeface="Arial"/>
              </a:rPr>
              <a:t>from</a:t>
            </a:r>
            <a:r>
              <a:rPr sz="37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95" dirty="0">
                <a:solidFill>
                  <a:srgbClr val="D9D9D9"/>
                </a:solidFill>
                <a:latin typeface="Arial"/>
                <a:cs typeface="Arial"/>
              </a:rPr>
              <a:t>Yahoo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130" dirty="0">
                <a:solidFill>
                  <a:srgbClr val="D9D9D9"/>
                </a:solidFill>
                <a:latin typeface="Arial"/>
                <a:cs typeface="Arial"/>
              </a:rPr>
              <a:t>Finance.</a:t>
            </a:r>
            <a:endParaRPr sz="37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4400" dirty="0">
              <a:latin typeface="Arial"/>
              <a:cs typeface="Arial"/>
            </a:endParaRPr>
          </a:p>
          <a:p>
            <a:pPr marL="809625" marR="5080" indent="-797560">
              <a:lnSpc>
                <a:spcPct val="114900"/>
              </a:lnSpc>
            </a:pPr>
            <a:r>
              <a:rPr sz="3700" spc="130" dirty="0">
                <a:solidFill>
                  <a:srgbClr val="D9D9D9"/>
                </a:solidFill>
                <a:latin typeface="Arial"/>
                <a:cs typeface="Arial"/>
              </a:rPr>
              <a:t>The </a:t>
            </a:r>
            <a:r>
              <a:rPr sz="3700" spc="225" dirty="0">
                <a:solidFill>
                  <a:srgbClr val="D9D9D9"/>
                </a:solidFill>
                <a:latin typeface="Arial"/>
                <a:cs typeface="Arial"/>
              </a:rPr>
              <a:t>daily </a:t>
            </a:r>
            <a:r>
              <a:rPr sz="3700" spc="245" dirty="0">
                <a:solidFill>
                  <a:srgbClr val="D9D9D9"/>
                </a:solidFill>
                <a:latin typeface="Arial"/>
                <a:cs typeface="Arial"/>
              </a:rPr>
              <a:t>stock prices </a:t>
            </a:r>
            <a:r>
              <a:rPr sz="3700" spc="415" dirty="0">
                <a:solidFill>
                  <a:srgbClr val="D9D9D9"/>
                </a:solidFill>
                <a:latin typeface="Arial"/>
                <a:cs typeface="Arial"/>
              </a:rPr>
              <a:t>for </a:t>
            </a:r>
            <a:r>
              <a:rPr sz="3700" spc="275" dirty="0">
                <a:solidFill>
                  <a:srgbClr val="D9D9D9"/>
                </a:solidFill>
                <a:latin typeface="Arial"/>
                <a:cs typeface="Arial"/>
              </a:rPr>
              <a:t>the </a:t>
            </a:r>
            <a:r>
              <a:rPr sz="3700" spc="229" dirty="0">
                <a:solidFill>
                  <a:srgbClr val="D9D9D9"/>
                </a:solidFill>
                <a:latin typeface="Arial"/>
                <a:cs typeface="Arial"/>
              </a:rPr>
              <a:t>past </a:t>
            </a:r>
            <a:r>
              <a:rPr sz="3700" spc="295" dirty="0">
                <a:solidFill>
                  <a:srgbClr val="D9D9D9"/>
                </a:solidFill>
                <a:latin typeface="Arial"/>
                <a:cs typeface="Arial"/>
              </a:rPr>
              <a:t>three </a:t>
            </a:r>
            <a:r>
              <a:rPr sz="3700" spc="265" dirty="0">
                <a:solidFill>
                  <a:srgbClr val="D9D9D9"/>
                </a:solidFill>
                <a:latin typeface="Arial"/>
                <a:cs typeface="Arial"/>
              </a:rPr>
              <a:t>years </a:t>
            </a:r>
            <a:r>
              <a:rPr sz="3700" spc="250" dirty="0">
                <a:solidFill>
                  <a:srgbClr val="D9D9D9"/>
                </a:solidFill>
                <a:latin typeface="Arial"/>
                <a:cs typeface="Arial"/>
              </a:rPr>
              <a:t>was </a:t>
            </a:r>
            <a:r>
              <a:rPr sz="3700" spc="210" dirty="0">
                <a:solidFill>
                  <a:srgbClr val="D9D9D9"/>
                </a:solidFill>
                <a:latin typeface="Arial"/>
                <a:cs typeface="Arial"/>
              </a:rPr>
              <a:t>obtained </a:t>
            </a:r>
            <a:r>
              <a:rPr sz="3700" spc="105" dirty="0">
                <a:solidFill>
                  <a:srgbClr val="D9D9D9"/>
                </a:solidFill>
                <a:latin typeface="Arial"/>
                <a:cs typeface="Arial"/>
              </a:rPr>
              <a:t>because: </a:t>
            </a:r>
            <a:r>
              <a:rPr sz="3700" spc="130" dirty="0">
                <a:solidFill>
                  <a:srgbClr val="D9D9D9"/>
                </a:solidFill>
                <a:latin typeface="Arial"/>
                <a:cs typeface="Arial"/>
              </a:rPr>
              <a:t>The</a:t>
            </a:r>
            <a:r>
              <a:rPr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45" dirty="0">
                <a:solidFill>
                  <a:srgbClr val="D9D9D9"/>
                </a:solidFill>
                <a:latin typeface="Arial"/>
                <a:cs typeface="Arial"/>
              </a:rPr>
              <a:t>stock</a:t>
            </a:r>
            <a:r>
              <a:rPr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315" dirty="0">
                <a:solidFill>
                  <a:srgbClr val="D9D9D9"/>
                </a:solidFill>
                <a:latin typeface="Arial"/>
                <a:cs typeface="Arial"/>
              </a:rPr>
              <a:t>market</a:t>
            </a:r>
            <a:r>
              <a:rPr sz="3700" spc="1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195" dirty="0">
                <a:solidFill>
                  <a:srgbClr val="D9D9D9"/>
                </a:solidFill>
                <a:latin typeface="Arial"/>
                <a:cs typeface="Arial"/>
              </a:rPr>
              <a:t>has</a:t>
            </a:r>
            <a:r>
              <a:rPr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180" dirty="0">
                <a:solidFill>
                  <a:srgbClr val="D9D9D9"/>
                </a:solidFill>
                <a:latin typeface="Arial"/>
                <a:cs typeface="Arial"/>
              </a:rPr>
              <a:t>gone</a:t>
            </a:r>
            <a:r>
              <a:rPr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340" dirty="0">
                <a:solidFill>
                  <a:srgbClr val="D9D9D9"/>
                </a:solidFill>
                <a:latin typeface="Arial"/>
                <a:cs typeface="Arial"/>
              </a:rPr>
              <a:t>through</a:t>
            </a:r>
            <a:r>
              <a:rPr sz="3700" spc="1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25" dirty="0">
                <a:solidFill>
                  <a:srgbClr val="D9D9D9"/>
                </a:solidFill>
                <a:latin typeface="Arial"/>
                <a:cs typeface="Arial"/>
              </a:rPr>
              <a:t>an</a:t>
            </a:r>
            <a:r>
              <a:rPr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70" dirty="0">
                <a:solidFill>
                  <a:srgbClr val="D9D9D9"/>
                </a:solidFill>
                <a:latin typeface="Arial"/>
                <a:cs typeface="Arial"/>
              </a:rPr>
              <a:t>extreme</a:t>
            </a:r>
            <a:r>
              <a:rPr sz="3700" spc="1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40" dirty="0">
                <a:solidFill>
                  <a:srgbClr val="D9D9D9"/>
                </a:solidFill>
                <a:latin typeface="Arial"/>
                <a:cs typeface="Arial"/>
              </a:rPr>
              <a:t>dip</a:t>
            </a:r>
            <a:r>
              <a:rPr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40" dirty="0">
                <a:solidFill>
                  <a:srgbClr val="D9D9D9"/>
                </a:solidFill>
                <a:latin typeface="Arial"/>
                <a:cs typeface="Arial"/>
              </a:rPr>
              <a:t>and</a:t>
            </a:r>
            <a:r>
              <a:rPr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310" dirty="0">
                <a:solidFill>
                  <a:srgbClr val="D9D9D9"/>
                </a:solidFill>
                <a:latin typeface="Arial"/>
                <a:cs typeface="Arial"/>
              </a:rPr>
              <a:t>recovery</a:t>
            </a:r>
            <a:r>
              <a:rPr sz="3700" spc="1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315" dirty="0">
                <a:solidFill>
                  <a:srgbClr val="D9D9D9"/>
                </a:solidFill>
                <a:latin typeface="Arial"/>
                <a:cs typeface="Arial"/>
              </a:rPr>
              <a:t>in  </a:t>
            </a:r>
            <a:r>
              <a:rPr sz="3700" spc="275" dirty="0">
                <a:solidFill>
                  <a:srgbClr val="D9D9D9"/>
                </a:solidFill>
                <a:latin typeface="Arial"/>
                <a:cs typeface="Arial"/>
              </a:rPr>
              <a:t>the </a:t>
            </a:r>
            <a:r>
              <a:rPr sz="3700" spc="229" dirty="0">
                <a:solidFill>
                  <a:srgbClr val="D9D9D9"/>
                </a:solidFill>
                <a:latin typeface="Arial"/>
                <a:cs typeface="Arial"/>
              </a:rPr>
              <a:t>past </a:t>
            </a:r>
            <a:r>
              <a:rPr sz="3700" spc="160" dirty="0">
                <a:solidFill>
                  <a:srgbClr val="D9D9D9"/>
                </a:solidFill>
                <a:latin typeface="Arial"/>
                <a:cs typeface="Arial"/>
              </a:rPr>
              <a:t>3 </a:t>
            </a:r>
            <a:r>
              <a:rPr sz="3700" spc="265" dirty="0">
                <a:solidFill>
                  <a:srgbClr val="D9D9D9"/>
                </a:solidFill>
                <a:latin typeface="Arial"/>
                <a:cs typeface="Arial"/>
              </a:rPr>
              <a:t>years </a:t>
            </a:r>
            <a:r>
              <a:rPr sz="3700" spc="75" dirty="0">
                <a:solidFill>
                  <a:srgbClr val="D9D9D9"/>
                </a:solidFill>
                <a:latin typeface="Arial"/>
                <a:cs typeface="Arial"/>
              </a:rPr>
              <a:t>(Covid-19) </a:t>
            </a:r>
            <a:r>
              <a:rPr sz="3700" spc="240" dirty="0">
                <a:solidFill>
                  <a:srgbClr val="D9D9D9"/>
                </a:solidFill>
                <a:latin typeface="Arial"/>
                <a:cs typeface="Arial"/>
              </a:rPr>
              <a:t>and </a:t>
            </a:r>
            <a:r>
              <a:rPr sz="3700" spc="340" dirty="0">
                <a:solidFill>
                  <a:srgbClr val="D9D9D9"/>
                </a:solidFill>
                <a:latin typeface="Arial"/>
                <a:cs typeface="Arial"/>
              </a:rPr>
              <a:t>it </a:t>
            </a:r>
            <a:r>
              <a:rPr sz="3700" spc="250" dirty="0">
                <a:solidFill>
                  <a:srgbClr val="D9D9D9"/>
                </a:solidFill>
                <a:latin typeface="Arial"/>
                <a:cs typeface="Arial"/>
              </a:rPr>
              <a:t>was </a:t>
            </a:r>
            <a:r>
              <a:rPr sz="3700" spc="225" dirty="0">
                <a:solidFill>
                  <a:srgbClr val="D9D9D9"/>
                </a:solidFill>
                <a:latin typeface="Arial"/>
                <a:cs typeface="Arial"/>
              </a:rPr>
              <a:t>an </a:t>
            </a:r>
            <a:r>
              <a:rPr sz="3700" spc="335" dirty="0">
                <a:solidFill>
                  <a:srgbClr val="D9D9D9"/>
                </a:solidFill>
                <a:latin typeface="Arial"/>
                <a:cs typeface="Arial"/>
              </a:rPr>
              <a:t>important </a:t>
            </a:r>
            <a:r>
              <a:rPr sz="3700" spc="185" dirty="0">
                <a:solidFill>
                  <a:srgbClr val="D9D9D9"/>
                </a:solidFill>
                <a:latin typeface="Arial"/>
                <a:cs typeface="Arial"/>
              </a:rPr>
              <a:t>sample </a:t>
            </a:r>
            <a:r>
              <a:rPr sz="3700" spc="290" dirty="0">
                <a:solidFill>
                  <a:srgbClr val="D9D9D9"/>
                </a:solidFill>
                <a:latin typeface="Arial"/>
                <a:cs typeface="Arial"/>
              </a:rPr>
              <a:t>to  </a:t>
            </a:r>
            <a:r>
              <a:rPr sz="3700" spc="285" dirty="0">
                <a:solidFill>
                  <a:srgbClr val="D9D9D9"/>
                </a:solidFill>
                <a:latin typeface="Arial"/>
                <a:cs typeface="Arial"/>
              </a:rPr>
              <a:t>predict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50" dirty="0">
                <a:solidFill>
                  <a:srgbClr val="D9D9D9"/>
                </a:solidFill>
                <a:latin typeface="Arial"/>
                <a:cs typeface="Arial"/>
              </a:rPr>
              <a:t>a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195" dirty="0">
                <a:solidFill>
                  <a:srgbClr val="D9D9D9"/>
                </a:solidFill>
                <a:latin typeface="Arial"/>
                <a:cs typeface="Arial"/>
              </a:rPr>
              <a:t>stock's</a:t>
            </a:r>
            <a:r>
              <a:rPr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60" dirty="0">
                <a:solidFill>
                  <a:srgbClr val="D9D9D9"/>
                </a:solidFill>
                <a:latin typeface="Arial"/>
                <a:cs typeface="Arial"/>
              </a:rPr>
              <a:t>behaviour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335" dirty="0">
                <a:solidFill>
                  <a:srgbClr val="D9D9D9"/>
                </a:solidFill>
                <a:latin typeface="Arial"/>
                <a:cs typeface="Arial"/>
              </a:rPr>
              <a:t>under</a:t>
            </a:r>
            <a:r>
              <a:rPr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10" dirty="0">
                <a:solidFill>
                  <a:srgbClr val="D9D9D9"/>
                </a:solidFill>
                <a:latin typeface="Arial"/>
                <a:cs typeface="Arial"/>
              </a:rPr>
              <a:t>these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70" dirty="0">
                <a:solidFill>
                  <a:srgbClr val="D9D9D9"/>
                </a:solidFill>
                <a:latin typeface="Arial"/>
                <a:cs typeface="Arial"/>
              </a:rPr>
              <a:t>extreme</a:t>
            </a:r>
            <a:r>
              <a:rPr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185" dirty="0">
                <a:solidFill>
                  <a:srgbClr val="D9D9D9"/>
                </a:solidFill>
                <a:latin typeface="Arial"/>
                <a:cs typeface="Arial"/>
              </a:rPr>
              <a:t>scenarios.</a:t>
            </a:r>
            <a:endParaRPr sz="3700" dirty="0">
              <a:latin typeface="Arial"/>
              <a:cs typeface="Arial"/>
            </a:endParaRPr>
          </a:p>
          <a:p>
            <a:pPr marL="809625" marR="2731135">
              <a:lnSpc>
                <a:spcPts val="5100"/>
              </a:lnSpc>
              <a:spcBef>
                <a:spcPts val="280"/>
              </a:spcBef>
            </a:pPr>
            <a:r>
              <a:rPr sz="3700" spc="210" dirty="0">
                <a:solidFill>
                  <a:srgbClr val="D9D9D9"/>
                </a:solidFill>
                <a:latin typeface="Arial"/>
                <a:cs typeface="Arial"/>
              </a:rPr>
              <a:t>There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50" dirty="0">
                <a:solidFill>
                  <a:srgbClr val="D9D9D9"/>
                </a:solidFill>
                <a:latin typeface="Arial"/>
                <a:cs typeface="Arial"/>
              </a:rPr>
              <a:t>was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35" dirty="0">
                <a:solidFill>
                  <a:srgbClr val="D9D9D9"/>
                </a:solidFill>
                <a:latin typeface="Arial"/>
                <a:cs typeface="Arial"/>
              </a:rPr>
              <a:t>enough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04" dirty="0">
                <a:solidFill>
                  <a:srgbClr val="D9D9D9"/>
                </a:solidFill>
                <a:latin typeface="Arial"/>
                <a:cs typeface="Arial"/>
              </a:rPr>
              <a:t>data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90" dirty="0">
                <a:solidFill>
                  <a:srgbClr val="D9D9D9"/>
                </a:solidFill>
                <a:latin typeface="Arial"/>
                <a:cs typeface="Arial"/>
              </a:rPr>
              <a:t>to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25" dirty="0">
                <a:solidFill>
                  <a:srgbClr val="D9D9D9"/>
                </a:solidFill>
                <a:latin typeface="Arial"/>
                <a:cs typeface="Arial"/>
              </a:rPr>
              <a:t>create</a:t>
            </a:r>
            <a:r>
              <a:rPr sz="37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75" dirty="0">
                <a:solidFill>
                  <a:srgbClr val="D9D9D9"/>
                </a:solidFill>
                <a:latin typeface="Arial"/>
                <a:cs typeface="Arial"/>
              </a:rPr>
              <a:t>the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60" dirty="0">
                <a:solidFill>
                  <a:srgbClr val="D9D9D9"/>
                </a:solidFill>
                <a:latin typeface="Arial"/>
                <a:cs typeface="Arial"/>
              </a:rPr>
              <a:t>simulation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350" dirty="0">
                <a:solidFill>
                  <a:srgbClr val="D9D9D9"/>
                </a:solidFill>
                <a:latin typeface="Arial"/>
                <a:cs typeface="Arial"/>
              </a:rPr>
              <a:t>without  </a:t>
            </a:r>
            <a:r>
              <a:rPr sz="3700" spc="254" dirty="0">
                <a:solidFill>
                  <a:srgbClr val="D9D9D9"/>
                </a:solidFill>
                <a:latin typeface="Arial"/>
                <a:cs typeface="Arial"/>
              </a:rPr>
              <a:t>overcomplicating</a:t>
            </a:r>
            <a:r>
              <a:rPr sz="37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340" dirty="0">
                <a:solidFill>
                  <a:srgbClr val="D9D9D9"/>
                </a:solidFill>
                <a:latin typeface="Arial"/>
                <a:cs typeface="Arial"/>
              </a:rPr>
              <a:t>it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385" dirty="0">
                <a:solidFill>
                  <a:srgbClr val="D9D9D9"/>
                </a:solidFill>
                <a:latin typeface="Arial"/>
                <a:cs typeface="Arial"/>
              </a:rPr>
              <a:t>with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235" dirty="0">
                <a:solidFill>
                  <a:srgbClr val="D9D9D9"/>
                </a:solidFill>
                <a:latin typeface="Arial"/>
                <a:cs typeface="Arial"/>
              </a:rPr>
              <a:t>too</a:t>
            </a:r>
            <a:r>
              <a:rPr sz="370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325" dirty="0">
                <a:solidFill>
                  <a:srgbClr val="D9D9D9"/>
                </a:solidFill>
                <a:latin typeface="Arial"/>
                <a:cs typeface="Arial"/>
              </a:rPr>
              <a:t>much</a:t>
            </a:r>
            <a:r>
              <a:rPr sz="37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700" spc="135" dirty="0">
                <a:solidFill>
                  <a:srgbClr val="D9D9D9"/>
                </a:solidFill>
                <a:latin typeface="Arial"/>
                <a:cs typeface="Arial"/>
              </a:rPr>
              <a:t>data.</a:t>
            </a:r>
            <a:endParaRPr sz="37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447800" y="505782"/>
            <a:ext cx="4495800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6000" spc="-165" dirty="0"/>
              <a:t>RAW DATA</a:t>
            </a:r>
            <a:endParaRPr sz="6000" spc="680" dirty="0"/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04395" y="6038851"/>
            <a:ext cx="8705849" cy="28384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707087" y="5606307"/>
            <a:ext cx="8277209" cy="364805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99743" y="543882"/>
            <a:ext cx="13230657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6000" spc="-165" dirty="0"/>
              <a:t>INDIVIDUAL STOCK RETURN</a:t>
            </a:r>
            <a:endParaRPr sz="6000" spc="735" dirty="0"/>
          </a:p>
        </p:txBody>
      </p:sp>
      <p:sp>
        <p:nvSpPr>
          <p:cNvPr id="5" name="object 5"/>
          <p:cNvSpPr txBox="1"/>
          <p:nvPr/>
        </p:nvSpPr>
        <p:spPr>
          <a:xfrm>
            <a:off x="716387" y="1819462"/>
            <a:ext cx="15815944" cy="2997200"/>
          </a:xfrm>
          <a:prstGeom prst="rect">
            <a:avLst/>
          </a:prstGeom>
        </p:spPr>
        <p:txBody>
          <a:bodyPr vert="horz" wrap="square" lIns="0" tIns="175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85"/>
              </a:spcBef>
            </a:pPr>
            <a:r>
              <a:rPr sz="3800" spc="300" dirty="0">
                <a:solidFill>
                  <a:srgbClr val="D9D9D9"/>
                </a:solidFill>
                <a:latin typeface="Arial"/>
                <a:cs typeface="Arial"/>
              </a:rPr>
              <a:t>Method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25" dirty="0">
                <a:solidFill>
                  <a:srgbClr val="D9D9D9"/>
                </a:solidFill>
                <a:latin typeface="Arial"/>
                <a:cs typeface="Arial"/>
              </a:rPr>
              <a:t>of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25" dirty="0">
                <a:solidFill>
                  <a:srgbClr val="D9D9D9"/>
                </a:solidFill>
                <a:latin typeface="Arial"/>
                <a:cs typeface="Arial"/>
              </a:rPr>
              <a:t>calculating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90" dirty="0">
                <a:solidFill>
                  <a:srgbClr val="D9D9D9"/>
                </a:solidFill>
                <a:latin typeface="Arial"/>
                <a:cs typeface="Arial"/>
              </a:rPr>
              <a:t>the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75" dirty="0">
                <a:solidFill>
                  <a:srgbClr val="D9D9D9"/>
                </a:solidFill>
                <a:latin typeface="Arial"/>
                <a:cs typeface="Arial"/>
              </a:rPr>
              <a:t>individual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60" dirty="0">
                <a:solidFill>
                  <a:srgbClr val="D9D9D9"/>
                </a:solidFill>
                <a:latin typeface="Arial"/>
                <a:cs typeface="Arial"/>
              </a:rPr>
              <a:t>stock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400" dirty="0">
                <a:solidFill>
                  <a:srgbClr val="D9D9D9"/>
                </a:solidFill>
                <a:latin typeface="Arial"/>
                <a:cs typeface="Arial"/>
              </a:rPr>
              <a:t>returns</a:t>
            </a:r>
            <a:endParaRPr sz="3800">
              <a:latin typeface="Arial"/>
              <a:cs typeface="Arial"/>
            </a:endParaRPr>
          </a:p>
          <a:p>
            <a:pPr marL="12700" marR="5080">
              <a:lnSpc>
                <a:spcPct val="128299"/>
              </a:lnSpc>
            </a:pPr>
            <a:r>
              <a:rPr sz="3800" spc="204" dirty="0">
                <a:solidFill>
                  <a:srgbClr val="D9D9D9"/>
                </a:solidFill>
                <a:latin typeface="Arial"/>
                <a:cs typeface="Arial"/>
              </a:rPr>
              <a:t>Created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60" dirty="0">
                <a:solidFill>
                  <a:srgbClr val="D9D9D9"/>
                </a:solidFill>
                <a:latin typeface="Arial"/>
                <a:cs typeface="Arial"/>
              </a:rPr>
              <a:t>a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40" dirty="0">
                <a:solidFill>
                  <a:srgbClr val="D9D9D9"/>
                </a:solidFill>
                <a:latin typeface="Arial"/>
                <a:cs typeface="Arial"/>
              </a:rPr>
              <a:t>function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15" dirty="0">
                <a:solidFill>
                  <a:srgbClr val="D9D9D9"/>
                </a:solidFill>
                <a:latin typeface="Arial"/>
                <a:cs typeface="Arial"/>
              </a:rPr>
              <a:t>"Daily_Returns"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25" dirty="0">
                <a:solidFill>
                  <a:srgbClr val="D9D9D9"/>
                </a:solidFill>
                <a:latin typeface="Arial"/>
                <a:cs typeface="Arial"/>
              </a:rPr>
              <a:t>where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425" dirty="0">
                <a:solidFill>
                  <a:srgbClr val="D9D9D9"/>
                </a:solidFill>
                <a:latin typeface="Arial"/>
                <a:cs typeface="Arial"/>
              </a:rPr>
              <a:t>n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54" dirty="0">
                <a:solidFill>
                  <a:srgbClr val="D9D9D9"/>
                </a:solidFill>
                <a:latin typeface="Arial"/>
                <a:cs typeface="Arial"/>
              </a:rPr>
              <a:t>and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135" dirty="0">
                <a:solidFill>
                  <a:srgbClr val="D9D9D9"/>
                </a:solidFill>
                <a:latin typeface="Arial"/>
                <a:cs typeface="Arial"/>
              </a:rPr>
              <a:t>o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70" dirty="0">
                <a:solidFill>
                  <a:srgbClr val="D9D9D9"/>
                </a:solidFill>
                <a:latin typeface="Arial"/>
                <a:cs typeface="Arial"/>
              </a:rPr>
              <a:t>stands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434" dirty="0">
                <a:solidFill>
                  <a:srgbClr val="D9D9D9"/>
                </a:solidFill>
                <a:latin typeface="Arial"/>
                <a:cs typeface="Arial"/>
              </a:rPr>
              <a:t>for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35" dirty="0">
                <a:solidFill>
                  <a:srgbClr val="D9D9D9"/>
                </a:solidFill>
                <a:latin typeface="Arial"/>
                <a:cs typeface="Arial"/>
              </a:rPr>
              <a:t>new  </a:t>
            </a:r>
            <a:r>
              <a:rPr sz="3800" spc="254" dirty="0">
                <a:solidFill>
                  <a:srgbClr val="D9D9D9"/>
                </a:solidFill>
                <a:latin typeface="Arial"/>
                <a:cs typeface="Arial"/>
              </a:rPr>
              <a:t>and </a:t>
            </a:r>
            <a:r>
              <a:rPr sz="3800" spc="195" dirty="0">
                <a:solidFill>
                  <a:srgbClr val="D9D9D9"/>
                </a:solidFill>
                <a:latin typeface="Arial"/>
                <a:cs typeface="Arial"/>
              </a:rPr>
              <a:t>old </a:t>
            </a:r>
            <a:r>
              <a:rPr sz="3800" spc="260" dirty="0">
                <a:solidFill>
                  <a:srgbClr val="D9D9D9"/>
                </a:solidFill>
                <a:latin typeface="Arial"/>
                <a:cs typeface="Arial"/>
              </a:rPr>
              <a:t>stock </a:t>
            </a:r>
            <a:r>
              <a:rPr sz="3800" spc="275" dirty="0">
                <a:solidFill>
                  <a:srgbClr val="D9D9D9"/>
                </a:solidFill>
                <a:latin typeface="Arial"/>
                <a:cs typeface="Arial"/>
              </a:rPr>
              <a:t>price</a:t>
            </a:r>
            <a:r>
              <a:rPr sz="3800" spc="-69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35" dirty="0">
                <a:solidFill>
                  <a:srgbClr val="D9D9D9"/>
                </a:solidFill>
                <a:latin typeface="Arial"/>
                <a:cs typeface="Arial"/>
              </a:rPr>
              <a:t>respectively.</a:t>
            </a:r>
            <a:endParaRPr sz="3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90"/>
              </a:spcBef>
            </a:pPr>
            <a:r>
              <a:rPr sz="3800" spc="204" dirty="0">
                <a:solidFill>
                  <a:srgbClr val="D9D9D9"/>
                </a:solidFill>
                <a:latin typeface="Arial"/>
                <a:cs typeface="Arial"/>
              </a:rPr>
              <a:t>This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40" dirty="0">
                <a:solidFill>
                  <a:srgbClr val="D9D9D9"/>
                </a:solidFill>
                <a:latin typeface="Arial"/>
                <a:cs typeface="Arial"/>
              </a:rPr>
              <a:t>function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25" dirty="0">
                <a:solidFill>
                  <a:srgbClr val="D9D9D9"/>
                </a:solidFill>
                <a:latin typeface="Arial"/>
                <a:cs typeface="Arial"/>
              </a:rPr>
              <a:t>gives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90" dirty="0">
                <a:solidFill>
                  <a:srgbClr val="D9D9D9"/>
                </a:solidFill>
                <a:latin typeface="Arial"/>
                <a:cs typeface="Arial"/>
              </a:rPr>
              <a:t>the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04" dirty="0">
                <a:solidFill>
                  <a:srgbClr val="D9D9D9"/>
                </a:solidFill>
                <a:latin typeface="Arial"/>
                <a:cs typeface="Arial"/>
              </a:rPr>
              <a:t>change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30" dirty="0">
                <a:solidFill>
                  <a:srgbClr val="D9D9D9"/>
                </a:solidFill>
                <a:latin typeface="Arial"/>
                <a:cs typeface="Arial"/>
              </a:rPr>
              <a:t>in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90" dirty="0">
                <a:solidFill>
                  <a:srgbClr val="D9D9D9"/>
                </a:solidFill>
                <a:latin typeface="Arial"/>
                <a:cs typeface="Arial"/>
              </a:rPr>
              <a:t>the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04" dirty="0">
                <a:solidFill>
                  <a:srgbClr val="D9D9D9"/>
                </a:solidFill>
                <a:latin typeface="Arial"/>
                <a:cs typeface="Arial"/>
              </a:rPr>
              <a:t>price.</a:t>
            </a:r>
            <a:endParaRPr sz="3800">
              <a:latin typeface="Arial"/>
              <a:cs typeface="Arial"/>
            </a:endParaRPr>
          </a:p>
        </p:txBody>
      </p:sp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2093" y="1800240"/>
            <a:ext cx="5362559" cy="31336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482425" y="1800225"/>
            <a:ext cx="5324459" cy="3181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401763" y="1800225"/>
            <a:ext cx="5514959" cy="3190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726173" y="5076840"/>
            <a:ext cx="5600699" cy="33527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44000" y="5105399"/>
            <a:ext cx="5676899" cy="33527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399743" y="543887"/>
            <a:ext cx="13230657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6000" spc="-165" dirty="0"/>
              <a:t>INDIVIDUAL STOCK RETURN</a:t>
            </a:r>
            <a:endParaRPr sz="6000" spc="735" dirty="0"/>
          </a:p>
        </p:txBody>
      </p:sp>
      <p:sp>
        <p:nvSpPr>
          <p:cNvPr id="8" name="object 8"/>
          <p:cNvSpPr txBox="1"/>
          <p:nvPr/>
        </p:nvSpPr>
        <p:spPr>
          <a:xfrm>
            <a:off x="1110357" y="8418334"/>
            <a:ext cx="16666844" cy="1511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97760" marR="5080" indent="-2385695">
              <a:lnSpc>
                <a:spcPct val="128299"/>
              </a:lnSpc>
              <a:spcBef>
                <a:spcPts val="95"/>
              </a:spcBef>
            </a:pPr>
            <a:r>
              <a:rPr sz="3800" spc="200" dirty="0">
                <a:solidFill>
                  <a:srgbClr val="D9D9D9"/>
                </a:solidFill>
                <a:latin typeface="Arial"/>
                <a:cs typeface="Arial"/>
              </a:rPr>
              <a:t>Graphically,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130" dirty="0">
                <a:solidFill>
                  <a:srgbClr val="D9D9D9"/>
                </a:solidFill>
                <a:latin typeface="Arial"/>
                <a:cs typeface="Arial"/>
              </a:rPr>
              <a:t>all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90" dirty="0">
                <a:solidFill>
                  <a:srgbClr val="D9D9D9"/>
                </a:solidFill>
                <a:latin typeface="Arial"/>
                <a:cs typeface="Arial"/>
              </a:rPr>
              <a:t>the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75" dirty="0">
                <a:solidFill>
                  <a:srgbClr val="D9D9D9"/>
                </a:solidFill>
                <a:latin typeface="Arial"/>
                <a:cs typeface="Arial"/>
              </a:rPr>
              <a:t>individual</a:t>
            </a:r>
            <a:r>
              <a:rPr sz="3800" spc="1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50" dirty="0">
                <a:solidFill>
                  <a:srgbClr val="D9D9D9"/>
                </a:solidFill>
                <a:latin typeface="Arial"/>
                <a:cs typeface="Arial"/>
              </a:rPr>
              <a:t>stocks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70" dirty="0">
                <a:solidFill>
                  <a:srgbClr val="D9D9D9"/>
                </a:solidFill>
                <a:latin typeface="Arial"/>
                <a:cs typeface="Arial"/>
              </a:rPr>
              <a:t>approximately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05" dirty="0">
                <a:solidFill>
                  <a:srgbClr val="D9D9D9"/>
                </a:solidFill>
                <a:latin typeface="Arial"/>
                <a:cs typeface="Arial"/>
              </a:rPr>
              <a:t>represent</a:t>
            </a:r>
            <a:r>
              <a:rPr sz="3800" spc="1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20" dirty="0">
                <a:solidFill>
                  <a:srgbClr val="D9D9D9"/>
                </a:solidFill>
                <a:latin typeface="Arial"/>
                <a:cs typeface="Arial"/>
              </a:rPr>
              <a:t>normal  </a:t>
            </a:r>
            <a:r>
              <a:rPr sz="3800" spc="285" dirty="0">
                <a:solidFill>
                  <a:srgbClr val="D9D9D9"/>
                </a:solidFill>
                <a:latin typeface="Arial"/>
                <a:cs typeface="Arial"/>
              </a:rPr>
              <a:t>distribution,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330" dirty="0">
                <a:solidFill>
                  <a:srgbClr val="D9D9D9"/>
                </a:solidFill>
                <a:latin typeface="Arial"/>
                <a:cs typeface="Arial"/>
              </a:rPr>
              <a:t>in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15" dirty="0">
                <a:solidFill>
                  <a:srgbClr val="D9D9D9"/>
                </a:solidFill>
                <a:latin typeface="Arial"/>
                <a:cs typeface="Arial"/>
              </a:rPr>
              <a:t>some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135" dirty="0">
                <a:solidFill>
                  <a:srgbClr val="D9D9D9"/>
                </a:solidFill>
                <a:latin typeface="Arial"/>
                <a:cs typeface="Arial"/>
              </a:rPr>
              <a:t>cases</a:t>
            </a:r>
            <a:r>
              <a:rPr sz="3800" spc="10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80" dirty="0">
                <a:solidFill>
                  <a:srgbClr val="D9D9D9"/>
                </a:solidFill>
                <a:latin typeface="Arial"/>
                <a:cs typeface="Arial"/>
              </a:rPr>
              <a:t>outliers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50" dirty="0">
                <a:solidFill>
                  <a:srgbClr val="D9D9D9"/>
                </a:solidFill>
                <a:latin typeface="Arial"/>
                <a:cs typeface="Arial"/>
              </a:rPr>
              <a:t>are</a:t>
            </a:r>
            <a:r>
              <a:rPr sz="3800" spc="5" dirty="0">
                <a:solidFill>
                  <a:srgbClr val="D9D9D9"/>
                </a:solidFill>
                <a:latin typeface="Arial"/>
                <a:cs typeface="Arial"/>
              </a:rPr>
              <a:t> </a:t>
            </a:r>
            <a:r>
              <a:rPr sz="3800" spc="204" dirty="0">
                <a:solidFill>
                  <a:srgbClr val="D9D9D9"/>
                </a:solidFill>
                <a:latin typeface="Arial"/>
                <a:cs typeface="Arial"/>
              </a:rPr>
              <a:t>observed.</a:t>
            </a:r>
            <a:endParaRPr sz="3800">
              <a:latin typeface="Arial"/>
              <a:cs typeface="Arial"/>
            </a:endParaRPr>
          </a:p>
        </p:txBody>
      </p:sp>
    </p:spTree>
  </p:cSld>
  <p:clrMapOvr>
    <a:masterClrMapping/>
  </p:clrMapOvr>
  <p:transition spd="med"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0001018.potx" id="{D19C2884-2C55-4C1A-A5C2-5D03FF1F35A4}" vid="{5F7A9C6A-558C-4654-B762-2F22BC904FA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572</Words>
  <Application>Microsoft Office PowerPoint</Application>
  <PresentationFormat>Custom</PresentationFormat>
  <Paragraphs>57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Consolas</vt:lpstr>
      <vt:lpstr>Corbel</vt:lpstr>
      <vt:lpstr>Chalkboard 16x9</vt:lpstr>
      <vt:lpstr>CALCULATING VaR USING MONTE CARLO SIMULATION</vt:lpstr>
      <vt:lpstr>INTRODUCTION</vt:lpstr>
      <vt:lpstr>ASSUMPTIONS</vt:lpstr>
      <vt:lpstr>METHODOLOGY</vt:lpstr>
      <vt:lpstr>VaR &amp; MONTE CARLO SIMULATION</vt:lpstr>
      <vt:lpstr>RATIONAL BEHIND THESE STOCKS</vt:lpstr>
      <vt:lpstr>RAW DATA</vt:lpstr>
      <vt:lpstr>INDIVIDUAL STOCK RETURN</vt:lpstr>
      <vt:lpstr>INDIVIDUAL STOCK RETURN</vt:lpstr>
      <vt:lpstr>PORTFOLIO RETURN</vt:lpstr>
      <vt:lpstr>MONTE CARLO SIMULATION</vt:lpstr>
      <vt:lpstr>MONTE CARLO SIMULATION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presentation</dc:title>
  <dc:creator>rishika_kudav</dc:creator>
  <cp:keywords>DAE__RaAURg,BAEH-CTdm3k</cp:keywords>
  <cp:lastModifiedBy>Kudav</cp:lastModifiedBy>
  <cp:revision>6</cp:revision>
  <dcterms:created xsi:type="dcterms:W3CDTF">2022-05-07T08:43:54Z</dcterms:created>
  <dcterms:modified xsi:type="dcterms:W3CDTF">2022-05-07T15:51:32Z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2022-05-07T00:00:00Z</vt:filetime>
  </property>
  <property fmtid="{D5CDD505-2E9C-101B-9397-08002B2CF9AE}" pid="3" name="Creator">
    <vt:lpwstr>Canva</vt:lpwstr>
  </property>
  <property fmtid="{D5CDD505-2E9C-101B-9397-08002B2CF9AE}" pid="4" name="LastSaved">
    <vt:filetime>2022-05-07T00:00:00Z</vt:filetime>
  </property>
</Properties>
</file>