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69" r:id="rId3"/>
    <p:sldId id="257" r:id="rId4"/>
    <p:sldId id="258" r:id="rId5"/>
    <p:sldId id="259" r:id="rId6"/>
    <p:sldId id="260" r:id="rId7"/>
    <p:sldId id="261" r:id="rId8"/>
    <p:sldId id="262" r:id="rId9"/>
    <p:sldId id="263" r:id="rId10"/>
    <p:sldId id="265" r:id="rId11"/>
    <p:sldId id="266" r:id="rId12"/>
    <p:sldId id="267" r:id="rId13"/>
    <p:sldId id="270" r:id="rId14"/>
    <p:sldId id="272" r:id="rId15"/>
    <p:sldId id="271" r:id="rId16"/>
  </p:sldIdLst>
  <p:sldSz cx="9144000" cy="6858000" type="screen4x3"/>
  <p:notesSz cx="6858000" cy="9144000"/>
  <p:embeddedFontLst>
    <p:embeddedFont>
      <p:font typeface="Dancing Script" pitchFamily="2" charset="77"/>
      <p:regular r:id="rId18"/>
      <p:bold r:id="rId19"/>
    </p:embeddedFont>
    <p:embeddedFont>
      <p:font typeface="Quintessential" panose="03020500000000020000" pitchFamily="66" charset="0"/>
      <p:regular r:id="rId20"/>
    </p:embeddedFont>
    <p:embeddedFont>
      <p:font typeface="Tahoma" panose="020B060403050404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hGdcOcdMoZXnsOOupL9GcMOhS+8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120" d="100"/>
          <a:sy n="120" d="100"/>
        </p:scale>
        <p:origin x="1400" y="18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 name="Google Shape;5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 name="Google Shape;5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3" name="Google Shape;6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 name="Google Shape;7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 name="Google Shape;7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 name="Google Shape;8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 name="Google Shape;9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ffe2b86aebfaa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ffe2b86aebfaa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 name="Google Shape;99;g7ffe2b86aebfaa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9"/>
          <p:cNvSpPr txBox="1">
            <a:spLocks noGrp="1"/>
          </p:cNvSpPr>
          <p:nvPr>
            <p:ph type="ctrTitle"/>
          </p:nvPr>
        </p:nvSpPr>
        <p:spPr>
          <a:xfrm>
            <a:off x="250825" y="2781300"/>
            <a:ext cx="4537075" cy="893763"/>
          </a:xfrm>
          <a:prstGeom prst="rect">
            <a:avLst/>
          </a:prstGeom>
          <a:noFill/>
          <a:ln>
            <a:noFill/>
          </a:ln>
          <a:effectLst>
            <a:outerShdw dist="17961" dir="2700000" algn="ctr" rotWithShape="0">
              <a:schemeClr val="lt2"/>
            </a:outerShdw>
          </a:effectLst>
        </p:spPr>
        <p:txBody>
          <a:bodyPr spcFirstLastPara="1" wrap="square" lIns="91425" tIns="45700" rIns="91425" bIns="45700" anchor="ctr" anchorCtr="0">
            <a:noAutofit/>
          </a:bodyPr>
          <a:lstStyle>
            <a:lvl1pPr lvl="0" algn="l">
              <a:spcBef>
                <a:spcPts val="0"/>
              </a:spcBef>
              <a:spcAft>
                <a:spcPts val="0"/>
              </a:spcAft>
              <a:buSzPts val="1400"/>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9"/>
          <p:cNvSpPr txBox="1">
            <a:spLocks noGrp="1"/>
          </p:cNvSpPr>
          <p:nvPr>
            <p:ph type="subTitle" idx="1"/>
          </p:nvPr>
        </p:nvSpPr>
        <p:spPr>
          <a:xfrm>
            <a:off x="250825" y="3573463"/>
            <a:ext cx="4537075" cy="503237"/>
          </a:xfrm>
          <a:prstGeom prst="rect">
            <a:avLst/>
          </a:prstGeom>
          <a:noFill/>
          <a:ln>
            <a:noFill/>
          </a:ln>
          <a:effectLst>
            <a:outerShdw dist="17961" dir="2700000" algn="ctr" rotWithShape="0">
              <a:schemeClr val="lt2"/>
            </a:outerShdw>
          </a:effectLst>
        </p:spPr>
        <p:txBody>
          <a:bodyPr spcFirstLastPara="1" wrap="square" lIns="91425" tIns="45700" rIns="91425" bIns="45700" anchor="t" anchorCtr="0">
            <a:noAutofit/>
          </a:bodyPr>
          <a:lstStyle>
            <a:lvl1pPr lvl="0" algn="l">
              <a:spcBef>
                <a:spcPts val="400"/>
              </a:spcBef>
              <a:spcAft>
                <a:spcPts val="0"/>
              </a:spcAft>
              <a:buClr>
                <a:schemeClr val="lt1"/>
              </a:buClr>
              <a:buSzPts val="2000"/>
              <a:buFont typeface="Arial"/>
              <a:buNone/>
              <a:defRPr sz="2000" b="1"/>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611188" y="115888"/>
            <a:ext cx="5472112" cy="508000"/>
          </a:xfrm>
          <a:prstGeom prst="rect">
            <a:avLst/>
          </a:prstGeom>
          <a:noFill/>
          <a:ln>
            <a:noFill/>
          </a:ln>
          <a:effectLst>
            <a:outerShdw dist="17961" dir="2700000" algn="ctr" rotWithShape="0">
              <a:schemeClr val="lt1"/>
            </a:outerShdw>
          </a:effectLst>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body" idx="1"/>
          </p:nvPr>
        </p:nvSpPr>
        <p:spPr>
          <a:xfrm rot="5400000">
            <a:off x="1511300" y="296863"/>
            <a:ext cx="4826000" cy="63373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rot="5400000">
            <a:off x="3402013" y="2187575"/>
            <a:ext cx="5762625" cy="1619250"/>
          </a:xfrm>
          <a:prstGeom prst="rect">
            <a:avLst/>
          </a:prstGeom>
          <a:noFill/>
          <a:ln>
            <a:noFill/>
          </a:ln>
          <a:effectLst>
            <a:outerShdw dist="17961" dir="2700000" algn="ctr" rotWithShape="0">
              <a:schemeClr val="lt1"/>
            </a:outerShdw>
          </a:effectLst>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body" idx="1"/>
          </p:nvPr>
        </p:nvSpPr>
        <p:spPr>
          <a:xfrm rot="5400000">
            <a:off x="84932" y="642144"/>
            <a:ext cx="5762625" cy="471011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5"/>
        <p:cNvGrpSpPr/>
        <p:nvPr/>
      </p:nvGrpSpPr>
      <p:grpSpPr>
        <a:xfrm>
          <a:off x="0" y="0"/>
          <a:ext cx="0" cy="0"/>
          <a:chOff x="0" y="0"/>
          <a:chExt cx="0" cy="0"/>
        </a:xfrm>
      </p:grpSpPr>
      <p:sp>
        <p:nvSpPr>
          <p:cNvPr id="16" name="Google Shape;16;p10"/>
          <p:cNvSpPr txBox="1">
            <a:spLocks noGrp="1"/>
          </p:cNvSpPr>
          <p:nvPr>
            <p:ph type="title"/>
          </p:nvPr>
        </p:nvSpPr>
        <p:spPr>
          <a:xfrm>
            <a:off x="611188" y="115888"/>
            <a:ext cx="5472112" cy="508000"/>
          </a:xfrm>
          <a:prstGeom prst="rect">
            <a:avLst/>
          </a:prstGeom>
          <a:noFill/>
          <a:ln>
            <a:noFill/>
          </a:ln>
          <a:effectLst>
            <a:outerShdw dist="17961" dir="2700000" algn="ctr" rotWithShape="0">
              <a:schemeClr val="lt1"/>
            </a:outerShdw>
          </a:effectLst>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body" idx="1"/>
          </p:nvPr>
        </p:nvSpPr>
        <p:spPr>
          <a:xfrm>
            <a:off x="755650" y="1052513"/>
            <a:ext cx="6337300" cy="4826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8"/>
        <p:cNvGrpSpPr/>
        <p:nvPr/>
      </p:nvGrpSpPr>
      <p:grpSpPr>
        <a:xfrm>
          <a:off x="0" y="0"/>
          <a:ext cx="0" cy="0"/>
          <a:chOff x="0" y="0"/>
          <a:chExt cx="0" cy="0"/>
        </a:xfrm>
      </p:grpSpPr>
      <p:sp>
        <p:nvSpPr>
          <p:cNvPr id="19" name="Google Shape;19;p11"/>
          <p:cNvSpPr txBox="1">
            <a:spLocks noGrp="1"/>
          </p:cNvSpPr>
          <p:nvPr>
            <p:ph type="title"/>
          </p:nvPr>
        </p:nvSpPr>
        <p:spPr>
          <a:xfrm>
            <a:off x="722313" y="4406900"/>
            <a:ext cx="7772400" cy="1362075"/>
          </a:xfrm>
          <a:prstGeom prst="rect">
            <a:avLst/>
          </a:prstGeom>
          <a:noFill/>
          <a:ln>
            <a:noFill/>
          </a:ln>
          <a:effectLst>
            <a:outerShdw dist="17961" dir="2700000" algn="ctr" rotWithShape="0">
              <a:schemeClr val="lt1"/>
            </a:outerShdw>
          </a:effectLst>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lt1"/>
              </a:buClr>
              <a:buSzPts val="2000"/>
              <a:buFont typeface="Arial"/>
              <a:buNone/>
              <a:defRPr sz="2000"/>
            </a:lvl1pPr>
            <a:lvl2pPr marL="914400" lvl="1" indent="-228600" algn="l">
              <a:spcBef>
                <a:spcPts val="360"/>
              </a:spcBef>
              <a:spcAft>
                <a:spcPts val="0"/>
              </a:spcAft>
              <a:buClr>
                <a:schemeClr val="lt1"/>
              </a:buClr>
              <a:buSzPts val="1800"/>
              <a:buFont typeface="Arial"/>
              <a:buNone/>
              <a:defRPr sz="1800"/>
            </a:lvl2pPr>
            <a:lvl3pPr marL="1371600" lvl="2" indent="-228600" algn="l">
              <a:spcBef>
                <a:spcPts val="320"/>
              </a:spcBef>
              <a:spcAft>
                <a:spcPts val="0"/>
              </a:spcAft>
              <a:buClr>
                <a:schemeClr val="lt1"/>
              </a:buClr>
              <a:buSzPts val="1600"/>
              <a:buFont typeface="Arial"/>
              <a:buNone/>
              <a:defRPr sz="1600"/>
            </a:lvl3pPr>
            <a:lvl4pPr marL="1828800" lvl="3" indent="-228600" algn="l">
              <a:spcBef>
                <a:spcPts val="280"/>
              </a:spcBef>
              <a:spcAft>
                <a:spcPts val="0"/>
              </a:spcAft>
              <a:buClr>
                <a:schemeClr val="lt1"/>
              </a:buClr>
              <a:buSzPts val="1400"/>
              <a:buFont typeface="Arial"/>
              <a:buNone/>
              <a:defRPr sz="1400"/>
            </a:lvl4pPr>
            <a:lvl5pPr marL="2286000" lvl="4" indent="-228600" algn="l">
              <a:spcBef>
                <a:spcPts val="280"/>
              </a:spcBef>
              <a:spcAft>
                <a:spcPts val="0"/>
              </a:spcAft>
              <a:buClr>
                <a:schemeClr val="lt1"/>
              </a:buClr>
              <a:buSzPts val="1400"/>
              <a:buFont typeface="Arial"/>
              <a:buNone/>
              <a:defRPr sz="1400"/>
            </a:lvl5pPr>
            <a:lvl6pPr marL="2743200" lvl="5" indent="-228600" algn="l">
              <a:spcBef>
                <a:spcPts val="280"/>
              </a:spcBef>
              <a:spcAft>
                <a:spcPts val="0"/>
              </a:spcAft>
              <a:buClr>
                <a:schemeClr val="lt1"/>
              </a:buClr>
              <a:buSzPts val="1400"/>
              <a:buFont typeface="Arial"/>
              <a:buNone/>
              <a:defRPr sz="1400"/>
            </a:lvl6pPr>
            <a:lvl7pPr marL="3200400" lvl="6" indent="-228600" algn="l">
              <a:spcBef>
                <a:spcPts val="280"/>
              </a:spcBef>
              <a:spcAft>
                <a:spcPts val="0"/>
              </a:spcAft>
              <a:buClr>
                <a:schemeClr val="lt1"/>
              </a:buClr>
              <a:buSzPts val="1400"/>
              <a:buFont typeface="Arial"/>
              <a:buNone/>
              <a:defRPr sz="1400"/>
            </a:lvl7pPr>
            <a:lvl8pPr marL="3657600" lvl="7" indent="-228600" algn="l">
              <a:spcBef>
                <a:spcPts val="280"/>
              </a:spcBef>
              <a:spcAft>
                <a:spcPts val="0"/>
              </a:spcAft>
              <a:buClr>
                <a:schemeClr val="lt1"/>
              </a:buClr>
              <a:buSzPts val="1400"/>
              <a:buFont typeface="Arial"/>
              <a:buNone/>
              <a:defRPr sz="1400"/>
            </a:lvl8pPr>
            <a:lvl9pPr marL="4114800" lvl="8" indent="-228600" algn="l">
              <a:spcBef>
                <a:spcPts val="280"/>
              </a:spcBef>
              <a:spcAft>
                <a:spcPts val="0"/>
              </a:spcAft>
              <a:buClr>
                <a:schemeClr val="lt1"/>
              </a:buClr>
              <a:buSzPts val="1400"/>
              <a:buFont typeface="Arial"/>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611188" y="115888"/>
            <a:ext cx="5472112" cy="508000"/>
          </a:xfrm>
          <a:prstGeom prst="rect">
            <a:avLst/>
          </a:prstGeom>
          <a:noFill/>
          <a:ln>
            <a:noFill/>
          </a:ln>
          <a:effectLst>
            <a:outerShdw dist="17961" dir="2700000" algn="ctr" rotWithShape="0">
              <a:schemeClr val="lt1"/>
            </a:outerShdw>
          </a:effectLst>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755650" y="1052513"/>
            <a:ext cx="3092450" cy="4826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Font typeface="Arial"/>
              <a:buChar char="•"/>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Clr>
                <a:schemeClr val="lt1"/>
              </a:buClr>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Clr>
                <a:schemeClr val="lt1"/>
              </a:buClr>
              <a:buSzPts val="1800"/>
              <a:buFont typeface="Arial"/>
              <a:buChar char="»"/>
              <a:defRPr sz="1800"/>
            </a:lvl5pPr>
            <a:lvl6pPr marL="2743200" lvl="5" indent="-342900" algn="l">
              <a:spcBef>
                <a:spcPts val="360"/>
              </a:spcBef>
              <a:spcAft>
                <a:spcPts val="0"/>
              </a:spcAft>
              <a:buClr>
                <a:schemeClr val="lt1"/>
              </a:buClr>
              <a:buSzPts val="1800"/>
              <a:buFont typeface="Arial"/>
              <a:buChar char="»"/>
              <a:defRPr sz="1800"/>
            </a:lvl6pPr>
            <a:lvl7pPr marL="3200400" lvl="6" indent="-342900" algn="l">
              <a:spcBef>
                <a:spcPts val="360"/>
              </a:spcBef>
              <a:spcAft>
                <a:spcPts val="0"/>
              </a:spcAft>
              <a:buClr>
                <a:schemeClr val="lt1"/>
              </a:buClr>
              <a:buSzPts val="1800"/>
              <a:buFont typeface="Arial"/>
              <a:buChar char="»"/>
              <a:defRPr sz="1800"/>
            </a:lvl7pPr>
            <a:lvl8pPr marL="3657600" lvl="7" indent="-342900" algn="l">
              <a:spcBef>
                <a:spcPts val="360"/>
              </a:spcBef>
              <a:spcAft>
                <a:spcPts val="0"/>
              </a:spcAft>
              <a:buClr>
                <a:schemeClr val="lt1"/>
              </a:buClr>
              <a:buSzPts val="1800"/>
              <a:buFont typeface="Arial"/>
              <a:buChar char="»"/>
              <a:defRPr sz="1800"/>
            </a:lvl8pPr>
            <a:lvl9pPr marL="4114800" lvl="8" indent="-342900" algn="l">
              <a:spcBef>
                <a:spcPts val="360"/>
              </a:spcBef>
              <a:spcAft>
                <a:spcPts val="0"/>
              </a:spcAft>
              <a:buClr>
                <a:schemeClr val="lt1"/>
              </a:buClr>
              <a:buSzPts val="1800"/>
              <a:buFont typeface="Arial"/>
              <a:buChar char="»"/>
              <a:defRPr sz="1800"/>
            </a:lvl9pPr>
          </a:lstStyle>
          <a:p>
            <a:endParaRPr/>
          </a:p>
        </p:txBody>
      </p:sp>
      <p:sp>
        <p:nvSpPr>
          <p:cNvPr id="24" name="Google Shape;24;p12"/>
          <p:cNvSpPr txBox="1">
            <a:spLocks noGrp="1"/>
          </p:cNvSpPr>
          <p:nvPr>
            <p:ph type="body" idx="2"/>
          </p:nvPr>
        </p:nvSpPr>
        <p:spPr>
          <a:xfrm>
            <a:off x="4000500" y="1052513"/>
            <a:ext cx="3092450" cy="4826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Font typeface="Arial"/>
              <a:buChar char="•"/>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Clr>
                <a:schemeClr val="lt1"/>
              </a:buClr>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Clr>
                <a:schemeClr val="lt1"/>
              </a:buClr>
              <a:buSzPts val="1800"/>
              <a:buFont typeface="Arial"/>
              <a:buChar char="»"/>
              <a:defRPr sz="1800"/>
            </a:lvl5pPr>
            <a:lvl6pPr marL="2743200" lvl="5" indent="-342900" algn="l">
              <a:spcBef>
                <a:spcPts val="360"/>
              </a:spcBef>
              <a:spcAft>
                <a:spcPts val="0"/>
              </a:spcAft>
              <a:buClr>
                <a:schemeClr val="lt1"/>
              </a:buClr>
              <a:buSzPts val="1800"/>
              <a:buFont typeface="Arial"/>
              <a:buChar char="»"/>
              <a:defRPr sz="1800"/>
            </a:lvl6pPr>
            <a:lvl7pPr marL="3200400" lvl="6" indent="-342900" algn="l">
              <a:spcBef>
                <a:spcPts val="360"/>
              </a:spcBef>
              <a:spcAft>
                <a:spcPts val="0"/>
              </a:spcAft>
              <a:buClr>
                <a:schemeClr val="lt1"/>
              </a:buClr>
              <a:buSzPts val="1800"/>
              <a:buFont typeface="Arial"/>
              <a:buChar char="»"/>
              <a:defRPr sz="1800"/>
            </a:lvl7pPr>
            <a:lvl8pPr marL="3657600" lvl="7" indent="-342900" algn="l">
              <a:spcBef>
                <a:spcPts val="360"/>
              </a:spcBef>
              <a:spcAft>
                <a:spcPts val="0"/>
              </a:spcAft>
              <a:buClr>
                <a:schemeClr val="lt1"/>
              </a:buClr>
              <a:buSzPts val="1800"/>
              <a:buFont typeface="Arial"/>
              <a:buChar char="»"/>
              <a:defRPr sz="1800"/>
            </a:lvl8pPr>
            <a:lvl9pPr marL="4114800" lvl="8" indent="-342900" algn="l">
              <a:spcBef>
                <a:spcPts val="360"/>
              </a:spcBef>
              <a:spcAft>
                <a:spcPts val="0"/>
              </a:spcAft>
              <a:buClr>
                <a:schemeClr val="lt1"/>
              </a:buClr>
              <a:buSzPts val="1800"/>
              <a:buFont typeface="Arial"/>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457200" y="274638"/>
            <a:ext cx="8229600" cy="1143000"/>
          </a:xfrm>
          <a:prstGeom prst="rect">
            <a:avLst/>
          </a:prstGeom>
          <a:noFill/>
          <a:ln>
            <a:noFill/>
          </a:ln>
          <a:effectLst>
            <a:outerShdw dist="17961" dir="2700000" algn="ctr" rotWithShape="0">
              <a:schemeClr val="lt1"/>
            </a:outerShdw>
          </a:effectLst>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spcBef>
                <a:spcPts val="320"/>
              </a:spcBef>
              <a:spcAft>
                <a:spcPts val="0"/>
              </a:spcAft>
              <a:buClr>
                <a:schemeClr val="lt1"/>
              </a:buClr>
              <a:buSzPts val="1600"/>
              <a:buFont typeface="Arial"/>
              <a:buNone/>
              <a:defRPr sz="1600" b="1"/>
            </a:lvl6pPr>
            <a:lvl7pPr marL="3200400" lvl="6" indent="-228600" algn="l">
              <a:spcBef>
                <a:spcPts val="320"/>
              </a:spcBef>
              <a:spcAft>
                <a:spcPts val="0"/>
              </a:spcAft>
              <a:buClr>
                <a:schemeClr val="lt1"/>
              </a:buClr>
              <a:buSzPts val="1600"/>
              <a:buFont typeface="Arial"/>
              <a:buNone/>
              <a:defRPr sz="1600" b="1"/>
            </a:lvl7pPr>
            <a:lvl8pPr marL="3657600" lvl="7" indent="-228600" algn="l">
              <a:spcBef>
                <a:spcPts val="320"/>
              </a:spcBef>
              <a:spcAft>
                <a:spcPts val="0"/>
              </a:spcAft>
              <a:buClr>
                <a:schemeClr val="lt1"/>
              </a:buClr>
              <a:buSzPts val="1600"/>
              <a:buFont typeface="Arial"/>
              <a:buNone/>
              <a:defRPr sz="1600" b="1"/>
            </a:lvl8pPr>
            <a:lvl9pPr marL="4114800" lvl="8" indent="-228600" algn="l">
              <a:spcBef>
                <a:spcPts val="320"/>
              </a:spcBef>
              <a:spcAft>
                <a:spcPts val="0"/>
              </a:spcAft>
              <a:buClr>
                <a:schemeClr val="lt1"/>
              </a:buClr>
              <a:buSzPts val="1600"/>
              <a:buFont typeface="Arial"/>
              <a:buNone/>
              <a:defRPr sz="1600" b="1"/>
            </a:lvl9pPr>
          </a:lstStyle>
          <a:p>
            <a:endParaRPr/>
          </a:p>
        </p:txBody>
      </p:sp>
      <p:sp>
        <p:nvSpPr>
          <p:cNvPr id="28" name="Google Shape;28;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Font typeface="Arial"/>
              <a:buChar char="•"/>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Clr>
                <a:schemeClr val="lt1"/>
              </a:buClr>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Clr>
                <a:schemeClr val="lt1"/>
              </a:buClr>
              <a:buSzPts val="1600"/>
              <a:buFont typeface="Arial"/>
              <a:buChar char="»"/>
              <a:defRPr sz="1600"/>
            </a:lvl5pPr>
            <a:lvl6pPr marL="2743200" lvl="5" indent="-330200" algn="l">
              <a:spcBef>
                <a:spcPts val="320"/>
              </a:spcBef>
              <a:spcAft>
                <a:spcPts val="0"/>
              </a:spcAft>
              <a:buClr>
                <a:schemeClr val="lt1"/>
              </a:buClr>
              <a:buSzPts val="1600"/>
              <a:buFont typeface="Arial"/>
              <a:buChar char="»"/>
              <a:defRPr sz="1600"/>
            </a:lvl6pPr>
            <a:lvl7pPr marL="3200400" lvl="6" indent="-330200" algn="l">
              <a:spcBef>
                <a:spcPts val="320"/>
              </a:spcBef>
              <a:spcAft>
                <a:spcPts val="0"/>
              </a:spcAft>
              <a:buClr>
                <a:schemeClr val="lt1"/>
              </a:buClr>
              <a:buSzPts val="1600"/>
              <a:buFont typeface="Arial"/>
              <a:buChar char="»"/>
              <a:defRPr sz="1600"/>
            </a:lvl7pPr>
            <a:lvl8pPr marL="3657600" lvl="7" indent="-330200" algn="l">
              <a:spcBef>
                <a:spcPts val="320"/>
              </a:spcBef>
              <a:spcAft>
                <a:spcPts val="0"/>
              </a:spcAft>
              <a:buClr>
                <a:schemeClr val="lt1"/>
              </a:buClr>
              <a:buSzPts val="1600"/>
              <a:buFont typeface="Arial"/>
              <a:buChar char="»"/>
              <a:defRPr sz="1600"/>
            </a:lvl8pPr>
            <a:lvl9pPr marL="4114800" lvl="8" indent="-330200" algn="l">
              <a:spcBef>
                <a:spcPts val="320"/>
              </a:spcBef>
              <a:spcAft>
                <a:spcPts val="0"/>
              </a:spcAft>
              <a:buClr>
                <a:schemeClr val="lt1"/>
              </a:buClr>
              <a:buSzPts val="1600"/>
              <a:buFont typeface="Arial"/>
              <a:buChar char="»"/>
              <a:defRPr sz="1600"/>
            </a:lvl9pPr>
          </a:lstStyle>
          <a:p>
            <a:endParaRPr/>
          </a:p>
        </p:txBody>
      </p:sp>
      <p:sp>
        <p:nvSpPr>
          <p:cNvPr id="29" name="Google Shape;29;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spcBef>
                <a:spcPts val="320"/>
              </a:spcBef>
              <a:spcAft>
                <a:spcPts val="0"/>
              </a:spcAft>
              <a:buClr>
                <a:schemeClr val="lt1"/>
              </a:buClr>
              <a:buSzPts val="1600"/>
              <a:buFont typeface="Arial"/>
              <a:buNone/>
              <a:defRPr sz="1600" b="1"/>
            </a:lvl6pPr>
            <a:lvl7pPr marL="3200400" lvl="6" indent="-228600" algn="l">
              <a:spcBef>
                <a:spcPts val="320"/>
              </a:spcBef>
              <a:spcAft>
                <a:spcPts val="0"/>
              </a:spcAft>
              <a:buClr>
                <a:schemeClr val="lt1"/>
              </a:buClr>
              <a:buSzPts val="1600"/>
              <a:buFont typeface="Arial"/>
              <a:buNone/>
              <a:defRPr sz="1600" b="1"/>
            </a:lvl7pPr>
            <a:lvl8pPr marL="3657600" lvl="7" indent="-228600" algn="l">
              <a:spcBef>
                <a:spcPts val="320"/>
              </a:spcBef>
              <a:spcAft>
                <a:spcPts val="0"/>
              </a:spcAft>
              <a:buClr>
                <a:schemeClr val="lt1"/>
              </a:buClr>
              <a:buSzPts val="1600"/>
              <a:buFont typeface="Arial"/>
              <a:buNone/>
              <a:defRPr sz="1600" b="1"/>
            </a:lvl8pPr>
            <a:lvl9pPr marL="4114800" lvl="8" indent="-228600" algn="l">
              <a:spcBef>
                <a:spcPts val="320"/>
              </a:spcBef>
              <a:spcAft>
                <a:spcPts val="0"/>
              </a:spcAft>
              <a:buClr>
                <a:schemeClr val="lt1"/>
              </a:buClr>
              <a:buSzPts val="1600"/>
              <a:buFont typeface="Arial"/>
              <a:buNone/>
              <a:defRPr sz="1600" b="1"/>
            </a:lvl9pPr>
          </a:lstStyle>
          <a:p>
            <a:endParaRPr/>
          </a:p>
        </p:txBody>
      </p:sp>
      <p:sp>
        <p:nvSpPr>
          <p:cNvPr id="30" name="Google Shape;30;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Font typeface="Arial"/>
              <a:buChar char="•"/>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Clr>
                <a:schemeClr val="lt1"/>
              </a:buClr>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Clr>
                <a:schemeClr val="lt1"/>
              </a:buClr>
              <a:buSzPts val="1600"/>
              <a:buFont typeface="Arial"/>
              <a:buChar char="»"/>
              <a:defRPr sz="1600"/>
            </a:lvl5pPr>
            <a:lvl6pPr marL="2743200" lvl="5" indent="-330200" algn="l">
              <a:spcBef>
                <a:spcPts val="320"/>
              </a:spcBef>
              <a:spcAft>
                <a:spcPts val="0"/>
              </a:spcAft>
              <a:buClr>
                <a:schemeClr val="lt1"/>
              </a:buClr>
              <a:buSzPts val="1600"/>
              <a:buFont typeface="Arial"/>
              <a:buChar char="»"/>
              <a:defRPr sz="1600"/>
            </a:lvl6pPr>
            <a:lvl7pPr marL="3200400" lvl="6" indent="-330200" algn="l">
              <a:spcBef>
                <a:spcPts val="320"/>
              </a:spcBef>
              <a:spcAft>
                <a:spcPts val="0"/>
              </a:spcAft>
              <a:buClr>
                <a:schemeClr val="lt1"/>
              </a:buClr>
              <a:buSzPts val="1600"/>
              <a:buFont typeface="Arial"/>
              <a:buChar char="»"/>
              <a:defRPr sz="1600"/>
            </a:lvl7pPr>
            <a:lvl8pPr marL="3657600" lvl="7" indent="-330200" algn="l">
              <a:spcBef>
                <a:spcPts val="320"/>
              </a:spcBef>
              <a:spcAft>
                <a:spcPts val="0"/>
              </a:spcAft>
              <a:buClr>
                <a:schemeClr val="lt1"/>
              </a:buClr>
              <a:buSzPts val="1600"/>
              <a:buFont typeface="Arial"/>
              <a:buChar char="»"/>
              <a:defRPr sz="1600"/>
            </a:lvl8pPr>
            <a:lvl9pPr marL="4114800" lvl="8" indent="-330200" algn="l">
              <a:spcBef>
                <a:spcPts val="320"/>
              </a:spcBef>
              <a:spcAft>
                <a:spcPts val="0"/>
              </a:spcAft>
              <a:buClr>
                <a:schemeClr val="lt1"/>
              </a:buClr>
              <a:buSzPts val="1600"/>
              <a:buFont typeface="Arial"/>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611188" y="115888"/>
            <a:ext cx="5472112" cy="508000"/>
          </a:xfrm>
          <a:prstGeom prst="rect">
            <a:avLst/>
          </a:prstGeom>
          <a:noFill/>
          <a:ln>
            <a:noFill/>
          </a:ln>
          <a:effectLst>
            <a:outerShdw dist="17961" dir="2700000" algn="ctr" rotWithShape="0">
              <a:schemeClr val="lt1"/>
            </a:outerShdw>
          </a:effectLst>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457200" y="273050"/>
            <a:ext cx="3008313" cy="1162050"/>
          </a:xfrm>
          <a:prstGeom prst="rect">
            <a:avLst/>
          </a:prstGeom>
          <a:noFill/>
          <a:ln>
            <a:noFill/>
          </a:ln>
          <a:effectLst>
            <a:outerShdw dist="17961" dir="2700000" algn="ctr" rotWithShape="0">
              <a:schemeClr val="lt1"/>
            </a:outerShdw>
          </a:effectLst>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Font typeface="Arial"/>
              <a:buChar char="•"/>
              <a:defRPr sz="3200"/>
            </a:lvl1pPr>
            <a:lvl2pPr marL="914400" lvl="1" indent="-406400" algn="l">
              <a:spcBef>
                <a:spcPts val="560"/>
              </a:spcBef>
              <a:spcAft>
                <a:spcPts val="0"/>
              </a:spcAft>
              <a:buClr>
                <a:schemeClr val="lt1"/>
              </a:buClr>
              <a:buSzPts val="2800"/>
              <a:buFont typeface="Arial"/>
              <a:buChar char="–"/>
              <a:defRPr sz="2800"/>
            </a:lvl2pPr>
            <a:lvl3pPr marL="1371600" lvl="2" indent="-381000" algn="l">
              <a:spcBef>
                <a:spcPts val="480"/>
              </a:spcBef>
              <a:spcAft>
                <a:spcPts val="0"/>
              </a:spcAft>
              <a:buClr>
                <a:schemeClr val="lt1"/>
              </a:buClr>
              <a:buSzPts val="2400"/>
              <a:buFont typeface="Arial"/>
              <a:buChar char="•"/>
              <a:defRPr sz="2400"/>
            </a:lvl3pPr>
            <a:lvl4pPr marL="1828800" lvl="3" indent="-355600" algn="l">
              <a:spcBef>
                <a:spcPts val="400"/>
              </a:spcBef>
              <a:spcAft>
                <a:spcPts val="0"/>
              </a:spcAft>
              <a:buClr>
                <a:schemeClr val="lt1"/>
              </a:buClr>
              <a:buSzPts val="2000"/>
              <a:buFont typeface="Arial"/>
              <a:buChar char="–"/>
              <a:defRPr sz="2000"/>
            </a:lvl4pPr>
            <a:lvl5pPr marL="2286000" lvl="4" indent="-355600" algn="l">
              <a:spcBef>
                <a:spcPts val="400"/>
              </a:spcBef>
              <a:spcAft>
                <a:spcPts val="0"/>
              </a:spcAft>
              <a:buClr>
                <a:schemeClr val="lt1"/>
              </a:buClr>
              <a:buSzPts val="2000"/>
              <a:buFont typeface="Arial"/>
              <a:buChar char="»"/>
              <a:defRPr sz="2000"/>
            </a:lvl5pPr>
            <a:lvl6pPr marL="2743200" lvl="5" indent="-355600" algn="l">
              <a:spcBef>
                <a:spcPts val="400"/>
              </a:spcBef>
              <a:spcAft>
                <a:spcPts val="0"/>
              </a:spcAft>
              <a:buClr>
                <a:schemeClr val="lt1"/>
              </a:buClr>
              <a:buSzPts val="2000"/>
              <a:buFont typeface="Arial"/>
              <a:buChar char="»"/>
              <a:defRPr sz="2000"/>
            </a:lvl6pPr>
            <a:lvl7pPr marL="3200400" lvl="6" indent="-355600" algn="l">
              <a:spcBef>
                <a:spcPts val="400"/>
              </a:spcBef>
              <a:spcAft>
                <a:spcPts val="0"/>
              </a:spcAft>
              <a:buClr>
                <a:schemeClr val="lt1"/>
              </a:buClr>
              <a:buSzPts val="2000"/>
              <a:buFont typeface="Arial"/>
              <a:buChar char="»"/>
              <a:defRPr sz="2000"/>
            </a:lvl7pPr>
            <a:lvl8pPr marL="3657600" lvl="7" indent="-355600" algn="l">
              <a:spcBef>
                <a:spcPts val="400"/>
              </a:spcBef>
              <a:spcAft>
                <a:spcPts val="0"/>
              </a:spcAft>
              <a:buClr>
                <a:schemeClr val="lt1"/>
              </a:buClr>
              <a:buSzPts val="2000"/>
              <a:buFont typeface="Arial"/>
              <a:buChar char="»"/>
              <a:defRPr sz="2000"/>
            </a:lvl8pPr>
            <a:lvl9pPr marL="4114800" lvl="8" indent="-355600" algn="l">
              <a:spcBef>
                <a:spcPts val="400"/>
              </a:spcBef>
              <a:spcAft>
                <a:spcPts val="0"/>
              </a:spcAft>
              <a:buClr>
                <a:schemeClr val="lt1"/>
              </a:buClr>
              <a:buSzPts val="2000"/>
              <a:buFont typeface="Arial"/>
              <a:buChar char="»"/>
              <a:defRPr sz="2000"/>
            </a:lvl9pPr>
          </a:lstStyle>
          <a:p>
            <a:endParaRPr/>
          </a:p>
        </p:txBody>
      </p:sp>
      <p:sp>
        <p:nvSpPr>
          <p:cNvPr id="37" name="Google Shape;37;p1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Clr>
                <a:schemeClr val="lt1"/>
              </a:buClr>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Clr>
                <a:schemeClr val="lt1"/>
              </a:buClr>
              <a:buSzPts val="900"/>
              <a:buFont typeface="Arial"/>
              <a:buNone/>
              <a:defRPr sz="900"/>
            </a:lvl5pPr>
            <a:lvl6pPr marL="2743200" lvl="5" indent="-228600" algn="l">
              <a:spcBef>
                <a:spcPts val="180"/>
              </a:spcBef>
              <a:spcAft>
                <a:spcPts val="0"/>
              </a:spcAft>
              <a:buClr>
                <a:schemeClr val="lt1"/>
              </a:buClr>
              <a:buSzPts val="900"/>
              <a:buFont typeface="Arial"/>
              <a:buNone/>
              <a:defRPr sz="900"/>
            </a:lvl6pPr>
            <a:lvl7pPr marL="3200400" lvl="6" indent="-228600" algn="l">
              <a:spcBef>
                <a:spcPts val="180"/>
              </a:spcBef>
              <a:spcAft>
                <a:spcPts val="0"/>
              </a:spcAft>
              <a:buClr>
                <a:schemeClr val="lt1"/>
              </a:buClr>
              <a:buSzPts val="900"/>
              <a:buFont typeface="Arial"/>
              <a:buNone/>
              <a:defRPr sz="900"/>
            </a:lvl7pPr>
            <a:lvl8pPr marL="3657600" lvl="7" indent="-228600" algn="l">
              <a:spcBef>
                <a:spcPts val="180"/>
              </a:spcBef>
              <a:spcAft>
                <a:spcPts val="0"/>
              </a:spcAft>
              <a:buClr>
                <a:schemeClr val="lt1"/>
              </a:buClr>
              <a:buSzPts val="900"/>
              <a:buFont typeface="Arial"/>
              <a:buNone/>
              <a:defRPr sz="900"/>
            </a:lvl8pPr>
            <a:lvl9pPr marL="4114800" lvl="8" indent="-228600" algn="l">
              <a:spcBef>
                <a:spcPts val="180"/>
              </a:spcBef>
              <a:spcAft>
                <a:spcPts val="0"/>
              </a:spcAft>
              <a:buClr>
                <a:schemeClr val="lt1"/>
              </a:buClr>
              <a:buSzPts val="900"/>
              <a:buFont typeface="Arial"/>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1792288" y="4800600"/>
            <a:ext cx="5486400" cy="566738"/>
          </a:xfrm>
          <a:prstGeom prst="rect">
            <a:avLst/>
          </a:prstGeom>
          <a:noFill/>
          <a:ln>
            <a:noFill/>
          </a:ln>
          <a:effectLst>
            <a:outerShdw dist="17961" dir="2700000" algn="ctr" rotWithShape="0">
              <a:schemeClr val="lt1"/>
            </a:outerShdw>
          </a:effectLst>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
          <p:cNvSpPr>
            <a:spLocks noGrp="1"/>
          </p:cNvSpPr>
          <p:nvPr>
            <p:ph type="pic" idx="2"/>
          </p:nvPr>
        </p:nvSpPr>
        <p:spPr>
          <a:xfrm>
            <a:off x="1792288" y="612775"/>
            <a:ext cx="5486400" cy="4114800"/>
          </a:xfrm>
          <a:prstGeom prst="rect">
            <a:avLst/>
          </a:prstGeom>
          <a:noFill/>
          <a:ln>
            <a:noFill/>
          </a:ln>
        </p:spPr>
      </p:sp>
      <p:sp>
        <p:nvSpPr>
          <p:cNvPr id="41" name="Google Shape;41;p1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Clr>
                <a:schemeClr val="lt1"/>
              </a:buClr>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Clr>
                <a:schemeClr val="lt1"/>
              </a:buClr>
              <a:buSzPts val="900"/>
              <a:buFont typeface="Arial"/>
              <a:buNone/>
              <a:defRPr sz="900"/>
            </a:lvl5pPr>
            <a:lvl6pPr marL="2743200" lvl="5" indent="-228600" algn="l">
              <a:spcBef>
                <a:spcPts val="180"/>
              </a:spcBef>
              <a:spcAft>
                <a:spcPts val="0"/>
              </a:spcAft>
              <a:buClr>
                <a:schemeClr val="lt1"/>
              </a:buClr>
              <a:buSzPts val="900"/>
              <a:buFont typeface="Arial"/>
              <a:buNone/>
              <a:defRPr sz="900"/>
            </a:lvl6pPr>
            <a:lvl7pPr marL="3200400" lvl="6" indent="-228600" algn="l">
              <a:spcBef>
                <a:spcPts val="180"/>
              </a:spcBef>
              <a:spcAft>
                <a:spcPts val="0"/>
              </a:spcAft>
              <a:buClr>
                <a:schemeClr val="lt1"/>
              </a:buClr>
              <a:buSzPts val="900"/>
              <a:buFont typeface="Arial"/>
              <a:buNone/>
              <a:defRPr sz="900"/>
            </a:lvl7pPr>
            <a:lvl8pPr marL="3657600" lvl="7" indent="-228600" algn="l">
              <a:spcBef>
                <a:spcPts val="180"/>
              </a:spcBef>
              <a:spcAft>
                <a:spcPts val="0"/>
              </a:spcAft>
              <a:buClr>
                <a:schemeClr val="lt1"/>
              </a:buClr>
              <a:buSzPts val="900"/>
              <a:buFont typeface="Arial"/>
              <a:buNone/>
              <a:defRPr sz="900"/>
            </a:lvl8pPr>
            <a:lvl9pPr marL="4114800" lvl="8" indent="-228600" algn="l">
              <a:spcBef>
                <a:spcPts val="180"/>
              </a:spcBef>
              <a:spcAft>
                <a:spcPts val="0"/>
              </a:spcAft>
              <a:buClr>
                <a:schemeClr val="lt1"/>
              </a:buClr>
              <a:buSzPts val="900"/>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611188" y="115888"/>
            <a:ext cx="5472112" cy="508000"/>
          </a:xfrm>
          <a:prstGeom prst="rect">
            <a:avLst/>
          </a:prstGeom>
          <a:noFill/>
          <a:ln>
            <a:noFill/>
          </a:ln>
          <a:effectLst>
            <a:outerShdw dist="17961" dir="2700000" algn="ctr" rotWithShape="0">
              <a:schemeClr val="lt1"/>
            </a:outerShdw>
          </a:effectLst>
        </p:spPr>
        <p:txBody>
          <a:bodyPr spcFirstLastPara="1" wrap="square" lIns="91425" tIns="45700" rIns="91425" bIns="45700" anchor="ctr" anchorCtr="0">
            <a:noAutofit/>
          </a:bodyPr>
          <a:lstStyle>
            <a:lvl1pPr marR="0" lvl="0" algn="l" rtl="0">
              <a:spcBef>
                <a:spcPts val="0"/>
              </a:spcBef>
              <a:spcAft>
                <a:spcPts val="0"/>
              </a:spcAft>
              <a:buSzPts val="1400"/>
              <a:buNone/>
              <a:defRPr sz="28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8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8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8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8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8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8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800" b="1" i="0" u="none" strike="noStrike" cap="none">
                <a:solidFill>
                  <a:schemeClr val="lt1"/>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755650" y="1052513"/>
            <a:ext cx="6337300" cy="48260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spcBef>
                <a:spcPts val="480"/>
              </a:spcBef>
              <a:spcAft>
                <a:spcPts val="0"/>
              </a:spcAft>
              <a:buClr>
                <a:schemeClr val="lt1"/>
              </a:buClr>
              <a:buSzPts val="2400"/>
              <a:buFont typeface="Arial"/>
              <a:buChar char="–"/>
              <a:defRPr sz="2400" b="1"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ctrTitle"/>
          </p:nvPr>
        </p:nvSpPr>
        <p:spPr>
          <a:xfrm>
            <a:off x="1331640" y="332656"/>
            <a:ext cx="6768752" cy="793750"/>
          </a:xfrm>
          <a:prstGeom prst="rect">
            <a:avLst/>
          </a:prstGeom>
          <a:noFill/>
          <a:ln>
            <a:noFill/>
          </a:ln>
          <a:effectLst>
            <a:outerShdw dist="17961" dir="2700000" algn="ctr" rotWithShape="0">
              <a:schemeClr val="lt2"/>
            </a:outerShdw>
          </a:effectLst>
        </p:spPr>
        <p:txBody>
          <a:bodyPr spcFirstLastPara="1" wrap="square" lIns="91425" tIns="45700" rIns="91425" bIns="45700" anchor="ctr" anchorCtr="0">
            <a:noAutofit/>
          </a:bodyPr>
          <a:lstStyle/>
          <a:p>
            <a:pPr marL="0" lvl="0" indent="0" algn="ctr" rtl="0">
              <a:spcBef>
                <a:spcPts val="0"/>
              </a:spcBef>
              <a:spcAft>
                <a:spcPts val="0"/>
              </a:spcAft>
              <a:buNone/>
            </a:pPr>
            <a:r>
              <a:rPr lang="en-US" sz="4800" dirty="0">
                <a:solidFill>
                  <a:srgbClr val="FFFF00"/>
                </a:solidFill>
                <a:latin typeface="Quintessential"/>
                <a:ea typeface="Quintessential"/>
                <a:cs typeface="Quintessential"/>
                <a:sym typeface="Quintessential"/>
              </a:rPr>
              <a:t>Calculus Project</a:t>
            </a:r>
            <a:endParaRPr sz="4800" dirty="0">
              <a:solidFill>
                <a:srgbClr val="FFFF00"/>
              </a:solidFill>
              <a:latin typeface="Tahoma"/>
              <a:ea typeface="Tahoma"/>
              <a:cs typeface="Tahoma"/>
              <a:sym typeface="Tahoma"/>
            </a:endParaRPr>
          </a:p>
        </p:txBody>
      </p:sp>
      <p:sp>
        <p:nvSpPr>
          <p:cNvPr id="53" name="Google Shape;53;p1"/>
          <p:cNvSpPr txBox="1">
            <a:spLocks noGrp="1"/>
          </p:cNvSpPr>
          <p:nvPr>
            <p:ph type="subTitle" idx="1"/>
          </p:nvPr>
        </p:nvSpPr>
        <p:spPr>
          <a:xfrm>
            <a:off x="179512" y="2420888"/>
            <a:ext cx="3960812" cy="2304256"/>
          </a:xfrm>
          <a:prstGeom prst="rect">
            <a:avLst/>
          </a:prstGeom>
          <a:noFill/>
          <a:ln>
            <a:noFill/>
          </a:ln>
          <a:effectLst>
            <a:outerShdw dist="17961" dir="2700000" algn="ctr" rotWithShape="0">
              <a:schemeClr val="lt2"/>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EFFBA"/>
              </a:buClr>
              <a:buSzPts val="4000"/>
              <a:buFont typeface="Dancing Script"/>
              <a:buNone/>
            </a:pPr>
            <a:r>
              <a:rPr lang="en-US" sz="4000" dirty="0">
                <a:solidFill>
                  <a:srgbClr val="CEFFBA"/>
                </a:solidFill>
                <a:latin typeface="Dancing Script"/>
                <a:ea typeface="Dancing Script"/>
                <a:cs typeface="Dancing Script"/>
                <a:sym typeface="Dancing Script"/>
              </a:rPr>
              <a:t>Applications of Calculus in Car Design</a:t>
            </a:r>
            <a:endParaRPr sz="4000" dirty="0">
              <a:solidFill>
                <a:srgbClr val="CEFFBA"/>
              </a:solidFill>
            </a:endParaRPr>
          </a:p>
        </p:txBody>
      </p:sp>
      <p:sp>
        <p:nvSpPr>
          <p:cNvPr id="54" name="Google Shape;54;p1"/>
          <p:cNvSpPr txBox="1"/>
          <p:nvPr/>
        </p:nvSpPr>
        <p:spPr>
          <a:xfrm>
            <a:off x="179512" y="5696460"/>
            <a:ext cx="309634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rgbClr val="FFC000"/>
                </a:solidFill>
                <a:latin typeface="Arial"/>
                <a:ea typeface="Arial"/>
                <a:cs typeface="Arial"/>
                <a:sym typeface="Arial"/>
              </a:rPr>
              <a:t>By Roll No. 19-24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Average Value</a:t>
            </a:r>
          </a:p>
        </p:txBody>
      </p:sp>
      <p:sp>
        <p:nvSpPr>
          <p:cNvPr id="3" name="Content Placeholder 2"/>
          <p:cNvSpPr>
            <a:spLocks noGrp="1"/>
          </p:cNvSpPr>
          <p:nvPr>
            <p:ph idx="1"/>
          </p:nvPr>
        </p:nvSpPr>
        <p:spPr>
          <a:xfrm>
            <a:off x="384101" y="1212484"/>
            <a:ext cx="7886700" cy="1451913"/>
          </a:xfrm>
        </p:spPr>
        <p:txBody>
          <a:bodyPr/>
          <a:lstStyle/>
          <a:p>
            <a:r>
              <a:rPr lang="en-US" dirty="0"/>
              <a:t>Normal breaking in a street car: 10 </a:t>
            </a:r>
            <a:r>
              <a:rPr lang="en-US" dirty="0" err="1"/>
              <a:t>ms</a:t>
            </a:r>
            <a:r>
              <a:rPr lang="en-US" dirty="0"/>
              <a:t>^-2 (or about 1 g).Normal breaking in a racing car: 50 </a:t>
            </a:r>
            <a:r>
              <a:rPr lang="en-US" dirty="0" err="1"/>
              <a:t>ms</a:t>
            </a:r>
            <a:r>
              <a:rPr lang="en-US" dirty="0"/>
              <a:t>^-2 (or about 5 g). This is due to aerodynamic styling and large tires with special rubber.</a:t>
            </a:r>
            <a:endParaRPr lang="en-IN" dirty="0"/>
          </a:p>
        </p:txBody>
      </p:sp>
      <p:pic>
        <p:nvPicPr>
          <p:cNvPr id="5" name="Picture 4"/>
          <p:cNvPicPr>
            <a:picLocks noChangeAspect="1"/>
          </p:cNvPicPr>
          <p:nvPr/>
        </p:nvPicPr>
        <p:blipFill>
          <a:blip r:embed="rId2"/>
          <a:stretch>
            <a:fillRect/>
          </a:stretch>
        </p:blipFill>
        <p:spPr>
          <a:xfrm>
            <a:off x="1276873" y="3582841"/>
            <a:ext cx="6993928" cy="2975317"/>
          </a:xfrm>
          <a:prstGeom prst="rect">
            <a:avLst/>
          </a:prstGeom>
        </p:spPr>
      </p:pic>
    </p:spTree>
    <p:extLst>
      <p:ext uri="{BB962C8B-B14F-4D97-AF65-F5344CB8AC3E}">
        <p14:creationId xmlns:p14="http://schemas.microsoft.com/office/powerpoint/2010/main" val="104829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7036"/>
            <a:ext cx="7886700" cy="458715"/>
          </a:xfrm>
        </p:spPr>
        <p:txBody>
          <a:bodyPr>
            <a:normAutofit fontScale="90000"/>
          </a:bodyPr>
          <a:lstStyle/>
          <a:p>
            <a:pPr algn="ctr"/>
            <a:r>
              <a:rPr lang="en-US" dirty="0"/>
              <a:t>Severity Index</a:t>
            </a:r>
            <a:endParaRPr lang="en-IN" dirty="0"/>
          </a:p>
        </p:txBody>
      </p:sp>
      <p:sp>
        <p:nvSpPr>
          <p:cNvPr id="3" name="Content Placeholder 2"/>
          <p:cNvSpPr>
            <a:spLocks noGrp="1"/>
          </p:cNvSpPr>
          <p:nvPr>
            <p:ph idx="1"/>
          </p:nvPr>
        </p:nvSpPr>
        <p:spPr>
          <a:xfrm>
            <a:off x="192714" y="919596"/>
            <a:ext cx="8642941" cy="5672590"/>
          </a:xfrm>
        </p:spPr>
        <p:txBody>
          <a:bodyPr>
            <a:normAutofit fontScale="62500" lnSpcReduction="20000"/>
          </a:bodyPr>
          <a:lstStyle/>
          <a:p>
            <a:r>
              <a:rPr lang="en-US" dirty="0"/>
              <a:t>All cars today are equipped with airbags to prevent brain damage . </a:t>
            </a:r>
          </a:p>
          <a:p>
            <a:r>
              <a:rPr lang="en-US" dirty="0"/>
              <a:t>Safety experts use the HIC, or the Head Injury Criterion, to assess the likelihood of a head injury during an accident.</a:t>
            </a:r>
          </a:p>
          <a:p>
            <a:r>
              <a:rPr lang="en-US" dirty="0"/>
              <a:t>This is so that the U.S. National Highway Traffic Safety Administration can give star ratings for each vehicle based on overall safety for consumers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Head Injury Criterion (HIC) is a way of measuring the likelihood of a head injury arising from impact</a:t>
            </a:r>
          </a:p>
          <a:p>
            <a:r>
              <a:rPr lang="en-US" dirty="0"/>
              <a:t>A value of 700 is the maximum allowed under the provisions of the U.S. advanced airbag regulation</a:t>
            </a:r>
          </a:p>
          <a:p>
            <a:r>
              <a:rPr lang="en-US" dirty="0"/>
              <a:t>A lower value of gives the car a better star rating</a:t>
            </a:r>
          </a:p>
          <a:p>
            <a:r>
              <a:rPr lang="en-US" dirty="0"/>
              <a:t>To describe the severity of a head injury in a car crash, we use a number. It is calculated using:</a:t>
            </a:r>
            <a:endParaRPr lang="en-IN" dirty="0"/>
          </a:p>
        </p:txBody>
      </p:sp>
      <p:pic>
        <p:nvPicPr>
          <p:cNvPr id="4" name="Picture 3"/>
          <p:cNvPicPr>
            <a:picLocks noChangeAspect="1"/>
          </p:cNvPicPr>
          <p:nvPr/>
        </p:nvPicPr>
        <p:blipFill>
          <a:blip r:embed="rId2"/>
          <a:stretch>
            <a:fillRect/>
          </a:stretch>
        </p:blipFill>
        <p:spPr>
          <a:xfrm>
            <a:off x="1287807" y="2378553"/>
            <a:ext cx="4953505" cy="1842608"/>
          </a:xfrm>
          <a:prstGeom prst="rect">
            <a:avLst/>
          </a:prstGeom>
        </p:spPr>
      </p:pic>
    </p:spTree>
    <p:extLst>
      <p:ext uri="{BB962C8B-B14F-4D97-AF65-F5344CB8AC3E}">
        <p14:creationId xmlns:p14="http://schemas.microsoft.com/office/powerpoint/2010/main" val="250874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385" y="251347"/>
            <a:ext cx="7886700" cy="431074"/>
          </a:xfrm>
        </p:spPr>
        <p:txBody>
          <a:bodyPr>
            <a:normAutofit fontScale="90000"/>
          </a:bodyPr>
          <a:lstStyle/>
          <a:p>
            <a:pPr algn="ctr"/>
            <a:r>
              <a:rPr lang="en-US" dirty="0"/>
              <a:t>HEAD INJURY CRITERION(HIC)</a:t>
            </a:r>
            <a:endParaRPr lang="en-IN" dirty="0"/>
          </a:p>
        </p:txBody>
      </p:sp>
      <p:sp>
        <p:nvSpPr>
          <p:cNvPr id="3" name="Content Placeholder 2"/>
          <p:cNvSpPr>
            <a:spLocks noGrp="1"/>
          </p:cNvSpPr>
          <p:nvPr>
            <p:ph idx="1"/>
          </p:nvPr>
        </p:nvSpPr>
        <p:spPr>
          <a:xfrm>
            <a:off x="734385" y="1660616"/>
            <a:ext cx="6337300" cy="4826000"/>
          </a:xfrm>
        </p:spPr>
        <p:txBody>
          <a:bodyPr/>
          <a:lstStyle/>
          <a:p>
            <a:pPr>
              <a:buFont typeface="Wingdings" panose="05000000000000000000" pitchFamily="2" charset="2"/>
              <a:buChar char="Ø"/>
            </a:pPr>
            <a:r>
              <a:rPr lang="en-US" sz="2400" dirty="0"/>
              <a:t>Head Injury Criterion(HIC) is a way of measuring the likelihood of a head injury arising from impact.</a:t>
            </a:r>
          </a:p>
          <a:p>
            <a:pPr>
              <a:buFont typeface="Wingdings" panose="05000000000000000000" pitchFamily="2" charset="2"/>
              <a:buChar char="Ø"/>
            </a:pPr>
            <a:r>
              <a:rPr lang="en-US" sz="2400" dirty="0"/>
              <a:t>A value of 700 is the maximum allowed under the provisions of the U.S. advanced airbag regulation.</a:t>
            </a:r>
          </a:p>
          <a:p>
            <a:pPr>
              <a:buFont typeface="Wingdings" panose="05000000000000000000" pitchFamily="2" charset="2"/>
              <a:buChar char="Ø"/>
            </a:pPr>
            <a:r>
              <a:rPr lang="en-US" sz="2400" dirty="0"/>
              <a:t>A lower gives the car a better star rating</a:t>
            </a:r>
            <a:r>
              <a:rPr lang="en-US" dirty="0"/>
              <a:t>.</a:t>
            </a:r>
            <a:endParaRPr lang="en-IN" dirty="0"/>
          </a:p>
        </p:txBody>
      </p:sp>
    </p:spTree>
    <p:extLst>
      <p:ext uri="{BB962C8B-B14F-4D97-AF65-F5344CB8AC3E}">
        <p14:creationId xmlns:p14="http://schemas.microsoft.com/office/powerpoint/2010/main" val="24023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8604-DB97-3A44-9838-70C9F16C8B84}"/>
              </a:ext>
            </a:extLst>
          </p:cNvPr>
          <p:cNvSpPr>
            <a:spLocks noGrp="1"/>
          </p:cNvSpPr>
          <p:nvPr>
            <p:ph type="title"/>
          </p:nvPr>
        </p:nvSpPr>
        <p:spPr/>
        <p:txBody>
          <a:bodyPr/>
          <a:lstStyle/>
          <a:p>
            <a:r>
              <a:rPr lang="en-IN" dirty="0"/>
              <a:t>How HIC is Calculated</a:t>
            </a:r>
            <a:endParaRPr lang="en-US" dirty="0"/>
          </a:p>
        </p:txBody>
      </p:sp>
      <p:sp>
        <p:nvSpPr>
          <p:cNvPr id="3" name="Text Placeholder 2">
            <a:extLst>
              <a:ext uri="{FF2B5EF4-FFF2-40B4-BE49-F238E27FC236}">
                <a16:creationId xmlns:a16="http://schemas.microsoft.com/office/drawing/2014/main" id="{78E10288-8E99-704D-8AB2-D7A3B030EB09}"/>
              </a:ext>
            </a:extLst>
          </p:cNvPr>
          <p:cNvSpPr>
            <a:spLocks noGrp="1"/>
          </p:cNvSpPr>
          <p:nvPr>
            <p:ph type="body" idx="1"/>
          </p:nvPr>
        </p:nvSpPr>
        <p:spPr>
          <a:xfrm>
            <a:off x="178591" y="2918637"/>
            <a:ext cx="8837815" cy="4986781"/>
          </a:xfrm>
        </p:spPr>
        <p:txBody>
          <a:bodyPr/>
          <a:lstStyle/>
          <a:p>
            <a:r>
              <a:rPr lang="en-US" sz="2400" dirty="0"/>
              <a:t>T= duration of the deceleration during the crash</a:t>
            </a:r>
          </a:p>
          <a:p>
            <a:r>
              <a:rPr lang="en-US" sz="2400" dirty="0"/>
              <a:t>A= the deceleration at time t</a:t>
            </a:r>
          </a:p>
          <a:p>
            <a:r>
              <a:rPr lang="en-US" sz="2400" dirty="0"/>
              <a:t>You cannot hold a child firmly in your arms during car crash</a:t>
            </a:r>
          </a:p>
          <a:p>
            <a:r>
              <a:rPr lang="en-US" sz="2400" dirty="0"/>
              <a:t>Safety belts save lives</a:t>
            </a:r>
          </a:p>
          <a:p>
            <a:r>
              <a:rPr lang="en-US" sz="2400" dirty="0"/>
              <a:t>Airbags save lives and head</a:t>
            </a:r>
          </a:p>
          <a:p>
            <a:r>
              <a:rPr lang="en-US" sz="2400" dirty="0"/>
              <a:t>The HIC is the maximum value over the critical time period t1 to t2 for the expression in braces. The index 2.5 is chosen for the head, based on experiments.</a:t>
            </a:r>
            <a:endParaRPr lang="en-IN" sz="2400" dirty="0"/>
          </a:p>
        </p:txBody>
      </p:sp>
      <p:pic>
        <p:nvPicPr>
          <p:cNvPr id="4" name="Picture 3">
            <a:extLst>
              <a:ext uri="{FF2B5EF4-FFF2-40B4-BE49-F238E27FC236}">
                <a16:creationId xmlns:a16="http://schemas.microsoft.com/office/drawing/2014/main" id="{CF2E2FEE-A018-764D-A483-52B900BD119E}"/>
              </a:ext>
            </a:extLst>
          </p:cNvPr>
          <p:cNvPicPr>
            <a:picLocks noChangeAspect="1"/>
          </p:cNvPicPr>
          <p:nvPr/>
        </p:nvPicPr>
        <p:blipFill>
          <a:blip r:embed="rId2"/>
          <a:stretch>
            <a:fillRect/>
          </a:stretch>
        </p:blipFill>
        <p:spPr>
          <a:xfrm>
            <a:off x="178591" y="1116418"/>
            <a:ext cx="8645079" cy="1552354"/>
          </a:xfrm>
          <a:prstGeom prst="rect">
            <a:avLst/>
          </a:prstGeom>
        </p:spPr>
      </p:pic>
    </p:spTree>
    <p:extLst>
      <p:ext uri="{BB962C8B-B14F-4D97-AF65-F5344CB8AC3E}">
        <p14:creationId xmlns:p14="http://schemas.microsoft.com/office/powerpoint/2010/main" val="410405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EF0A-495A-2742-82F3-A1319227ED08}"/>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6E63707F-7557-E94D-8C1F-F898B8BEEA5C}"/>
              </a:ext>
            </a:extLst>
          </p:cNvPr>
          <p:cNvSpPr>
            <a:spLocks noGrp="1"/>
          </p:cNvSpPr>
          <p:nvPr>
            <p:ph type="body" idx="1"/>
          </p:nvPr>
        </p:nvSpPr>
        <p:spPr>
          <a:xfrm>
            <a:off x="212651" y="999460"/>
            <a:ext cx="8825023" cy="5550195"/>
          </a:xfrm>
        </p:spPr>
        <p:txBody>
          <a:bodyPr/>
          <a:lstStyle/>
          <a:p>
            <a:pPr marL="114300" indent="0">
              <a:buNone/>
            </a:pPr>
            <a:r>
              <a:rPr lang="en-US" dirty="0"/>
              <a:t>As mentioned above, Mathematics is the bases of most of the scientific inventions. In this project we learnt how is calculus, an integral part of mathematics is used in designing of a car. Starting right from the smallest unit that is a nut or bolt, calculus is used for designing the most complex portions of the car, that is the engine.</a:t>
            </a:r>
          </a:p>
          <a:p>
            <a:pPr marL="114300" indent="0">
              <a:buNone/>
            </a:pPr>
            <a:r>
              <a:rPr lang="en-US" dirty="0"/>
              <a:t>Calculus is also used for providing safety features like airbags and safe distance formulae for auto pilot cars</a:t>
            </a:r>
          </a:p>
          <a:p>
            <a:pPr marL="114300" indent="0">
              <a:buNone/>
            </a:pPr>
            <a:endParaRPr lang="en-US" dirty="0"/>
          </a:p>
          <a:p>
            <a:pPr marL="114300" indent="0">
              <a:buNone/>
            </a:pPr>
            <a:r>
              <a:rPr lang="en-US" dirty="0"/>
              <a:t>Therefore, this project shows the importance and one of the many applications of calculus</a:t>
            </a:r>
          </a:p>
        </p:txBody>
      </p:sp>
    </p:spTree>
    <p:extLst>
      <p:ext uri="{BB962C8B-B14F-4D97-AF65-F5344CB8AC3E}">
        <p14:creationId xmlns:p14="http://schemas.microsoft.com/office/powerpoint/2010/main" val="170682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0E57-7570-DC41-A8F7-7C4B399AF8CC}"/>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E63B0AC2-A7D8-5B43-B62E-96B637F7E3B8}"/>
              </a:ext>
            </a:extLst>
          </p:cNvPr>
          <p:cNvSpPr>
            <a:spLocks noGrp="1"/>
          </p:cNvSpPr>
          <p:nvPr>
            <p:ph type="body" idx="1"/>
          </p:nvPr>
        </p:nvSpPr>
        <p:spPr/>
        <p:txBody>
          <a:bodyPr/>
          <a:lstStyle/>
          <a:p>
            <a:pPr marL="114300" indent="0">
              <a:buNone/>
            </a:pPr>
            <a:r>
              <a:rPr lang="en-US" dirty="0"/>
              <a:t>Roll number – Name</a:t>
            </a:r>
          </a:p>
          <a:p>
            <a:endParaRPr lang="en-US" dirty="0"/>
          </a:p>
          <a:p>
            <a:pPr marL="628650" indent="-514350">
              <a:buFont typeface="+mj-lt"/>
              <a:buAutoNum type="arabicPeriod"/>
            </a:pPr>
            <a:r>
              <a:rPr lang="en-US" dirty="0"/>
              <a:t>19 – Rohit Dubey</a:t>
            </a:r>
          </a:p>
          <a:p>
            <a:pPr marL="628650" indent="-514350">
              <a:buFont typeface="+mj-lt"/>
              <a:buAutoNum type="arabicPeriod"/>
            </a:pPr>
            <a:r>
              <a:rPr lang="en-US" dirty="0"/>
              <a:t>20 – Disha </a:t>
            </a:r>
            <a:r>
              <a:rPr lang="en-US" dirty="0" err="1"/>
              <a:t>Dubhir</a:t>
            </a:r>
            <a:endParaRPr lang="en-US" dirty="0"/>
          </a:p>
          <a:p>
            <a:pPr marL="628650" indent="-514350">
              <a:buFont typeface="+mj-lt"/>
              <a:buAutoNum type="arabicPeriod"/>
            </a:pPr>
            <a:r>
              <a:rPr lang="en-US" dirty="0"/>
              <a:t>21 – Devin Gupta</a:t>
            </a:r>
          </a:p>
          <a:p>
            <a:pPr marL="628650" indent="-514350">
              <a:buFont typeface="+mj-lt"/>
              <a:buAutoNum type="arabicPeriod"/>
            </a:pPr>
            <a:r>
              <a:rPr lang="en-US" dirty="0"/>
              <a:t>22 – Kunal Gupta</a:t>
            </a:r>
          </a:p>
          <a:p>
            <a:pPr marL="628650" indent="-514350">
              <a:buFont typeface="+mj-lt"/>
              <a:buAutoNum type="arabicPeriod"/>
            </a:pPr>
            <a:r>
              <a:rPr lang="en-US" dirty="0"/>
              <a:t>23 – </a:t>
            </a:r>
            <a:r>
              <a:rPr lang="en-US" dirty="0" err="1"/>
              <a:t>Priyansh</a:t>
            </a:r>
            <a:r>
              <a:rPr lang="en-US" dirty="0"/>
              <a:t> Gupta</a:t>
            </a:r>
          </a:p>
          <a:p>
            <a:pPr marL="628650" indent="-514350">
              <a:buFont typeface="+mj-lt"/>
              <a:buAutoNum type="arabicPeriod"/>
            </a:pPr>
            <a:r>
              <a:rPr lang="en-US" dirty="0"/>
              <a:t>24– </a:t>
            </a:r>
            <a:r>
              <a:rPr lang="en-US" dirty="0" err="1"/>
              <a:t>Tarush</a:t>
            </a:r>
            <a:r>
              <a:rPr lang="en-US" dirty="0"/>
              <a:t> Gupta</a:t>
            </a:r>
          </a:p>
          <a:p>
            <a:pPr marL="114300" indent="0">
              <a:buNone/>
            </a:pPr>
            <a:endParaRPr lang="en-US" dirty="0"/>
          </a:p>
        </p:txBody>
      </p:sp>
    </p:spTree>
    <p:extLst>
      <p:ext uri="{BB962C8B-B14F-4D97-AF65-F5344CB8AC3E}">
        <p14:creationId xmlns:p14="http://schemas.microsoft.com/office/powerpoint/2010/main" val="882552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B912-7605-8B4C-90FF-932DE5FAF379}"/>
              </a:ext>
            </a:extLst>
          </p:cNvPr>
          <p:cNvSpPr>
            <a:spLocks noGrp="1"/>
          </p:cNvSpPr>
          <p:nvPr>
            <p:ph type="title"/>
          </p:nvPr>
        </p:nvSpPr>
        <p:spPr/>
        <p:txBody>
          <a:bodyPr/>
          <a:lstStyle/>
          <a:p>
            <a:r>
              <a:rPr lang="en-US" dirty="0"/>
              <a:t>Index</a:t>
            </a:r>
          </a:p>
        </p:txBody>
      </p:sp>
      <p:sp>
        <p:nvSpPr>
          <p:cNvPr id="3" name="Text Placeholder 2">
            <a:extLst>
              <a:ext uri="{FF2B5EF4-FFF2-40B4-BE49-F238E27FC236}">
                <a16:creationId xmlns:a16="http://schemas.microsoft.com/office/drawing/2014/main" id="{A3219EC3-6F9E-2E40-8ED7-6524A46DEC89}"/>
              </a:ext>
            </a:extLst>
          </p:cNvPr>
          <p:cNvSpPr>
            <a:spLocks noGrp="1"/>
          </p:cNvSpPr>
          <p:nvPr>
            <p:ph type="body" idx="1"/>
          </p:nvPr>
        </p:nvSpPr>
        <p:spPr>
          <a:xfrm>
            <a:off x="755650" y="1052513"/>
            <a:ext cx="7548378" cy="5327022"/>
          </a:xfrm>
        </p:spPr>
        <p:txBody>
          <a:bodyPr/>
          <a:lstStyle/>
          <a:p>
            <a:pPr>
              <a:buFont typeface="Arial" panose="020B0604020202020204" pitchFamily="34" charset="0"/>
              <a:buChar char="•"/>
            </a:pPr>
            <a:r>
              <a:rPr lang="en-US" sz="2400" dirty="0"/>
              <a:t>Introduction</a:t>
            </a:r>
          </a:p>
          <a:p>
            <a:pPr>
              <a:buFont typeface="Arial" panose="020B0604020202020204" pitchFamily="34" charset="0"/>
              <a:buChar char="•"/>
            </a:pPr>
            <a:r>
              <a:rPr lang="en-US" sz="2400" dirty="0"/>
              <a:t>Use of calculus in</a:t>
            </a:r>
          </a:p>
          <a:p>
            <a:pPr lvl="1">
              <a:buFont typeface="Arial" panose="020B0604020202020204" pitchFamily="34" charset="0"/>
              <a:buChar char="•"/>
            </a:pPr>
            <a:r>
              <a:rPr lang="en-US" sz="2000" dirty="0"/>
              <a:t>Nuts and Bolts</a:t>
            </a:r>
          </a:p>
          <a:p>
            <a:pPr lvl="1">
              <a:buFont typeface="Arial" panose="020B0604020202020204" pitchFamily="34" charset="0"/>
              <a:buChar char="•"/>
            </a:pPr>
            <a:r>
              <a:rPr lang="en-US" sz="2000" dirty="0"/>
              <a:t>Torque and engine displacement</a:t>
            </a:r>
          </a:p>
          <a:p>
            <a:pPr lvl="1">
              <a:buFont typeface="Arial" panose="020B0604020202020204" pitchFamily="34" charset="0"/>
              <a:buChar char="•"/>
            </a:pPr>
            <a:r>
              <a:rPr lang="en-US" sz="2000" dirty="0"/>
              <a:t>Selecting a </a:t>
            </a:r>
            <a:r>
              <a:rPr lang="en-US" sz="2000" dirty="0" err="1"/>
              <a:t>carburator</a:t>
            </a:r>
            <a:endParaRPr lang="en-US" sz="2000" dirty="0"/>
          </a:p>
          <a:p>
            <a:pPr lvl="1">
              <a:buFont typeface="Arial" panose="020B0604020202020204" pitchFamily="34" charset="0"/>
              <a:buChar char="•"/>
            </a:pPr>
            <a:r>
              <a:rPr lang="en-US" sz="2000" dirty="0"/>
              <a:t>Measuring </a:t>
            </a:r>
            <a:r>
              <a:rPr lang="en-US" sz="2000" dirty="0" err="1"/>
              <a:t>Displacment</a:t>
            </a:r>
            <a:endParaRPr lang="en-US" sz="2000" dirty="0"/>
          </a:p>
          <a:p>
            <a:pPr lvl="1">
              <a:buFont typeface="Arial" panose="020B0604020202020204" pitchFamily="34" charset="0"/>
              <a:buChar char="•"/>
            </a:pPr>
            <a:r>
              <a:rPr lang="en-US" sz="2000" dirty="0"/>
              <a:t>Tire diameter and Gear Ratio</a:t>
            </a:r>
          </a:p>
          <a:p>
            <a:pPr>
              <a:buFont typeface="Arial" panose="020B0604020202020204" pitchFamily="34" charset="0"/>
              <a:buChar char="•"/>
            </a:pPr>
            <a:r>
              <a:rPr lang="en-US" sz="2400" dirty="0"/>
              <a:t>Safe distance Formula</a:t>
            </a:r>
          </a:p>
          <a:p>
            <a:pPr>
              <a:buFont typeface="Arial" panose="020B0604020202020204" pitchFamily="34" charset="0"/>
              <a:buChar char="•"/>
            </a:pPr>
            <a:r>
              <a:rPr lang="en-US" sz="2400" dirty="0"/>
              <a:t>Average Value</a:t>
            </a:r>
          </a:p>
          <a:p>
            <a:pPr>
              <a:buFont typeface="Arial" panose="020B0604020202020204" pitchFamily="34" charset="0"/>
              <a:buChar char="•"/>
            </a:pPr>
            <a:r>
              <a:rPr lang="en-US" sz="2400" dirty="0"/>
              <a:t>Severity Index</a:t>
            </a:r>
          </a:p>
          <a:p>
            <a:pPr>
              <a:buFont typeface="Arial" panose="020B0604020202020204" pitchFamily="34" charset="0"/>
              <a:buChar char="•"/>
            </a:pPr>
            <a:r>
              <a:rPr lang="en-US" sz="2400" dirty="0"/>
              <a:t>Head Injury Criterion (hic)</a:t>
            </a:r>
          </a:p>
          <a:p>
            <a:pPr lvl="1">
              <a:buFont typeface="Arial" panose="020B0604020202020204" pitchFamily="34" charset="0"/>
              <a:buChar char="•"/>
            </a:pPr>
            <a:r>
              <a:rPr lang="en-US" sz="2000" dirty="0"/>
              <a:t>How HIC is calculated</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15748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a:spLocks noGrp="1"/>
          </p:cNvSpPr>
          <p:nvPr>
            <p:ph type="title"/>
          </p:nvPr>
        </p:nvSpPr>
        <p:spPr>
          <a:xfrm>
            <a:off x="2447416" y="116632"/>
            <a:ext cx="4321175" cy="649287"/>
          </a:xfrm>
          <a:prstGeom prst="rect">
            <a:avLst/>
          </a:prstGeom>
          <a:noFill/>
          <a:ln>
            <a:noFill/>
          </a:ln>
          <a:effectLst>
            <a:outerShdw dist="17961" dir="2700000" algn="ctr" rotWithShape="0">
              <a:schemeClr val="lt1"/>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en-US" sz="4400">
                <a:solidFill>
                  <a:srgbClr val="FFFF00"/>
                </a:solidFill>
                <a:latin typeface="Quintessential"/>
                <a:ea typeface="Quintessential"/>
                <a:cs typeface="Quintessential"/>
                <a:sym typeface="Quintessential"/>
              </a:rPr>
              <a:t>Introduction</a:t>
            </a:r>
            <a:endParaRPr sz="4400">
              <a:solidFill>
                <a:srgbClr val="FFFF00"/>
              </a:solidFill>
              <a:latin typeface="Tahoma"/>
              <a:ea typeface="Tahoma"/>
              <a:cs typeface="Tahoma"/>
              <a:sym typeface="Tahoma"/>
            </a:endParaRPr>
          </a:p>
        </p:txBody>
      </p:sp>
      <p:sp>
        <p:nvSpPr>
          <p:cNvPr id="60" name="Google Shape;60;p2"/>
          <p:cNvSpPr txBox="1">
            <a:spLocks noGrp="1"/>
          </p:cNvSpPr>
          <p:nvPr>
            <p:ph type="body" idx="1"/>
          </p:nvPr>
        </p:nvSpPr>
        <p:spPr>
          <a:xfrm>
            <a:off x="287524" y="980728"/>
            <a:ext cx="8568952" cy="4896544"/>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FFCC"/>
              </a:buClr>
              <a:buSzPts val="2800"/>
              <a:buNone/>
            </a:pPr>
            <a:r>
              <a:rPr lang="en-US" dirty="0">
                <a:solidFill>
                  <a:srgbClr val="00FFCC"/>
                </a:solidFill>
                <a:latin typeface="Arial"/>
                <a:ea typeface="Arial"/>
                <a:cs typeface="Arial"/>
                <a:sym typeface="Arial"/>
              </a:rPr>
              <a:t>Whether you realize it or not, math is a fundamental function of life and we use it on a daily basis. </a:t>
            </a:r>
            <a:endParaRPr dirty="0"/>
          </a:p>
          <a:p>
            <a:pPr marL="0" lvl="0" indent="0" algn="l" rtl="0">
              <a:lnSpc>
                <a:spcPct val="80000"/>
              </a:lnSpc>
              <a:spcBef>
                <a:spcPts val="560"/>
              </a:spcBef>
              <a:spcAft>
                <a:spcPts val="0"/>
              </a:spcAft>
              <a:buClr>
                <a:srgbClr val="00FFCC"/>
              </a:buClr>
              <a:buSzPts val="2800"/>
              <a:buNone/>
            </a:pPr>
            <a:r>
              <a:rPr lang="en-US" dirty="0">
                <a:solidFill>
                  <a:srgbClr val="00FFCC"/>
                </a:solidFill>
                <a:latin typeface="Arial"/>
                <a:ea typeface="Arial"/>
                <a:cs typeface="Arial"/>
                <a:sym typeface="Arial"/>
              </a:rPr>
              <a:t>We use math for everything from balancing a checkbook, to computing fuel mileage, to purchasing aftermarket goodies, to counting the number of cars ahead of you at the stoplight. We can use some simple math formulas to calculate relationships between tires and rpm for ideal gear ratios, compression ratios, the exact engine displacement with various bore and stroke combinations, and even to project quarter-mile and top-end speeds. Mechanics use mathematics all the time in their daily routine of repairing and modifying internal-combustion automobiles.</a:t>
            </a:r>
            <a:r>
              <a:rPr lang="en-US" dirty="0"/>
              <a:t> </a:t>
            </a:r>
            <a:r>
              <a:rPr lang="en-US" dirty="0">
                <a:solidFill>
                  <a:srgbClr val="00FFCC"/>
                </a:solidFill>
                <a:latin typeface="Arial"/>
                <a:ea typeface="Arial"/>
                <a:cs typeface="Arial"/>
                <a:sym typeface="Arial"/>
              </a:rPr>
              <a:t>The point is, math is a precise, consistent, and invaluable tool for all gearheads when applied properly. </a:t>
            </a:r>
            <a:endParaRPr dirty="0">
              <a:solidFill>
                <a:srgbClr val="00FFCC"/>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2195736" y="44624"/>
            <a:ext cx="4752528" cy="649287"/>
          </a:xfrm>
          <a:prstGeom prst="rect">
            <a:avLst/>
          </a:prstGeom>
          <a:noFill/>
          <a:ln>
            <a:noFill/>
          </a:ln>
          <a:effectLst>
            <a:outerShdw dist="17961" dir="2700000" algn="ctr" rotWithShape="0">
              <a:schemeClr val="lt1"/>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en-US" sz="4400">
                <a:solidFill>
                  <a:srgbClr val="FF0000"/>
                </a:solidFill>
                <a:latin typeface="Quintessential"/>
                <a:ea typeface="Quintessential"/>
                <a:cs typeface="Quintessential"/>
                <a:sym typeface="Quintessential"/>
              </a:rPr>
              <a:t>Nuts and Bolts</a:t>
            </a:r>
            <a:endParaRPr sz="4400">
              <a:solidFill>
                <a:srgbClr val="FF0000"/>
              </a:solidFill>
              <a:latin typeface="Tahoma"/>
              <a:ea typeface="Tahoma"/>
              <a:cs typeface="Tahoma"/>
              <a:sym typeface="Tahoma"/>
            </a:endParaRPr>
          </a:p>
        </p:txBody>
      </p:sp>
      <p:sp>
        <p:nvSpPr>
          <p:cNvPr id="66" name="Google Shape;66;p3"/>
          <p:cNvSpPr txBox="1">
            <a:spLocks noGrp="1"/>
          </p:cNvSpPr>
          <p:nvPr>
            <p:ph type="body" idx="1"/>
          </p:nvPr>
        </p:nvSpPr>
        <p:spPr>
          <a:xfrm>
            <a:off x="11809" y="858930"/>
            <a:ext cx="9004599" cy="3511051"/>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FFC000"/>
              </a:buClr>
              <a:buSzPts val="2400"/>
              <a:buNone/>
            </a:pPr>
            <a:r>
              <a:rPr lang="en-US" sz="2400" dirty="0">
                <a:solidFill>
                  <a:srgbClr val="FFC000"/>
                </a:solidFill>
                <a:latin typeface="Arial"/>
                <a:ea typeface="Arial"/>
                <a:cs typeface="Arial"/>
                <a:sym typeface="Arial"/>
              </a:rPr>
              <a:t>Every bolt or nut in an engine or car body has a certain designated size. The head of a bolt is usually six-sided, but on occasion, you might find one that is square, with only four sides. (The battery terminal has square bolts.)</a:t>
            </a:r>
            <a:endParaRPr dirty="0"/>
          </a:p>
          <a:p>
            <a:pPr marL="0" lvl="0" indent="0" algn="l" rtl="0">
              <a:lnSpc>
                <a:spcPct val="80000"/>
              </a:lnSpc>
              <a:spcBef>
                <a:spcPts val="480"/>
              </a:spcBef>
              <a:spcAft>
                <a:spcPts val="0"/>
              </a:spcAft>
              <a:buClr>
                <a:srgbClr val="FFC000"/>
              </a:buClr>
              <a:buSzPts val="2400"/>
              <a:buNone/>
            </a:pPr>
            <a:r>
              <a:rPr lang="en-US" sz="2400" dirty="0">
                <a:solidFill>
                  <a:srgbClr val="FFC000"/>
                </a:solidFill>
                <a:latin typeface="Arial"/>
                <a:ea typeface="Arial"/>
                <a:cs typeface="Arial"/>
                <a:sym typeface="Arial"/>
              </a:rPr>
              <a:t>If you are using the English system, the smallest </a:t>
            </a:r>
            <a:endParaRPr dirty="0"/>
          </a:p>
          <a:p>
            <a:pPr marL="0" lvl="0" indent="0" algn="l" rtl="0">
              <a:lnSpc>
                <a:spcPct val="80000"/>
              </a:lnSpc>
              <a:spcBef>
                <a:spcPts val="480"/>
              </a:spcBef>
              <a:spcAft>
                <a:spcPts val="0"/>
              </a:spcAft>
              <a:buClr>
                <a:srgbClr val="FFC000"/>
              </a:buClr>
              <a:buSzPts val="2400"/>
              <a:buFont typeface="Arial"/>
              <a:buNone/>
            </a:pPr>
            <a:r>
              <a:rPr lang="en-US" sz="2400" dirty="0">
                <a:solidFill>
                  <a:srgbClr val="FFC000"/>
                </a:solidFill>
                <a:latin typeface="Arial"/>
                <a:ea typeface="Arial"/>
                <a:cs typeface="Arial"/>
                <a:sym typeface="Arial"/>
              </a:rPr>
              <a:t>unit of  measurement is the inch. Anything less than</a:t>
            </a:r>
            <a:endParaRPr dirty="0"/>
          </a:p>
          <a:p>
            <a:pPr marL="0" lvl="0" indent="0" algn="l" rtl="0">
              <a:lnSpc>
                <a:spcPct val="80000"/>
              </a:lnSpc>
              <a:spcBef>
                <a:spcPts val="480"/>
              </a:spcBef>
              <a:spcAft>
                <a:spcPts val="0"/>
              </a:spcAft>
              <a:buClr>
                <a:srgbClr val="FFC000"/>
              </a:buClr>
              <a:buSzPts val="2400"/>
              <a:buFont typeface="Arial"/>
              <a:buNone/>
            </a:pPr>
            <a:r>
              <a:rPr lang="en-US" sz="2400" dirty="0">
                <a:solidFill>
                  <a:srgbClr val="FFC000"/>
                </a:solidFill>
                <a:latin typeface="Arial"/>
                <a:ea typeface="Arial"/>
                <a:cs typeface="Arial"/>
                <a:sym typeface="Arial"/>
              </a:rPr>
              <a:t>1 inch is referred to in fractions. In auto mechanics, </a:t>
            </a:r>
            <a:endParaRPr dirty="0"/>
          </a:p>
          <a:p>
            <a:pPr marL="0" lvl="0" indent="0" algn="l" rtl="0">
              <a:lnSpc>
                <a:spcPct val="80000"/>
              </a:lnSpc>
              <a:spcBef>
                <a:spcPts val="480"/>
              </a:spcBef>
              <a:spcAft>
                <a:spcPts val="0"/>
              </a:spcAft>
              <a:buClr>
                <a:srgbClr val="FFC000"/>
              </a:buClr>
              <a:buSzPts val="2400"/>
              <a:buFont typeface="Arial"/>
              <a:buNone/>
            </a:pPr>
            <a:r>
              <a:rPr lang="en-US" sz="2400" dirty="0">
                <a:solidFill>
                  <a:srgbClr val="FFC000"/>
                </a:solidFill>
                <a:latin typeface="Arial"/>
                <a:ea typeface="Arial"/>
                <a:cs typeface="Arial"/>
                <a:sym typeface="Arial"/>
              </a:rPr>
              <a:t>this is a common occurrence, as most bolts that go</a:t>
            </a:r>
            <a:endParaRPr dirty="0"/>
          </a:p>
          <a:p>
            <a:pPr marL="0" lvl="0" indent="0" algn="l" rtl="0">
              <a:lnSpc>
                <a:spcPct val="80000"/>
              </a:lnSpc>
              <a:spcBef>
                <a:spcPts val="480"/>
              </a:spcBef>
              <a:spcAft>
                <a:spcPts val="0"/>
              </a:spcAft>
              <a:buClr>
                <a:srgbClr val="FFC000"/>
              </a:buClr>
              <a:buSzPts val="2400"/>
              <a:buFont typeface="Arial"/>
              <a:buNone/>
            </a:pPr>
            <a:r>
              <a:rPr lang="en-US" sz="2400" dirty="0">
                <a:solidFill>
                  <a:srgbClr val="FFC000"/>
                </a:solidFill>
                <a:latin typeface="Arial"/>
                <a:ea typeface="Arial"/>
                <a:cs typeface="Arial"/>
                <a:sym typeface="Arial"/>
              </a:rPr>
              <a:t>into the  making of a modern engine average around </a:t>
            </a:r>
            <a:endParaRPr dirty="0"/>
          </a:p>
          <a:p>
            <a:pPr marL="0" lvl="0" indent="0" algn="l" rtl="0">
              <a:lnSpc>
                <a:spcPct val="80000"/>
              </a:lnSpc>
              <a:spcBef>
                <a:spcPts val="480"/>
              </a:spcBef>
              <a:spcAft>
                <a:spcPts val="0"/>
              </a:spcAft>
              <a:buClr>
                <a:srgbClr val="FFC000"/>
              </a:buClr>
              <a:buSzPts val="2400"/>
              <a:buFont typeface="Arial"/>
              <a:buNone/>
            </a:pPr>
            <a:r>
              <a:rPr lang="en-US" sz="2400" dirty="0">
                <a:solidFill>
                  <a:srgbClr val="FFC000"/>
                </a:solidFill>
                <a:latin typeface="Arial"/>
                <a:ea typeface="Arial"/>
                <a:cs typeface="Arial"/>
                <a:sym typeface="Arial"/>
              </a:rPr>
              <a:t>1/2 inch to 5/8 inch.</a:t>
            </a:r>
            <a:endParaRPr dirty="0"/>
          </a:p>
          <a:p>
            <a:pPr marL="0" lvl="0" indent="0" algn="l" rtl="0">
              <a:lnSpc>
                <a:spcPct val="80000"/>
              </a:lnSpc>
              <a:spcBef>
                <a:spcPts val="480"/>
              </a:spcBef>
              <a:spcAft>
                <a:spcPts val="0"/>
              </a:spcAft>
              <a:buClr>
                <a:srgbClr val="FFC000"/>
              </a:buClr>
              <a:buSzPts val="2400"/>
              <a:buNone/>
            </a:pPr>
            <a:r>
              <a:rPr lang="en-US" sz="2400" dirty="0">
                <a:solidFill>
                  <a:srgbClr val="FFC000"/>
                </a:solidFill>
                <a:latin typeface="Arial"/>
                <a:ea typeface="Arial"/>
                <a:cs typeface="Arial"/>
                <a:sym typeface="Arial"/>
              </a:rPr>
              <a:t> </a:t>
            </a:r>
            <a:endParaRPr sz="2400" dirty="0">
              <a:solidFill>
                <a:srgbClr val="FFC000"/>
              </a:solidFill>
              <a:latin typeface="Arial"/>
              <a:ea typeface="Arial"/>
              <a:cs typeface="Arial"/>
              <a:sym typeface="Arial"/>
            </a:endParaRPr>
          </a:p>
        </p:txBody>
      </p:sp>
      <p:pic>
        <p:nvPicPr>
          <p:cNvPr id="67" name="Google Shape;67;p3"/>
          <p:cNvPicPr preferRelativeResize="0"/>
          <p:nvPr/>
        </p:nvPicPr>
        <p:blipFill rotWithShape="1">
          <a:blip r:embed="rId3">
            <a:alphaModFix/>
          </a:blip>
          <a:srcRect/>
          <a:stretch/>
        </p:blipFill>
        <p:spPr>
          <a:xfrm>
            <a:off x="127592" y="4369981"/>
            <a:ext cx="3402417" cy="2147777"/>
          </a:xfrm>
          <a:prstGeom prst="roundRect">
            <a:avLst>
              <a:gd name="adj" fmla="val 16667"/>
            </a:avLst>
          </a:prstGeom>
          <a:noFill/>
          <a:ln w="38100" cap="flat" cmpd="sng">
            <a:solidFill>
              <a:srgbClr val="FFC000"/>
            </a:solidFill>
            <a:prstDash val="solid"/>
            <a:round/>
            <a:headEnd type="none" w="sm" len="sm"/>
            <a:tailEnd type="none" w="sm" len="sm"/>
          </a:ln>
        </p:spPr>
      </p:pic>
      <p:sp>
        <p:nvSpPr>
          <p:cNvPr id="2" name="TextBox 1">
            <a:extLst>
              <a:ext uri="{FF2B5EF4-FFF2-40B4-BE49-F238E27FC236}">
                <a16:creationId xmlns:a16="http://schemas.microsoft.com/office/drawing/2014/main" id="{7A08E39A-B052-4448-83BC-960838E25D07}"/>
              </a:ext>
            </a:extLst>
          </p:cNvPr>
          <p:cNvSpPr txBox="1"/>
          <p:nvPr/>
        </p:nvSpPr>
        <p:spPr>
          <a:xfrm>
            <a:off x="3732028" y="4231758"/>
            <a:ext cx="5188688" cy="2585323"/>
          </a:xfrm>
          <a:prstGeom prst="rect">
            <a:avLst/>
          </a:prstGeom>
          <a:noFill/>
        </p:spPr>
        <p:txBody>
          <a:bodyPr wrap="square" rtlCol="0">
            <a:spAutoFit/>
          </a:bodyPr>
          <a:lstStyle/>
          <a:p>
            <a:r>
              <a:rPr lang="en-US" sz="1800" dirty="0">
                <a:solidFill>
                  <a:srgbClr val="FFC000"/>
                </a:solidFill>
              </a:rPr>
              <a:t>The metric system is designed so that fractions are almost unheard of. Instead of using fractions, one simply drops down to the next level. For instance, there are approximately 2 1/2 centimeters in 1 inch. If you have a bolt with a head that is less than 1cm, which is a common occurrence, instead of using a fraction to designate the size, you merely go to the next level, which is measured in millimeters.</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395473" y="116632"/>
            <a:ext cx="8353053" cy="723900"/>
          </a:xfrm>
          <a:prstGeom prst="rect">
            <a:avLst/>
          </a:prstGeom>
          <a:noFill/>
          <a:ln>
            <a:noFill/>
          </a:ln>
          <a:effectLst>
            <a:outerShdw dist="17961" dir="2700000" algn="ctr" rotWithShape="0">
              <a:schemeClr val="lt1"/>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00B0F0"/>
                </a:solidFill>
                <a:latin typeface="Quintessential"/>
                <a:ea typeface="Quintessential"/>
                <a:cs typeface="Quintessential"/>
                <a:sym typeface="Quintessential"/>
              </a:rPr>
              <a:t>Torque and Engine Displacement</a:t>
            </a:r>
            <a:endParaRPr dirty="0"/>
          </a:p>
        </p:txBody>
      </p:sp>
      <p:sp>
        <p:nvSpPr>
          <p:cNvPr id="73" name="Google Shape;73;p4"/>
          <p:cNvSpPr txBox="1">
            <a:spLocks noGrp="1"/>
          </p:cNvSpPr>
          <p:nvPr>
            <p:ph type="body" idx="1"/>
          </p:nvPr>
        </p:nvSpPr>
        <p:spPr>
          <a:xfrm>
            <a:off x="107505" y="978195"/>
            <a:ext cx="5081183" cy="569089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EFE32"/>
              </a:buClr>
              <a:buSzPts val="2400"/>
              <a:buNone/>
            </a:pPr>
            <a:r>
              <a:rPr lang="en-US" sz="2400" dirty="0">
                <a:solidFill>
                  <a:srgbClr val="6EFE32"/>
                </a:solidFill>
                <a:latin typeface="Arial"/>
                <a:ea typeface="Arial"/>
                <a:cs typeface="Arial"/>
                <a:sym typeface="Arial"/>
              </a:rPr>
              <a:t>Calculus also come into play in many other ways, such as calculating torque, engine size and displacement, horsepower and firing sequence.</a:t>
            </a:r>
            <a:endParaRPr lang="en-US" dirty="0"/>
          </a:p>
          <a:p>
            <a:pPr marL="342900">
              <a:spcBef>
                <a:spcPts val="0"/>
              </a:spcBef>
              <a:buClr>
                <a:srgbClr val="6EFE32"/>
              </a:buClr>
              <a:buSzPts val="2400"/>
            </a:pPr>
            <a:r>
              <a:rPr lang="en-US" sz="2400" dirty="0">
                <a:solidFill>
                  <a:srgbClr val="6EFE32"/>
                </a:solidFill>
                <a:latin typeface="Arial"/>
                <a:ea typeface="Arial"/>
                <a:cs typeface="Arial"/>
                <a:sym typeface="Arial"/>
              </a:rPr>
              <a:t>Torque is expressed in foot-pounds, and is a measurement of the force needed to tighten a bolt.</a:t>
            </a:r>
            <a:endParaRPr dirty="0"/>
          </a:p>
        </p:txBody>
      </p:sp>
      <p:pic>
        <p:nvPicPr>
          <p:cNvPr id="74" name="Google Shape;74;p4"/>
          <p:cNvPicPr preferRelativeResize="0"/>
          <p:nvPr/>
        </p:nvPicPr>
        <p:blipFill rotWithShape="1">
          <a:blip r:embed="rId3">
            <a:alphaModFix/>
          </a:blip>
          <a:srcRect/>
          <a:stretch/>
        </p:blipFill>
        <p:spPr>
          <a:xfrm>
            <a:off x="395473" y="4125433"/>
            <a:ext cx="4591197" cy="2392325"/>
          </a:xfrm>
          <a:prstGeom prst="flowChartAlternateProcess">
            <a:avLst/>
          </a:prstGeom>
          <a:noFill/>
          <a:ln w="38100" cap="flat" cmpd="sng">
            <a:solidFill>
              <a:srgbClr val="00FFCC"/>
            </a:solidFill>
            <a:prstDash val="solid"/>
            <a:round/>
            <a:headEnd type="none" w="sm" len="sm"/>
            <a:tailEnd type="none" w="sm" len="sm"/>
          </a:ln>
        </p:spPr>
      </p:pic>
      <p:sp>
        <p:nvSpPr>
          <p:cNvPr id="6" name="TextBox 5">
            <a:extLst>
              <a:ext uri="{FF2B5EF4-FFF2-40B4-BE49-F238E27FC236}">
                <a16:creationId xmlns:a16="http://schemas.microsoft.com/office/drawing/2014/main" id="{DCE22213-9E44-C24C-85A5-9607F7AA7F32}"/>
              </a:ext>
            </a:extLst>
          </p:cNvPr>
          <p:cNvSpPr txBox="1"/>
          <p:nvPr/>
        </p:nvSpPr>
        <p:spPr>
          <a:xfrm>
            <a:off x="5188688" y="978195"/>
            <a:ext cx="3847807" cy="5324535"/>
          </a:xfrm>
          <a:prstGeom prst="rect">
            <a:avLst/>
          </a:prstGeom>
          <a:noFill/>
        </p:spPr>
        <p:txBody>
          <a:bodyPr wrap="square">
            <a:spAutoFit/>
          </a:bodyPr>
          <a:lstStyle/>
          <a:p>
            <a:pPr marL="342900">
              <a:spcBef>
                <a:spcPts val="480"/>
              </a:spcBef>
              <a:buClr>
                <a:srgbClr val="6EFE32"/>
              </a:buClr>
              <a:buSzPts val="2400"/>
            </a:pPr>
            <a:r>
              <a:rPr lang="en-US" sz="2000" dirty="0">
                <a:solidFill>
                  <a:srgbClr val="6EFE32"/>
                </a:solidFill>
              </a:rPr>
              <a:t>Engine size is the volume of the engine. It is the combination of the volume of all 4, 6 or 8 cylinders (whichever may be the case). This is also called engine displacement. The firing sequence refers to the order in which each cylinder is ignited (or fired); it is determined by the manufacturer. The sequence is not random, but occurs in a highly researched order, designed to give maximum power and efficiency to the engine.</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xfrm>
            <a:off x="1079698" y="116632"/>
            <a:ext cx="6984603" cy="723900"/>
          </a:xfrm>
          <a:prstGeom prst="rect">
            <a:avLst/>
          </a:prstGeom>
          <a:noFill/>
          <a:ln>
            <a:noFill/>
          </a:ln>
          <a:effectLst>
            <a:outerShdw dist="17961" dir="2700000" algn="ctr" rotWithShape="0">
              <a:schemeClr val="lt1"/>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en-US" sz="4400">
                <a:solidFill>
                  <a:srgbClr val="FFC000"/>
                </a:solidFill>
                <a:latin typeface="Quintessential"/>
                <a:ea typeface="Quintessential"/>
                <a:cs typeface="Quintessential"/>
                <a:sym typeface="Quintessential"/>
              </a:rPr>
              <a:t>Selecting a Carburetor</a:t>
            </a:r>
            <a:endParaRPr/>
          </a:p>
        </p:txBody>
      </p:sp>
      <p:sp>
        <p:nvSpPr>
          <p:cNvPr id="80" name="Google Shape;80;p5"/>
          <p:cNvSpPr txBox="1">
            <a:spLocks noGrp="1"/>
          </p:cNvSpPr>
          <p:nvPr>
            <p:ph type="body" idx="1"/>
          </p:nvPr>
        </p:nvSpPr>
        <p:spPr>
          <a:xfrm>
            <a:off x="251520" y="960162"/>
            <a:ext cx="4458703" cy="273729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00"/>
              </a:buClr>
              <a:buSzPts val="2400"/>
              <a:buNone/>
            </a:pPr>
            <a:r>
              <a:rPr lang="en-US" sz="2400" dirty="0">
                <a:solidFill>
                  <a:srgbClr val="FFFF00"/>
                </a:solidFill>
                <a:latin typeface="Arial"/>
                <a:ea typeface="Arial"/>
                <a:cs typeface="Arial"/>
                <a:sym typeface="Arial"/>
              </a:rPr>
              <a:t>1. Gearheads generally tend to over-carburetor most engine combinations, but here's a simple formula that'll help make the selection process a little easier. Keep in mind that all combinations will vary.</a:t>
            </a:r>
            <a:endParaRPr dirty="0"/>
          </a:p>
          <a:p>
            <a:pPr marL="0" lvl="0" indent="0" algn="l" rtl="0">
              <a:spcBef>
                <a:spcPts val="480"/>
              </a:spcBef>
              <a:spcAft>
                <a:spcPts val="0"/>
              </a:spcAft>
              <a:buClr>
                <a:srgbClr val="FFFF00"/>
              </a:buClr>
              <a:buSzPts val="2400"/>
              <a:buNone/>
            </a:pPr>
            <a:r>
              <a:rPr lang="en-US" sz="2400" dirty="0">
                <a:solidFill>
                  <a:srgbClr val="FFFF00"/>
                </a:solidFill>
                <a:latin typeface="Arial"/>
                <a:ea typeface="Arial"/>
                <a:cs typeface="Arial"/>
                <a:sym typeface="Arial"/>
              </a:rPr>
              <a:t>2. For mild street cars, take the maximum rpm and multiply it by the engine displacement. Next divide that number by 3,456 and multiply it by 0.85. For a more dragstrip-oriented vehicle, replace the 0.85 constant with 1.1.</a:t>
            </a:r>
            <a:endParaRPr dirty="0"/>
          </a:p>
        </p:txBody>
      </p:sp>
      <p:pic>
        <p:nvPicPr>
          <p:cNvPr id="81" name="Google Shape;81;p5"/>
          <p:cNvPicPr preferRelativeResize="0"/>
          <p:nvPr/>
        </p:nvPicPr>
        <p:blipFill rotWithShape="1">
          <a:blip r:embed="rId3">
            <a:alphaModFix/>
          </a:blip>
          <a:srcRect/>
          <a:stretch/>
        </p:blipFill>
        <p:spPr>
          <a:xfrm>
            <a:off x="4834152" y="1392866"/>
            <a:ext cx="3905810" cy="3221991"/>
          </a:xfrm>
          <a:prstGeom prst="round2DiagRect">
            <a:avLst>
              <a:gd name="adj1" fmla="val 16667"/>
              <a:gd name="adj2" fmla="val 0"/>
            </a:avLst>
          </a:prstGeom>
          <a:noFill/>
          <a:ln w="28575" cap="flat" cmpd="sng">
            <a:solidFill>
              <a:srgbClr val="FF3300"/>
            </a:solidFill>
            <a:prstDash val="solid"/>
            <a:round/>
            <a:headEnd type="none" w="sm" len="sm"/>
            <a:tailEnd type="none" w="sm" len="sm"/>
          </a:ln>
        </p:spPr>
      </p:pic>
      <p:sp>
        <p:nvSpPr>
          <p:cNvPr id="5" name="Google Shape;80;p5">
            <a:extLst>
              <a:ext uri="{FF2B5EF4-FFF2-40B4-BE49-F238E27FC236}">
                <a16:creationId xmlns:a16="http://schemas.microsoft.com/office/drawing/2014/main" id="{36AE2366-1AC4-6B4C-B1AD-6AE9C4C66494}"/>
              </a:ext>
            </a:extLst>
          </p:cNvPr>
          <p:cNvSpPr txBox="1">
            <a:spLocks/>
          </p:cNvSpPr>
          <p:nvPr/>
        </p:nvSpPr>
        <p:spPr>
          <a:xfrm>
            <a:off x="3500735" y="4093862"/>
            <a:ext cx="5643265" cy="25195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2400" b="1"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Arial"/>
                <a:ea typeface="Arial"/>
                <a:cs typeface="Arial"/>
                <a:sym typeface="Arial"/>
              </a:defRPr>
            </a:lvl9pPr>
          </a:lstStyle>
          <a:p>
            <a:pPr marL="0" indent="0">
              <a:spcBef>
                <a:spcPts val="0"/>
              </a:spcBef>
              <a:buClr>
                <a:srgbClr val="FFFF00"/>
              </a:buClr>
              <a:buSzPts val="2400"/>
              <a:buFont typeface="Arial"/>
              <a:buNone/>
            </a:pP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title"/>
          </p:nvPr>
        </p:nvSpPr>
        <p:spPr>
          <a:xfrm>
            <a:off x="1331640" y="44624"/>
            <a:ext cx="7128792" cy="723900"/>
          </a:xfrm>
          <a:prstGeom prst="rect">
            <a:avLst/>
          </a:prstGeom>
          <a:noFill/>
          <a:ln>
            <a:noFill/>
          </a:ln>
          <a:effectLst>
            <a:outerShdw dist="17961" dir="2700000" algn="ctr" rotWithShape="0">
              <a:schemeClr val="lt1"/>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en-US" sz="4000">
                <a:solidFill>
                  <a:srgbClr val="FFFF00"/>
                </a:solidFill>
                <a:latin typeface="Quintessential"/>
                <a:ea typeface="Quintessential"/>
                <a:cs typeface="Quintessential"/>
                <a:sym typeface="Quintessential"/>
              </a:rPr>
              <a:t>Measuring Displacement</a:t>
            </a:r>
            <a:endParaRPr/>
          </a:p>
        </p:txBody>
      </p:sp>
      <p:sp>
        <p:nvSpPr>
          <p:cNvPr id="87" name="Google Shape;87;p6"/>
          <p:cNvSpPr txBox="1">
            <a:spLocks noGrp="1"/>
          </p:cNvSpPr>
          <p:nvPr>
            <p:ph type="body" idx="1"/>
          </p:nvPr>
        </p:nvSpPr>
        <p:spPr>
          <a:xfrm>
            <a:off x="323528" y="1052736"/>
            <a:ext cx="8568952" cy="23762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FFCC"/>
              </a:buClr>
              <a:buSzPts val="2400"/>
              <a:buNone/>
            </a:pPr>
            <a:r>
              <a:rPr lang="en-US" sz="2000" dirty="0">
                <a:solidFill>
                  <a:srgbClr val="00FFCC"/>
                </a:solidFill>
                <a:latin typeface="Arial"/>
                <a:ea typeface="Arial"/>
                <a:cs typeface="Arial"/>
                <a:sym typeface="Arial"/>
              </a:rPr>
              <a:t>To calculate cubic-inch displacement, you'll need to know the bore and stroke of the engine, the number of cylinders, and the handy constant of 0.7854, which is a shortcut representing a portion of the volume equation of a cylinder-3.1417 (pi) divided by 4. </a:t>
            </a:r>
            <a:endParaRPr sz="2400" dirty="0"/>
          </a:p>
          <a:p>
            <a:pPr marL="0" lvl="0" indent="0" algn="l" rtl="0">
              <a:spcBef>
                <a:spcPts val="480"/>
              </a:spcBef>
              <a:spcAft>
                <a:spcPts val="0"/>
              </a:spcAft>
              <a:buClr>
                <a:srgbClr val="00FFCC"/>
              </a:buClr>
              <a:buSzPts val="2400"/>
              <a:buNone/>
            </a:pPr>
            <a:r>
              <a:rPr lang="en-US" sz="2000" dirty="0">
                <a:solidFill>
                  <a:srgbClr val="00FFCC"/>
                </a:solidFill>
                <a:latin typeface="Arial"/>
                <a:ea typeface="Arial"/>
                <a:cs typeface="Arial"/>
                <a:sym typeface="Arial"/>
              </a:rPr>
              <a:t>For example, to find the displacement of a 350ci </a:t>
            </a:r>
            <a:endParaRPr sz="2400" dirty="0"/>
          </a:p>
          <a:p>
            <a:pPr marL="0" lvl="0" indent="0" algn="l" rtl="0">
              <a:spcBef>
                <a:spcPts val="480"/>
              </a:spcBef>
              <a:spcAft>
                <a:spcPts val="0"/>
              </a:spcAft>
              <a:buClr>
                <a:srgbClr val="00FFCC"/>
              </a:buClr>
              <a:buSzPts val="2400"/>
              <a:buFont typeface="Arial"/>
              <a:buNone/>
            </a:pPr>
            <a:r>
              <a:rPr lang="en-US" sz="2000" dirty="0">
                <a:solidFill>
                  <a:srgbClr val="00FFCC"/>
                </a:solidFill>
                <a:latin typeface="Arial"/>
                <a:ea typeface="Arial"/>
                <a:cs typeface="Arial"/>
                <a:sym typeface="Arial"/>
              </a:rPr>
              <a:t>small-block Chevy with a 4.00-inch bore and </a:t>
            </a:r>
            <a:endParaRPr sz="2400" dirty="0"/>
          </a:p>
          <a:p>
            <a:pPr marL="0" lvl="0" indent="0" algn="l" rtl="0">
              <a:spcBef>
                <a:spcPts val="480"/>
              </a:spcBef>
              <a:spcAft>
                <a:spcPts val="0"/>
              </a:spcAft>
              <a:buClr>
                <a:srgbClr val="00FFCC"/>
              </a:buClr>
              <a:buSzPts val="2400"/>
              <a:buFont typeface="Arial"/>
              <a:buNone/>
            </a:pPr>
            <a:r>
              <a:rPr lang="en-US" sz="2000" dirty="0">
                <a:solidFill>
                  <a:srgbClr val="00FFCC"/>
                </a:solidFill>
                <a:latin typeface="Arial"/>
                <a:ea typeface="Arial"/>
                <a:cs typeface="Arial"/>
                <a:sym typeface="Arial"/>
              </a:rPr>
              <a:t>3.48-inch stroke, merely multiply bore times </a:t>
            </a:r>
            <a:endParaRPr sz="2400" dirty="0"/>
          </a:p>
          <a:p>
            <a:pPr marL="0" lvl="0" indent="0" algn="l" rtl="0">
              <a:spcBef>
                <a:spcPts val="480"/>
              </a:spcBef>
              <a:spcAft>
                <a:spcPts val="0"/>
              </a:spcAft>
              <a:buClr>
                <a:srgbClr val="00FFCC"/>
              </a:buClr>
              <a:buSzPts val="2400"/>
              <a:buFont typeface="Arial"/>
              <a:buNone/>
            </a:pPr>
            <a:r>
              <a:rPr lang="en-US" sz="2000" dirty="0">
                <a:solidFill>
                  <a:srgbClr val="00FFCC"/>
                </a:solidFill>
                <a:latin typeface="Arial"/>
                <a:ea typeface="Arial"/>
                <a:cs typeface="Arial"/>
                <a:sym typeface="Arial"/>
              </a:rPr>
              <a:t>bore times stroke times 0.7854 times the number of cylinders.</a:t>
            </a:r>
            <a:endParaRPr sz="2400" dirty="0"/>
          </a:p>
        </p:txBody>
      </p:sp>
      <p:pic>
        <p:nvPicPr>
          <p:cNvPr id="88" name="Google Shape;88;p6"/>
          <p:cNvPicPr preferRelativeResize="0"/>
          <p:nvPr/>
        </p:nvPicPr>
        <p:blipFill rotWithShape="1">
          <a:blip r:embed="rId3">
            <a:alphaModFix/>
          </a:blip>
          <a:srcRect/>
          <a:stretch/>
        </p:blipFill>
        <p:spPr>
          <a:xfrm>
            <a:off x="356929" y="4029740"/>
            <a:ext cx="3162447" cy="2376264"/>
          </a:xfrm>
          <a:prstGeom prst="roundRect">
            <a:avLst>
              <a:gd name="adj" fmla="val 16667"/>
            </a:avLst>
          </a:prstGeom>
          <a:noFill/>
          <a:ln w="28575" cap="flat" cmpd="sng">
            <a:solidFill>
              <a:srgbClr val="FFC000"/>
            </a:solidFill>
            <a:prstDash val="solid"/>
            <a:round/>
            <a:headEnd type="none" w="sm" len="sm"/>
            <a:tailEnd type="none" w="sm" len="sm"/>
          </a:ln>
        </p:spPr>
      </p:pic>
      <p:sp>
        <p:nvSpPr>
          <p:cNvPr id="2" name="TextBox 1">
            <a:extLst>
              <a:ext uri="{FF2B5EF4-FFF2-40B4-BE49-F238E27FC236}">
                <a16:creationId xmlns:a16="http://schemas.microsoft.com/office/drawing/2014/main" id="{A790436C-5AEB-6645-B2C4-BBA753C0F00C}"/>
              </a:ext>
            </a:extLst>
          </p:cNvPr>
          <p:cNvSpPr txBox="1"/>
          <p:nvPr/>
        </p:nvSpPr>
        <p:spPr>
          <a:xfrm>
            <a:off x="3519376" y="4029740"/>
            <a:ext cx="5267695" cy="2713563"/>
          </a:xfrm>
          <a:prstGeom prst="rect">
            <a:avLst/>
          </a:prstGeom>
          <a:noFill/>
        </p:spPr>
        <p:txBody>
          <a:bodyPr wrap="square" rtlCol="0">
            <a:spAutoFit/>
          </a:bodyPr>
          <a:lstStyle/>
          <a:p>
            <a:pPr lvl="0">
              <a:spcBef>
                <a:spcPts val="480"/>
              </a:spcBef>
              <a:buClr>
                <a:srgbClr val="00FFCC"/>
              </a:buClr>
              <a:buSzPts val="2400"/>
            </a:pPr>
            <a:r>
              <a:rPr lang="en-US" sz="1800" dirty="0">
                <a:solidFill>
                  <a:srgbClr val="00FFCC"/>
                </a:solidFill>
              </a:rPr>
              <a:t>Displacement = bore x bore x stroke x 0.7854 x number of cylinders</a:t>
            </a:r>
            <a:endParaRPr lang="en-US" sz="2000" dirty="0"/>
          </a:p>
          <a:p>
            <a:pPr lvl="0">
              <a:spcBef>
                <a:spcPts val="480"/>
              </a:spcBef>
              <a:buClr>
                <a:srgbClr val="00FFCC"/>
              </a:buClr>
              <a:buSzPts val="2400"/>
            </a:pPr>
            <a:r>
              <a:rPr lang="en-US" sz="1800" dirty="0">
                <a:solidFill>
                  <a:srgbClr val="00FFCC"/>
                </a:solidFill>
              </a:rPr>
              <a:t>Displacement = 4.00 x 4.00 x 3.48 x 0.7854 x 8 = 349.84 ci.</a:t>
            </a:r>
            <a:endParaRPr lang="en-US" sz="2000" dirty="0"/>
          </a:p>
          <a:p>
            <a:pPr lvl="0">
              <a:spcBef>
                <a:spcPts val="480"/>
              </a:spcBef>
              <a:buClr>
                <a:srgbClr val="00FFCC"/>
              </a:buClr>
              <a:buSzPts val="2400"/>
            </a:pPr>
            <a:r>
              <a:rPr lang="en-US" sz="1800" dirty="0">
                <a:solidFill>
                  <a:srgbClr val="00FFCC"/>
                </a:solidFill>
              </a:rPr>
              <a:t>If we wanted to build a 383 stroker out of a small-block Chevy 350, it's easily done with either a standard 4.00-inch bore block or even with a 0.030-overbored block.</a:t>
            </a:r>
            <a:endParaRPr lang="en-US" sz="2000" dirty="0"/>
          </a:p>
          <a:p>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755650" y="188640"/>
            <a:ext cx="7704856" cy="508000"/>
          </a:xfrm>
          <a:prstGeom prst="rect">
            <a:avLst/>
          </a:prstGeom>
          <a:noFill/>
          <a:ln>
            <a:noFill/>
          </a:ln>
          <a:effectLst>
            <a:outerShdw dist="17961" dir="2700000" algn="ctr" rotWithShape="0">
              <a:schemeClr val="lt1"/>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en-US" sz="3600">
                <a:solidFill>
                  <a:srgbClr val="FF3300"/>
                </a:solidFill>
                <a:latin typeface="Quintessential"/>
                <a:ea typeface="Quintessential"/>
                <a:cs typeface="Quintessential"/>
                <a:sym typeface="Quintessential"/>
              </a:rPr>
              <a:t>Tire Diameter and Gear Ratio</a:t>
            </a:r>
            <a:endParaRPr sz="3600">
              <a:solidFill>
                <a:srgbClr val="FF3300"/>
              </a:solidFill>
              <a:latin typeface="Quintessential"/>
              <a:ea typeface="Quintessential"/>
              <a:cs typeface="Quintessential"/>
              <a:sym typeface="Quintessential"/>
            </a:endParaRPr>
          </a:p>
        </p:txBody>
      </p:sp>
      <p:sp>
        <p:nvSpPr>
          <p:cNvPr id="94" name="Google Shape;94;p7"/>
          <p:cNvSpPr txBox="1">
            <a:spLocks noGrp="1"/>
          </p:cNvSpPr>
          <p:nvPr>
            <p:ph type="body" idx="1"/>
          </p:nvPr>
        </p:nvSpPr>
        <p:spPr>
          <a:xfrm>
            <a:off x="251520" y="1052512"/>
            <a:ext cx="8640960" cy="55448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C000"/>
              </a:buClr>
              <a:buSzPts val="2400"/>
              <a:buNone/>
            </a:pPr>
            <a:r>
              <a:rPr lang="en-US" sz="1800" dirty="0">
                <a:solidFill>
                  <a:srgbClr val="FFC000"/>
                </a:solidFill>
                <a:latin typeface="Arial"/>
                <a:ea typeface="Arial"/>
                <a:cs typeface="Arial"/>
                <a:sym typeface="Arial"/>
              </a:rPr>
              <a:t>Big tires may be cool, but swapping taller or shorter tires will affect the final drive ratio. Taller tires effectively change the rear gear ratio, making it "taller“ or numerically less. Shorter tires create the opposite effect.</a:t>
            </a:r>
            <a:endParaRPr sz="2000" dirty="0"/>
          </a:p>
          <a:p>
            <a:pPr marL="0" lvl="0" indent="0" algn="l" rtl="0">
              <a:spcBef>
                <a:spcPts val="480"/>
              </a:spcBef>
              <a:spcAft>
                <a:spcPts val="0"/>
              </a:spcAft>
              <a:buClr>
                <a:srgbClr val="FFC000"/>
              </a:buClr>
              <a:buSzPts val="2400"/>
              <a:buNone/>
            </a:pPr>
            <a:r>
              <a:rPr lang="en-US" sz="1800" dirty="0">
                <a:solidFill>
                  <a:srgbClr val="FFC000"/>
                </a:solidFill>
                <a:latin typeface="Arial"/>
                <a:ea typeface="Arial"/>
                <a:cs typeface="Arial"/>
                <a:sym typeface="Arial"/>
              </a:rPr>
              <a:t>Imagine you're building a Pro Street show </a:t>
            </a:r>
            <a:r>
              <a:rPr lang="en-US" sz="1800" dirty="0" err="1">
                <a:solidFill>
                  <a:srgbClr val="FFC000"/>
                </a:solidFill>
                <a:latin typeface="Arial"/>
                <a:ea typeface="Arial"/>
                <a:cs typeface="Arial"/>
                <a:sym typeface="Arial"/>
              </a:rPr>
              <a:t>car,and</a:t>
            </a:r>
            <a:r>
              <a:rPr lang="en-US" sz="1800" dirty="0">
                <a:solidFill>
                  <a:srgbClr val="FFC000"/>
                </a:solidFill>
                <a:latin typeface="Arial"/>
                <a:ea typeface="Arial"/>
                <a:cs typeface="Arial"/>
                <a:sym typeface="Arial"/>
              </a:rPr>
              <a:t> the 9-inch is already set up with 3.08 gears based on a typical 26-inch-tall tire. Obviously, the car will look killer with a set of monster 33-inch-tall tires, but this swap to the much taller tires instantly transforms the final drive ratio from 3.08 to 2.42! The high gearing is great for the likes of Silver State runners but will be absolutely horrendous for this big-tire street cruiser. </a:t>
            </a:r>
            <a:endParaRPr sz="2000" dirty="0"/>
          </a:p>
        </p:txBody>
      </p:sp>
      <p:pic>
        <p:nvPicPr>
          <p:cNvPr id="95" name="Google Shape;95;p7"/>
          <p:cNvPicPr preferRelativeResize="0"/>
          <p:nvPr/>
        </p:nvPicPr>
        <p:blipFill rotWithShape="1">
          <a:blip r:embed="rId3">
            <a:alphaModFix/>
          </a:blip>
          <a:srcRect t="8108"/>
          <a:stretch/>
        </p:blipFill>
        <p:spPr>
          <a:xfrm>
            <a:off x="5044672" y="3694664"/>
            <a:ext cx="3847808" cy="2902688"/>
          </a:xfrm>
          <a:prstGeom prst="roundRect">
            <a:avLst>
              <a:gd name="adj" fmla="val 16667"/>
            </a:avLst>
          </a:prstGeom>
          <a:noFill/>
          <a:ln w="28575" cap="flat" cmpd="sng">
            <a:solidFill>
              <a:srgbClr val="FF3300"/>
            </a:solidFill>
            <a:prstDash val="solid"/>
            <a:round/>
            <a:headEnd type="none" w="sm" len="sm"/>
            <a:tailEnd type="none" w="sm" len="sm"/>
          </a:ln>
        </p:spPr>
      </p:pic>
      <p:sp>
        <p:nvSpPr>
          <p:cNvPr id="2" name="TextBox 1">
            <a:extLst>
              <a:ext uri="{FF2B5EF4-FFF2-40B4-BE49-F238E27FC236}">
                <a16:creationId xmlns:a16="http://schemas.microsoft.com/office/drawing/2014/main" id="{66AE86AE-52AE-BF4A-B4BA-F4748582BC1E}"/>
              </a:ext>
            </a:extLst>
          </p:cNvPr>
          <p:cNvSpPr txBox="1"/>
          <p:nvPr/>
        </p:nvSpPr>
        <p:spPr>
          <a:xfrm>
            <a:off x="184609" y="3694664"/>
            <a:ext cx="4926974" cy="2246769"/>
          </a:xfrm>
          <a:prstGeom prst="rect">
            <a:avLst/>
          </a:prstGeom>
          <a:noFill/>
        </p:spPr>
        <p:txBody>
          <a:bodyPr wrap="square" rtlCol="0">
            <a:spAutoFit/>
          </a:bodyPr>
          <a:lstStyle/>
          <a:p>
            <a:r>
              <a:rPr lang="en-US" sz="2000" dirty="0">
                <a:solidFill>
                  <a:srgbClr val="FFC000"/>
                </a:solidFill>
              </a:rPr>
              <a:t>To calculate your own configurations, simply take the current tire diameter and divide it by the new (taller) tire and multiply that by the current gearing. Effective Gear Ratio = (original tire diameter / new tire diameter) x gear ratio</a:t>
            </a:r>
          </a:p>
          <a:p>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7ffe2b86aebfaa2_0"/>
          <p:cNvSpPr txBox="1">
            <a:spLocks noGrp="1"/>
          </p:cNvSpPr>
          <p:nvPr>
            <p:ph type="title"/>
          </p:nvPr>
        </p:nvSpPr>
        <p:spPr>
          <a:xfrm>
            <a:off x="1621281" y="115888"/>
            <a:ext cx="5472000" cy="507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Safe distance formula</a:t>
            </a:r>
            <a:endParaRPr dirty="0"/>
          </a:p>
        </p:txBody>
      </p:sp>
      <p:sp>
        <p:nvSpPr>
          <p:cNvPr id="102" name="Google Shape;102;g7ffe2b86aebfaa2_0"/>
          <p:cNvSpPr txBox="1">
            <a:spLocks noGrp="1"/>
          </p:cNvSpPr>
          <p:nvPr>
            <p:ph type="body" idx="1"/>
          </p:nvPr>
        </p:nvSpPr>
        <p:spPr>
          <a:xfrm>
            <a:off x="244549" y="1052513"/>
            <a:ext cx="8729329" cy="48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dirty="0">
                <a:latin typeface="Times New Roman"/>
                <a:ea typeface="Times New Roman"/>
                <a:cs typeface="Times New Roman"/>
                <a:sym typeface="Times New Roman"/>
              </a:rPr>
              <a:t>Intel proposes a mathematical formula for self-driving car safety-</a:t>
            </a:r>
            <a:endParaRPr sz="2000" dirty="0">
              <a:latin typeface="Times New Roman"/>
              <a:ea typeface="Times New Roman"/>
              <a:cs typeface="Times New Roman"/>
              <a:sym typeface="Times New Roman"/>
            </a:endParaRPr>
          </a:p>
          <a:p>
            <a:pPr marL="0" lvl="0" indent="0" algn="l" rtl="0">
              <a:spcBef>
                <a:spcPts val="360"/>
              </a:spcBef>
              <a:spcAft>
                <a:spcPts val="0"/>
              </a:spcAft>
              <a:buNone/>
            </a:pPr>
            <a:endParaRPr sz="2000" dirty="0">
              <a:latin typeface="Times New Roman"/>
              <a:ea typeface="Times New Roman"/>
              <a:cs typeface="Times New Roman"/>
              <a:sym typeface="Times New Roman"/>
            </a:endParaRPr>
          </a:p>
          <a:p>
            <a:pPr marL="0" lvl="0" indent="0" algn="l" rtl="0">
              <a:spcBef>
                <a:spcPts val="360"/>
              </a:spcBef>
              <a:spcAft>
                <a:spcPts val="0"/>
              </a:spcAft>
              <a:buNone/>
            </a:pPr>
            <a:r>
              <a:rPr lang="en-US" sz="2000" dirty="0">
                <a:latin typeface="Times New Roman"/>
                <a:ea typeface="Times New Roman"/>
                <a:cs typeface="Times New Roman"/>
                <a:sym typeface="Times New Roman"/>
              </a:rPr>
              <a:t>Safe Distance Formula - </a:t>
            </a:r>
            <a:endParaRPr sz="2000" dirty="0">
              <a:latin typeface="Times New Roman"/>
              <a:ea typeface="Times New Roman"/>
              <a:cs typeface="Times New Roman"/>
              <a:sym typeface="Times New Roman"/>
            </a:endParaRPr>
          </a:p>
          <a:p>
            <a:pPr marL="0" lvl="0" indent="0" algn="l" rtl="0">
              <a:spcBef>
                <a:spcPts val="360"/>
              </a:spcBef>
              <a:spcAft>
                <a:spcPts val="0"/>
              </a:spcAft>
              <a:buNone/>
            </a:pPr>
            <a:r>
              <a:rPr lang="en-US" sz="2000" dirty="0" err="1">
                <a:latin typeface="Times New Roman"/>
                <a:ea typeface="Times New Roman"/>
                <a:cs typeface="Times New Roman"/>
                <a:sym typeface="Times New Roman"/>
              </a:rPr>
              <a:t>dmin</a:t>
            </a:r>
            <a:r>
              <a:rPr lang="en-US" sz="2000" dirty="0">
                <a:latin typeface="Times New Roman"/>
                <a:ea typeface="Times New Roman"/>
                <a:cs typeface="Times New Roman"/>
                <a:sym typeface="Times New Roman"/>
              </a:rPr>
              <a:t> = L + </a:t>
            </a:r>
            <a:r>
              <a:rPr lang="en-US" sz="2000" dirty="0" err="1">
                <a:latin typeface="Times New Roman"/>
                <a:ea typeface="Times New Roman"/>
                <a:cs typeface="Times New Roman"/>
                <a:sym typeface="Times New Roman"/>
              </a:rPr>
              <a:t>Tf</a:t>
            </a:r>
            <a:r>
              <a:rPr lang="en-US" sz="2000" dirty="0">
                <a:latin typeface="Times New Roman"/>
                <a:ea typeface="Times New Roman"/>
                <a:cs typeface="Times New Roman"/>
                <a:sym typeface="Times New Roman"/>
              </a:rPr>
              <a:t>(</a:t>
            </a:r>
            <a:r>
              <a:rPr lang="en-US" sz="2000" dirty="0" err="1">
                <a:latin typeface="Times New Roman"/>
                <a:ea typeface="Times New Roman"/>
                <a:cs typeface="Times New Roman"/>
                <a:sym typeface="Times New Roman"/>
              </a:rPr>
              <a:t>ʋr</a:t>
            </a:r>
            <a:r>
              <a:rPr lang="en-US" sz="2000" dirty="0">
                <a:latin typeface="Times New Roman"/>
                <a:ea typeface="Times New Roman"/>
                <a:cs typeface="Times New Roman"/>
                <a:sym typeface="Times New Roman"/>
              </a:rPr>
              <a:t> - </a:t>
            </a:r>
            <a:r>
              <a:rPr lang="en-US" sz="2000" dirty="0" err="1">
                <a:latin typeface="Times New Roman"/>
                <a:ea typeface="Times New Roman"/>
                <a:cs typeface="Times New Roman"/>
                <a:sym typeface="Times New Roman"/>
              </a:rPr>
              <a:t>ʋf</a:t>
            </a:r>
            <a:r>
              <a:rPr lang="en-US" sz="2000" dirty="0">
                <a:latin typeface="Times New Roman"/>
                <a:ea typeface="Times New Roman"/>
                <a:cs typeface="Times New Roman"/>
                <a:sym typeface="Times New Roman"/>
              </a:rPr>
              <a:t> + 𝝳(</a:t>
            </a:r>
            <a:r>
              <a:rPr lang="en-US" sz="2000" dirty="0" err="1">
                <a:latin typeface="Times New Roman"/>
                <a:ea typeface="Times New Roman"/>
                <a:cs typeface="Times New Roman"/>
                <a:sym typeface="Times New Roman"/>
              </a:rPr>
              <a:t>ɑɑ</a:t>
            </a:r>
            <a:r>
              <a:rPr lang="en-US" sz="2000" dirty="0">
                <a:latin typeface="Times New Roman"/>
                <a:ea typeface="Times New Roman"/>
                <a:cs typeface="Times New Roman"/>
                <a:sym typeface="Times New Roman"/>
              </a:rPr>
              <a:t> + </a:t>
            </a:r>
            <a:r>
              <a:rPr lang="en-US" sz="2000" dirty="0" err="1">
                <a:latin typeface="Times New Roman"/>
                <a:ea typeface="Times New Roman"/>
                <a:cs typeface="Times New Roman"/>
                <a:sym typeface="Times New Roman"/>
              </a:rPr>
              <a:t>ɑ</a:t>
            </a:r>
            <a:r>
              <a:rPr lang="en-US" sz="2000" dirty="0">
                <a:latin typeface="Times New Roman"/>
                <a:ea typeface="Times New Roman"/>
                <a:cs typeface="Times New Roman"/>
                <a:sym typeface="Times New Roman"/>
              </a:rPr>
              <a:t>ᵦ) - 𝝳2ɑᵦ/2+ (Tr - </a:t>
            </a:r>
            <a:r>
              <a:rPr lang="en-US" sz="2000" dirty="0" err="1">
                <a:latin typeface="Times New Roman"/>
                <a:ea typeface="Times New Roman"/>
                <a:cs typeface="Times New Roman"/>
                <a:sym typeface="Times New Roman"/>
              </a:rPr>
              <a:t>Tf</a:t>
            </a:r>
            <a:r>
              <a:rPr lang="en-US" sz="2000" dirty="0">
                <a:latin typeface="Times New Roman"/>
                <a:ea typeface="Times New Roman"/>
                <a:cs typeface="Times New Roman"/>
                <a:sym typeface="Times New Roman"/>
              </a:rPr>
              <a:t>)(</a:t>
            </a:r>
            <a:r>
              <a:rPr lang="en-US" sz="2000" dirty="0" err="1">
                <a:latin typeface="Times New Roman"/>
                <a:ea typeface="Times New Roman"/>
                <a:cs typeface="Times New Roman"/>
                <a:sym typeface="Times New Roman"/>
              </a:rPr>
              <a:t>ʋr</a:t>
            </a:r>
            <a:r>
              <a:rPr lang="en-US" sz="2000" dirty="0">
                <a:latin typeface="Times New Roman"/>
                <a:ea typeface="Times New Roman"/>
                <a:cs typeface="Times New Roman"/>
                <a:sym typeface="Times New Roman"/>
              </a:rPr>
              <a:t> + 𝝳</a:t>
            </a:r>
            <a:r>
              <a:rPr lang="en-US" sz="2000" dirty="0" err="1">
                <a:latin typeface="Times New Roman"/>
                <a:ea typeface="Times New Roman"/>
                <a:cs typeface="Times New Roman"/>
                <a:sym typeface="Times New Roman"/>
              </a:rPr>
              <a:t>ɑɑ</a:t>
            </a:r>
            <a:r>
              <a:rPr lang="en-US" sz="2000" dirty="0">
                <a:latin typeface="Times New Roman"/>
                <a:ea typeface="Times New Roman"/>
                <a:cs typeface="Times New Roman"/>
                <a:sym typeface="Times New Roman"/>
              </a:rPr>
              <a:t> - (</a:t>
            </a:r>
            <a:r>
              <a:rPr lang="en-US" sz="2000" dirty="0" err="1">
                <a:latin typeface="Times New Roman"/>
                <a:ea typeface="Times New Roman"/>
                <a:cs typeface="Times New Roman"/>
                <a:sym typeface="Times New Roman"/>
              </a:rPr>
              <a:t>Tf</a:t>
            </a:r>
            <a:r>
              <a:rPr lang="en-US" sz="2000" dirty="0">
                <a:latin typeface="Times New Roman"/>
                <a:ea typeface="Times New Roman"/>
                <a:cs typeface="Times New Roman"/>
                <a:sym typeface="Times New Roman"/>
              </a:rPr>
              <a:t> - 𝝳)</a:t>
            </a:r>
            <a:r>
              <a:rPr lang="en-US" sz="2000" dirty="0" err="1">
                <a:latin typeface="Times New Roman"/>
                <a:ea typeface="Times New Roman"/>
                <a:cs typeface="Times New Roman"/>
                <a:sym typeface="Times New Roman"/>
              </a:rPr>
              <a:t>ɑ</a:t>
            </a:r>
            <a:r>
              <a:rPr lang="en-US" sz="2000" dirty="0">
                <a:latin typeface="Times New Roman"/>
                <a:ea typeface="Times New Roman"/>
                <a:cs typeface="Times New Roman"/>
                <a:sym typeface="Times New Roman"/>
              </a:rPr>
              <a:t>ᵦ)/2</a:t>
            </a:r>
            <a:endParaRPr sz="2000" dirty="0">
              <a:latin typeface="Times New Roman"/>
              <a:ea typeface="Times New Roman"/>
              <a:cs typeface="Times New Roman"/>
              <a:sym typeface="Times New Roman"/>
            </a:endParaRPr>
          </a:p>
          <a:p>
            <a:pPr marL="0" lvl="0" indent="0" algn="l" rtl="0">
              <a:spcBef>
                <a:spcPts val="360"/>
              </a:spcBef>
              <a:spcAft>
                <a:spcPts val="0"/>
              </a:spcAft>
              <a:buNone/>
            </a:pPr>
            <a:endParaRPr sz="2000" dirty="0">
              <a:latin typeface="Times New Roman"/>
              <a:ea typeface="Times New Roman"/>
              <a:cs typeface="Times New Roman"/>
              <a:sym typeface="Times New Roman"/>
            </a:endParaRPr>
          </a:p>
          <a:p>
            <a:pPr marL="0" lvl="0" indent="0" algn="l" rtl="0">
              <a:spcBef>
                <a:spcPts val="360"/>
              </a:spcBef>
              <a:spcAft>
                <a:spcPts val="0"/>
              </a:spcAft>
              <a:buNone/>
            </a:pPr>
            <a:r>
              <a:rPr lang="en-US" sz="2000" dirty="0">
                <a:latin typeface="Times New Roman"/>
                <a:ea typeface="Times New Roman"/>
                <a:cs typeface="Times New Roman"/>
                <a:sym typeface="Times New Roman"/>
              </a:rPr>
              <a:t>• L is the average length of the vehicles</a:t>
            </a:r>
            <a:endParaRPr sz="2000" dirty="0">
              <a:latin typeface="Times New Roman"/>
              <a:ea typeface="Times New Roman"/>
              <a:cs typeface="Times New Roman"/>
              <a:sym typeface="Times New Roman"/>
            </a:endParaRPr>
          </a:p>
          <a:p>
            <a:pPr marL="0" lvl="0" indent="0" algn="l" rtl="0">
              <a:spcBef>
                <a:spcPts val="360"/>
              </a:spcBef>
              <a:spcAft>
                <a:spcPts val="0"/>
              </a:spcAft>
              <a:buNone/>
            </a:pPr>
            <a:r>
              <a:rPr lang="en-US" sz="2000" dirty="0">
                <a:latin typeface="Times New Roman"/>
                <a:ea typeface="Times New Roman"/>
                <a:cs typeface="Times New Roman"/>
                <a:sym typeface="Times New Roman"/>
              </a:rPr>
              <a:t>• 𝝳 is the response time of the rear vehicle</a:t>
            </a:r>
            <a:endParaRPr sz="2000" dirty="0">
              <a:latin typeface="Times New Roman"/>
              <a:ea typeface="Times New Roman"/>
              <a:cs typeface="Times New Roman"/>
              <a:sym typeface="Times New Roman"/>
            </a:endParaRPr>
          </a:p>
          <a:p>
            <a:pPr marL="0" lvl="0" indent="0" algn="l" rtl="0">
              <a:spcBef>
                <a:spcPts val="360"/>
              </a:spcBef>
              <a:spcAft>
                <a:spcPts val="0"/>
              </a:spcAft>
              <a:buNone/>
            </a:pP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ʋr,ʋf</a:t>
            </a:r>
            <a:r>
              <a:rPr lang="en-US" sz="2000" dirty="0">
                <a:latin typeface="Times New Roman"/>
                <a:ea typeface="Times New Roman"/>
                <a:cs typeface="Times New Roman"/>
                <a:sym typeface="Times New Roman"/>
              </a:rPr>
              <a:t> are the velocities of the rear/front vehicles</a:t>
            </a:r>
            <a:endParaRPr sz="2000" dirty="0">
              <a:latin typeface="Times New Roman"/>
              <a:ea typeface="Times New Roman"/>
              <a:cs typeface="Times New Roman"/>
              <a:sym typeface="Times New Roman"/>
            </a:endParaRPr>
          </a:p>
          <a:p>
            <a:pPr marL="0" lvl="0" indent="0" algn="l" rtl="0">
              <a:spcBef>
                <a:spcPts val="360"/>
              </a:spcBef>
              <a:spcAft>
                <a:spcPts val="0"/>
              </a:spcAft>
              <a:buNone/>
            </a:pP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ɑɑ,ɑ</a:t>
            </a:r>
            <a:r>
              <a:rPr lang="en-US" sz="2000" dirty="0">
                <a:latin typeface="Times New Roman"/>
                <a:ea typeface="Times New Roman"/>
                <a:cs typeface="Times New Roman"/>
                <a:sym typeface="Times New Roman"/>
              </a:rPr>
              <a:t>ᵦ as are the maximal acceleration/braking of the vehicles</a:t>
            </a:r>
            <a:endParaRPr sz="2000" dirty="0">
              <a:latin typeface="Times New Roman"/>
              <a:ea typeface="Times New Roman"/>
              <a:cs typeface="Times New Roman"/>
              <a:sym typeface="Times New Roman"/>
            </a:endParaRPr>
          </a:p>
          <a:p>
            <a:pPr marL="0" lvl="0" indent="0" algn="l" rtl="0">
              <a:spcBef>
                <a:spcPts val="360"/>
              </a:spcBef>
              <a:spcAft>
                <a:spcPts val="0"/>
              </a:spcAft>
              <a:buNone/>
            </a:pP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Tf</a:t>
            </a:r>
            <a:r>
              <a:rPr lang="en-US" sz="2000" dirty="0">
                <a:latin typeface="Times New Roman"/>
                <a:ea typeface="Times New Roman"/>
                <a:cs typeface="Times New Roman"/>
                <a:sym typeface="Times New Roman"/>
              </a:rPr>
              <a:t> is the time for the front car to reach a full stop if it would apply maximal braking</a:t>
            </a:r>
            <a:endParaRPr sz="2000" dirty="0">
              <a:latin typeface="Times New Roman"/>
              <a:ea typeface="Times New Roman"/>
              <a:cs typeface="Times New Roman"/>
              <a:sym typeface="Times New Roman"/>
            </a:endParaRPr>
          </a:p>
          <a:p>
            <a:pPr marL="0" lvl="0" indent="0" algn="l" rtl="0">
              <a:spcBef>
                <a:spcPts val="360"/>
              </a:spcBef>
              <a:spcAft>
                <a:spcPts val="0"/>
              </a:spcAft>
              <a:buNone/>
            </a:pPr>
            <a:r>
              <a:rPr lang="en-US" sz="2000" dirty="0">
                <a:latin typeface="Times New Roman"/>
                <a:ea typeface="Times New Roman"/>
                <a:cs typeface="Times New Roman"/>
                <a:sym typeface="Times New Roman"/>
              </a:rPr>
              <a:t>• Tr is the time for the rear car to reach a full stop if it would apply maximal acceleration during the response time, and from there on maximal braking</a:t>
            </a:r>
            <a:endParaRPr sz="2000" dirty="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TotalTime>
  <Words>1539</Words>
  <Application>Microsoft Macintosh PowerPoint</Application>
  <PresentationFormat>On-screen Show (4:3)</PresentationFormat>
  <Paragraphs>105</Paragraphs>
  <Slides>15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Quintessential</vt:lpstr>
      <vt:lpstr>Tahoma</vt:lpstr>
      <vt:lpstr>Times New Roman</vt:lpstr>
      <vt:lpstr>Arial</vt:lpstr>
      <vt:lpstr>Wingdings</vt:lpstr>
      <vt:lpstr>Dancing Script</vt:lpstr>
      <vt:lpstr>template</vt:lpstr>
      <vt:lpstr>Calculus Project</vt:lpstr>
      <vt:lpstr>Index</vt:lpstr>
      <vt:lpstr>Introduction</vt:lpstr>
      <vt:lpstr>Nuts and Bolts</vt:lpstr>
      <vt:lpstr>Torque and Engine Displacement</vt:lpstr>
      <vt:lpstr>Selecting a Carburetor</vt:lpstr>
      <vt:lpstr>Measuring Displacement</vt:lpstr>
      <vt:lpstr>Tire Diameter and Gear Ratio</vt:lpstr>
      <vt:lpstr>Safe distance formula</vt:lpstr>
      <vt:lpstr>                            Average Value</vt:lpstr>
      <vt:lpstr>Severity Index</vt:lpstr>
      <vt:lpstr>HEAD INJURY CRITERION(HIC)</vt:lpstr>
      <vt:lpstr>How HIC is Calculated</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Project</dc:title>
  <dc:creator>PoweredTemplates.com</dc:creator>
  <cp:lastModifiedBy>Devin Gupta</cp:lastModifiedBy>
  <cp:revision>3</cp:revision>
  <dcterms:created xsi:type="dcterms:W3CDTF">2006-06-13T13:03:30Z</dcterms:created>
  <dcterms:modified xsi:type="dcterms:W3CDTF">2022-01-03T19:02:49Z</dcterms:modified>
</cp:coreProperties>
</file>