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Oswald Medium"/>
      <p:regular r:id="rId24"/>
      <p:bold r:id="rId25"/>
    </p:embeddedFont>
    <p:embeddedFont>
      <p:font typeface="Roboto"/>
      <p:regular r:id="rId26"/>
      <p:bold r:id="rId27"/>
      <p:italic r:id="rId28"/>
      <p:boldItalic r:id="rId29"/>
    </p:embeddedFont>
    <p:embeddedFont>
      <p:font typeface="Inconsolata"/>
      <p:regular r:id="rId30"/>
      <p:bold r:id="rId31"/>
    </p:embeddedFont>
    <p:embeddedFont>
      <p:font typeface="Fira Sans Medium"/>
      <p:regular r:id="rId32"/>
      <p:bold r:id="rId33"/>
      <p:italic r:id="rId34"/>
      <p:boldItalic r:id="rId35"/>
    </p:embeddedFont>
    <p:embeddedFont>
      <p:font typeface="Merriweather"/>
      <p:regular r:id="rId36"/>
      <p:bold r:id="rId37"/>
      <p:italic r:id="rId38"/>
      <p:boldItalic r:id="rId39"/>
    </p:embeddedFont>
    <p:embeddedFont>
      <p:font typeface="Open Sans"/>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regular.fntdata"/><Relationship Id="rId20" Type="http://schemas.openxmlformats.org/officeDocument/2006/relationships/slide" Target="slides/slide15.xml"/><Relationship Id="rId42" Type="http://schemas.openxmlformats.org/officeDocument/2006/relationships/font" Target="fonts/OpenSans-italic.fntdata"/><Relationship Id="rId41" Type="http://schemas.openxmlformats.org/officeDocument/2006/relationships/font" Target="fonts/OpenSans-bold.fntdata"/><Relationship Id="rId22" Type="http://schemas.openxmlformats.org/officeDocument/2006/relationships/slide" Target="slides/slide17.xml"/><Relationship Id="rId21" Type="http://schemas.openxmlformats.org/officeDocument/2006/relationships/slide" Target="slides/slide16.xml"/><Relationship Id="rId43" Type="http://schemas.openxmlformats.org/officeDocument/2006/relationships/font" Target="fonts/OpenSans-boldItalic.fntdata"/><Relationship Id="rId24" Type="http://schemas.openxmlformats.org/officeDocument/2006/relationships/font" Target="fonts/OswaldMedium-regular.fntdata"/><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regular.fntdata"/><Relationship Id="rId25" Type="http://schemas.openxmlformats.org/officeDocument/2006/relationships/font" Target="fonts/OswaldMedium-bold.fntdata"/><Relationship Id="rId28" Type="http://schemas.openxmlformats.org/officeDocument/2006/relationships/font" Target="fonts/Roboto-italic.fntdata"/><Relationship Id="rId27" Type="http://schemas.openxmlformats.org/officeDocument/2006/relationships/font" Target="fonts/Roboto-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Inconsolata-bold.fntdata"/><Relationship Id="rId30" Type="http://schemas.openxmlformats.org/officeDocument/2006/relationships/font" Target="fonts/Inconsolata-regular.fntdata"/><Relationship Id="rId11" Type="http://schemas.openxmlformats.org/officeDocument/2006/relationships/slide" Target="slides/slide6.xml"/><Relationship Id="rId33" Type="http://schemas.openxmlformats.org/officeDocument/2006/relationships/font" Target="fonts/FiraSansMedium-bold.fntdata"/><Relationship Id="rId10" Type="http://schemas.openxmlformats.org/officeDocument/2006/relationships/slide" Target="slides/slide5.xml"/><Relationship Id="rId32" Type="http://schemas.openxmlformats.org/officeDocument/2006/relationships/font" Target="fonts/FiraSansMedium-regular.fntdata"/><Relationship Id="rId13" Type="http://schemas.openxmlformats.org/officeDocument/2006/relationships/slide" Target="slides/slide8.xml"/><Relationship Id="rId35" Type="http://schemas.openxmlformats.org/officeDocument/2006/relationships/font" Target="fonts/FiraSansMedium-boldItalic.fntdata"/><Relationship Id="rId12" Type="http://schemas.openxmlformats.org/officeDocument/2006/relationships/slide" Target="slides/slide7.xml"/><Relationship Id="rId34" Type="http://schemas.openxmlformats.org/officeDocument/2006/relationships/font" Target="fonts/FiraSansMedium-italic.fntdata"/><Relationship Id="rId15" Type="http://schemas.openxmlformats.org/officeDocument/2006/relationships/slide" Target="slides/slide10.xml"/><Relationship Id="rId37" Type="http://schemas.openxmlformats.org/officeDocument/2006/relationships/font" Target="fonts/Merriweather-bold.fntdata"/><Relationship Id="rId14" Type="http://schemas.openxmlformats.org/officeDocument/2006/relationships/slide" Target="slides/slide9.xml"/><Relationship Id="rId36" Type="http://schemas.openxmlformats.org/officeDocument/2006/relationships/font" Target="fonts/Merriweather-regular.fntdata"/><Relationship Id="rId17" Type="http://schemas.openxmlformats.org/officeDocument/2006/relationships/slide" Target="slides/slide12.xml"/><Relationship Id="rId39" Type="http://schemas.openxmlformats.org/officeDocument/2006/relationships/font" Target="fonts/Merriweather-boldItalic.fntdata"/><Relationship Id="rId16" Type="http://schemas.openxmlformats.org/officeDocument/2006/relationships/slide" Target="slides/slide11.xml"/><Relationship Id="rId38" Type="http://schemas.openxmlformats.org/officeDocument/2006/relationships/font" Target="fonts/Merriweather-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30ec2b0d97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130ec2b0d97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130ec2b0d97_4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130ec2b0d97_4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130ec2b0d97_2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130ec2b0d97_2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30f586f34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130f586f34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30f586f34c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130f586f34c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130f586f34c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130f586f34c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31333f7e9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131333f7e9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131333f7e9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131333f7e9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13137c5608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13137c5608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130ec2b0d97_4_1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130ec2b0d97_4_1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30ec2b0d97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130ec2b0d97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130ec2b0d97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130ec2b0d97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130ec2b0d97_2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130ec2b0d97_2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130ec2b0d97_2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130ec2b0d97_2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130ec2b0d97_2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130ec2b0d97_2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30ec2b0d97_2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130ec2b0d97_2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30ec2b0d97_2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130ec2b0d97_2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p2"/>
          <p:cNvSpPr txBox="1"/>
          <p:nvPr>
            <p:ph type="ctrTitle"/>
          </p:nvPr>
        </p:nvSpPr>
        <p:spPr>
          <a:xfrm>
            <a:off x="311700" y="539725"/>
            <a:ext cx="8520600" cy="12825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2" name="Google Shape;12;p2"/>
          <p:cNvSpPr txBox="1"/>
          <p:nvPr>
            <p:ph idx="1" type="subTitle"/>
          </p:nvPr>
        </p:nvSpPr>
        <p:spPr>
          <a:xfrm>
            <a:off x="311700" y="1878560"/>
            <a:ext cx="4242600" cy="7383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54" name="Shape 54"/>
        <p:cNvGrpSpPr/>
        <p:nvPr/>
      </p:nvGrpSpPr>
      <p:grpSpPr>
        <a:xfrm>
          <a:off x="0" y="0"/>
          <a:ext cx="0" cy="0"/>
          <a:chOff x="0" y="0"/>
          <a:chExt cx="0" cy="0"/>
        </a:xfrm>
      </p:grpSpPr>
      <p:sp>
        <p:nvSpPr>
          <p:cNvPr id="55" name="Google Shape;55;p11"/>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p:nvPr>
            <p:ph idx="1" type="body"/>
          </p:nvPr>
        </p:nvSpPr>
        <p:spPr>
          <a:xfrm>
            <a:off x="311700" y="2121425"/>
            <a:ext cx="5334900" cy="942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57" name="Google Shape;5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14" name="Shape 14"/>
        <p:cNvGrpSpPr/>
        <p:nvPr/>
      </p:nvGrpSpPr>
      <p:grpSpPr>
        <a:xfrm>
          <a:off x="0" y="0"/>
          <a:ext cx="0" cy="0"/>
          <a:chOff x="0" y="0"/>
          <a:chExt cx="0" cy="0"/>
        </a:xfrm>
      </p:grpSpPr>
      <p:sp>
        <p:nvSpPr>
          <p:cNvPr id="15" name="Google Shape;15;p3"/>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Google Shape;17;p3"/>
          <p:cNvSpPr txBox="1"/>
          <p:nvPr>
            <p:ph type="title"/>
          </p:nvPr>
        </p:nvSpPr>
        <p:spPr>
          <a:xfrm>
            <a:off x="311700" y="539725"/>
            <a:ext cx="8520600" cy="12825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Google Shape;23;p4"/>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4" name="Google Shape;24;p4"/>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25" name="Google Shape;25;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9" name="Google Shape;29;p5"/>
          <p:cNvSpPr txBox="1"/>
          <p:nvPr>
            <p:ph idx="1" type="body"/>
          </p:nvPr>
        </p:nvSpPr>
        <p:spPr>
          <a:xfrm>
            <a:off x="311700" y="1505700"/>
            <a:ext cx="3999900" cy="3076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5"/>
          <p:cNvSpPr txBox="1"/>
          <p:nvPr>
            <p:ph idx="2" type="body"/>
          </p:nvPr>
        </p:nvSpPr>
        <p:spPr>
          <a:xfrm>
            <a:off x="4832400" y="1505700"/>
            <a:ext cx="3999900" cy="3076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txBox="1"/>
          <p:nvPr>
            <p:ph type="title"/>
          </p:nvPr>
        </p:nvSpPr>
        <p:spPr>
          <a:xfrm>
            <a:off x="311725" y="500925"/>
            <a:ext cx="3127500" cy="18291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9" name="Google Shape;39;p7"/>
          <p:cNvSpPr txBox="1"/>
          <p:nvPr>
            <p:ph idx="1" type="body"/>
          </p:nvPr>
        </p:nvSpPr>
        <p:spPr>
          <a:xfrm>
            <a:off x="311700" y="2390650"/>
            <a:ext cx="3127500" cy="229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41" name="Shape 41"/>
        <p:cNvGrpSpPr/>
        <p:nvPr/>
      </p:nvGrpSpPr>
      <p:grpSpPr>
        <a:xfrm>
          <a:off x="0" y="0"/>
          <a:ext cx="0" cy="0"/>
          <a:chOff x="0" y="0"/>
          <a:chExt cx="0" cy="0"/>
        </a:xfrm>
      </p:grpSpPr>
      <p:sp>
        <p:nvSpPr>
          <p:cNvPr id="42" name="Google Shape;42;p8"/>
          <p:cNvSpPr txBox="1"/>
          <p:nvPr>
            <p:ph type="title"/>
          </p:nvPr>
        </p:nvSpPr>
        <p:spPr>
          <a:xfrm>
            <a:off x="311675" y="798600"/>
            <a:ext cx="6247800" cy="3546300"/>
          </a:xfrm>
          <a:prstGeom prst="rect">
            <a:avLst/>
          </a:prstGeom>
        </p:spPr>
        <p:txBody>
          <a:bodyPr anchorCtr="0" anchor="ctr"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3" name="Google Shape;43;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9"/>
          <p:cNvSpPr txBox="1"/>
          <p:nvPr>
            <p:ph type="title"/>
          </p:nvPr>
        </p:nvSpPr>
        <p:spPr>
          <a:xfrm>
            <a:off x="311300" y="500925"/>
            <a:ext cx="3704400" cy="2049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7" name="Google Shape;47;p9"/>
          <p:cNvSpPr txBox="1"/>
          <p:nvPr>
            <p:ph idx="1" type="subTitle"/>
          </p:nvPr>
        </p:nvSpPr>
        <p:spPr>
          <a:xfrm>
            <a:off x="304800" y="2626725"/>
            <a:ext cx="3704400" cy="9267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48" name="Google Shape;48;p9"/>
          <p:cNvSpPr txBox="1"/>
          <p:nvPr>
            <p:ph idx="2" type="body"/>
          </p:nvPr>
        </p:nvSpPr>
        <p:spPr>
          <a:xfrm>
            <a:off x="4879025" y="500925"/>
            <a:ext cx="3954000" cy="4111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9" name="Google Shape;49;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0"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0"/>
          <p:cNvSpPr txBox="1"/>
          <p:nvPr>
            <p:ph idx="1" type="body"/>
          </p:nvPr>
        </p:nvSpPr>
        <p:spPr>
          <a:xfrm>
            <a:off x="311700" y="4521400"/>
            <a:ext cx="7979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3" name="Google Shape;5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2.png"/><Relationship Id="rId4" Type="http://schemas.openxmlformats.org/officeDocument/2006/relationships/image" Target="../media/image9.png"/><Relationship Id="rId5" Type="http://schemas.openxmlformats.org/officeDocument/2006/relationships/image" Target="../media/image11.png"/><Relationship Id="rId6" Type="http://schemas.openxmlformats.org/officeDocument/2006/relationships/image" Target="../media/image6.png"/><Relationship Id="rId7"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3.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www.apsed.in/post/quick-guide-to-deflection-of-beams" TargetMode="External"/><Relationship Id="rId4" Type="http://schemas.openxmlformats.org/officeDocument/2006/relationships/hyperlink" Target="http://wiki.dtonline.org/index.php/Calculating_Forces_in_Beams#Vectors" TargetMode="External"/><Relationship Id="rId5" Type="http://schemas.openxmlformats.org/officeDocument/2006/relationships/hyperlink" Target="https://pdx.pressbooks.pub/archistructures/chapter/chapter-2-forces-and-vector-addition/" TargetMode="External"/><Relationship Id="rId6" Type="http://schemas.openxmlformats.org/officeDocument/2006/relationships/hyperlink" Target="https://web.mit.edu/4.441/1_lectures/1_lecture5/1_lecture5.html" TargetMode="External"/><Relationship Id="rId7" Type="http://schemas.openxmlformats.org/officeDocument/2006/relationships/hyperlink" Target="https://www.researchgate.net/publication/278693696_Application_of_Residual_Vectors_to_Superelement_Modeling_of_an_Offshore_Wind_Turbine_Foundation"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wumbo.net/symbol/k-ha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3"/>
          <p:cNvSpPr txBox="1"/>
          <p:nvPr>
            <p:ph type="ctrTitle"/>
          </p:nvPr>
        </p:nvSpPr>
        <p:spPr>
          <a:xfrm>
            <a:off x="311700" y="539725"/>
            <a:ext cx="8520600" cy="1282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700"/>
              <a:t>Application of Algebra in C</a:t>
            </a:r>
            <a:r>
              <a:rPr lang="en" sz="2700"/>
              <a:t>ivil Structures</a:t>
            </a:r>
            <a:endParaRPr sz="2700"/>
          </a:p>
        </p:txBody>
      </p:sp>
      <p:sp>
        <p:nvSpPr>
          <p:cNvPr id="65" name="Google Shape;65;p13"/>
          <p:cNvSpPr txBox="1"/>
          <p:nvPr>
            <p:ph idx="1" type="subTitle"/>
          </p:nvPr>
        </p:nvSpPr>
        <p:spPr>
          <a:xfrm>
            <a:off x="311700" y="1682390"/>
            <a:ext cx="4242600" cy="1477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695D46"/>
                </a:solidFill>
                <a:latin typeface="Open Sans"/>
                <a:ea typeface="Open Sans"/>
                <a:cs typeface="Open Sans"/>
                <a:sym typeface="Open Sans"/>
              </a:rPr>
              <a:t>Indrayani Bhatawdekar (07)</a:t>
            </a:r>
            <a:endParaRPr>
              <a:solidFill>
                <a:srgbClr val="695D46"/>
              </a:solidFill>
              <a:latin typeface="Open Sans"/>
              <a:ea typeface="Open Sans"/>
              <a:cs typeface="Open Sans"/>
              <a:sym typeface="Open Sans"/>
            </a:endParaRPr>
          </a:p>
          <a:p>
            <a:pPr indent="0" lvl="0" marL="0" rtl="0" algn="l">
              <a:spcBef>
                <a:spcPts val="0"/>
              </a:spcBef>
              <a:spcAft>
                <a:spcPts val="0"/>
              </a:spcAft>
              <a:buNone/>
            </a:pPr>
            <a:r>
              <a:rPr lang="en">
                <a:solidFill>
                  <a:srgbClr val="695D46"/>
                </a:solidFill>
                <a:latin typeface="Open Sans"/>
                <a:ea typeface="Open Sans"/>
                <a:cs typeface="Open Sans"/>
                <a:sym typeface="Open Sans"/>
              </a:rPr>
              <a:t>             Simran Bhurji (08)</a:t>
            </a:r>
            <a:endParaRPr>
              <a:solidFill>
                <a:srgbClr val="695D46"/>
              </a:solidFill>
              <a:latin typeface="Open Sans"/>
              <a:ea typeface="Open Sans"/>
              <a:cs typeface="Open Sans"/>
              <a:sym typeface="Open Sans"/>
            </a:endParaRPr>
          </a:p>
          <a:p>
            <a:pPr indent="0" lvl="0" marL="0" rtl="0" algn="l">
              <a:spcBef>
                <a:spcPts val="0"/>
              </a:spcBef>
              <a:spcAft>
                <a:spcPts val="0"/>
              </a:spcAft>
              <a:buNone/>
            </a:pPr>
            <a:r>
              <a:rPr lang="en">
                <a:solidFill>
                  <a:srgbClr val="695D46"/>
                </a:solidFill>
                <a:latin typeface="Open Sans"/>
                <a:ea typeface="Open Sans"/>
                <a:cs typeface="Open Sans"/>
                <a:sym typeface="Open Sans"/>
              </a:rPr>
              <a:t>             Ganesh Chaudhary (10)</a:t>
            </a:r>
            <a:endParaRPr>
              <a:solidFill>
                <a:srgbClr val="695D46"/>
              </a:solidFill>
              <a:latin typeface="Open Sans"/>
              <a:ea typeface="Open Sans"/>
              <a:cs typeface="Open Sans"/>
              <a:sym typeface="Open Sans"/>
            </a:endParaRPr>
          </a:p>
          <a:p>
            <a:pPr indent="0" lvl="0" marL="0" rtl="0" algn="l">
              <a:spcBef>
                <a:spcPts val="0"/>
              </a:spcBef>
              <a:spcAft>
                <a:spcPts val="0"/>
              </a:spcAft>
              <a:buNone/>
            </a:pPr>
            <a:r>
              <a:rPr lang="en">
                <a:solidFill>
                  <a:srgbClr val="695D46"/>
                </a:solidFill>
                <a:latin typeface="Open Sans"/>
                <a:ea typeface="Open Sans"/>
                <a:cs typeface="Open Sans"/>
                <a:sym typeface="Open Sans"/>
              </a:rPr>
              <a:t>             Nimitt Chauhan (11)</a:t>
            </a:r>
            <a:endParaRPr>
              <a:solidFill>
                <a:srgbClr val="695D46"/>
              </a:solidFill>
              <a:latin typeface="Open Sans"/>
              <a:ea typeface="Open Sans"/>
              <a:cs typeface="Open Sans"/>
              <a:sym typeface="Open Sans"/>
            </a:endParaRPr>
          </a:p>
          <a:p>
            <a:pPr indent="0" lvl="0" marL="0" rtl="0" algn="l">
              <a:spcBef>
                <a:spcPts val="0"/>
              </a:spcBef>
              <a:spcAft>
                <a:spcPts val="0"/>
              </a:spcAft>
              <a:buNone/>
            </a:pPr>
            <a:r>
              <a:rPr lang="en">
                <a:solidFill>
                  <a:srgbClr val="695D46"/>
                </a:solidFill>
                <a:latin typeface="Open Sans"/>
                <a:ea typeface="Open Sans"/>
                <a:cs typeface="Open Sans"/>
                <a:sym typeface="Open Sans"/>
              </a:rPr>
              <a:t>             Gurleen Chilotre (12)</a:t>
            </a:r>
            <a:endParaRPr>
              <a:solidFill>
                <a:srgbClr val="695D46"/>
              </a:solidFill>
              <a:latin typeface="Open Sans"/>
              <a:ea typeface="Open Sans"/>
              <a:cs typeface="Open Sans"/>
              <a:sym typeface="Open Sans"/>
            </a:endParaRPr>
          </a:p>
          <a:p>
            <a:pPr indent="0" lvl="0" marL="0" rtl="0" algn="ctr">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2"/>
          <p:cNvSpPr txBox="1"/>
          <p:nvPr>
            <p:ph idx="1" type="body"/>
          </p:nvPr>
        </p:nvSpPr>
        <p:spPr>
          <a:xfrm>
            <a:off x="4430850" y="119850"/>
            <a:ext cx="4581300" cy="4926600"/>
          </a:xfrm>
          <a:prstGeom prst="rect">
            <a:avLst/>
          </a:prstGeom>
        </p:spPr>
        <p:txBody>
          <a:bodyPr anchorCtr="0" anchor="t" bIns="91425" lIns="91425" spcFirstLastPara="1" rIns="91425" wrap="square" tIns="91425">
            <a:normAutofit fontScale="25000" lnSpcReduction="20000"/>
          </a:bodyPr>
          <a:lstStyle/>
          <a:p>
            <a:pPr indent="0" lvl="0" marL="0" rtl="0" algn="l">
              <a:lnSpc>
                <a:spcPct val="180000"/>
              </a:lnSpc>
              <a:spcBef>
                <a:spcPts val="0"/>
              </a:spcBef>
              <a:spcAft>
                <a:spcPts val="0"/>
              </a:spcAft>
              <a:buNone/>
            </a:pPr>
            <a:r>
              <a:rPr b="1" lang="en" sz="4400">
                <a:solidFill>
                  <a:srgbClr val="0B5394"/>
                </a:solidFill>
                <a:highlight>
                  <a:srgbClr val="FFFFFF"/>
                </a:highlight>
              </a:rPr>
              <a:t>Formula used to find the slope and deflection of the beam :</a:t>
            </a:r>
            <a:endParaRPr b="1" sz="4400">
              <a:solidFill>
                <a:srgbClr val="0B5394"/>
              </a:solidFill>
              <a:highlight>
                <a:srgbClr val="FFFFFF"/>
              </a:highlight>
            </a:endParaRPr>
          </a:p>
          <a:p>
            <a:pPr indent="0" lvl="0" marL="0" rtl="0" algn="l">
              <a:lnSpc>
                <a:spcPct val="180000"/>
              </a:lnSpc>
              <a:spcBef>
                <a:spcPts val="0"/>
              </a:spcBef>
              <a:spcAft>
                <a:spcPts val="0"/>
              </a:spcAft>
              <a:buNone/>
            </a:pPr>
            <a:r>
              <a:rPr b="1" lang="en" sz="4400">
                <a:solidFill>
                  <a:srgbClr val="0B5394"/>
                </a:solidFill>
                <a:highlight>
                  <a:srgbClr val="FFFFFF"/>
                </a:highlight>
              </a:rPr>
              <a:t>Where,  </a:t>
            </a:r>
            <a:endParaRPr b="1" sz="4400">
              <a:solidFill>
                <a:srgbClr val="0B5394"/>
              </a:solidFill>
              <a:highlight>
                <a:srgbClr val="FFFFFF"/>
              </a:highlight>
            </a:endParaRPr>
          </a:p>
          <a:p>
            <a:pPr indent="0" lvl="0" marL="0" rtl="0" algn="l">
              <a:lnSpc>
                <a:spcPct val="180000"/>
              </a:lnSpc>
              <a:spcBef>
                <a:spcPts val="0"/>
              </a:spcBef>
              <a:spcAft>
                <a:spcPts val="0"/>
              </a:spcAft>
              <a:buNone/>
            </a:pPr>
            <a:r>
              <a:rPr lang="en" sz="4800">
                <a:solidFill>
                  <a:srgbClr val="0B5394"/>
                </a:solidFill>
                <a:highlight>
                  <a:srgbClr val="FFFFFF"/>
                </a:highlight>
              </a:rPr>
              <a:t>M is the Bending Moment at a particular section</a:t>
            </a:r>
            <a:endParaRPr sz="4800">
              <a:solidFill>
                <a:srgbClr val="0B5394"/>
              </a:solidFill>
              <a:highlight>
                <a:srgbClr val="FFFFFF"/>
              </a:highlight>
            </a:endParaRPr>
          </a:p>
          <a:p>
            <a:pPr indent="0" lvl="0" marL="0" rtl="0" algn="l">
              <a:lnSpc>
                <a:spcPct val="180000"/>
              </a:lnSpc>
              <a:spcBef>
                <a:spcPts val="0"/>
              </a:spcBef>
              <a:spcAft>
                <a:spcPts val="0"/>
              </a:spcAft>
              <a:buNone/>
            </a:pPr>
            <a:r>
              <a:rPr lang="en" sz="4800">
                <a:solidFill>
                  <a:srgbClr val="0B5394"/>
                </a:solidFill>
                <a:highlight>
                  <a:srgbClr val="FFFFFF"/>
                </a:highlight>
              </a:rPr>
              <a:t>EI is the flexural rigidity of the member</a:t>
            </a:r>
            <a:endParaRPr sz="4800">
              <a:solidFill>
                <a:srgbClr val="0B5394"/>
              </a:solidFill>
              <a:highlight>
                <a:srgbClr val="FFFFFF"/>
              </a:highlight>
            </a:endParaRPr>
          </a:p>
          <a:p>
            <a:pPr indent="0" lvl="0" marL="0" rtl="0" algn="l">
              <a:lnSpc>
                <a:spcPct val="180000"/>
              </a:lnSpc>
              <a:spcBef>
                <a:spcPts val="0"/>
              </a:spcBef>
              <a:spcAft>
                <a:spcPts val="0"/>
              </a:spcAft>
              <a:buNone/>
            </a:pPr>
            <a:r>
              <a:rPr lang="en" sz="4800">
                <a:solidFill>
                  <a:srgbClr val="0B5394"/>
                </a:solidFill>
                <a:highlight>
                  <a:srgbClr val="FFFFFF"/>
                </a:highlight>
              </a:rPr>
              <a:t>y represents the vertical deflection of the beam and x is the       lateral direction.</a:t>
            </a:r>
            <a:endParaRPr sz="4800">
              <a:solidFill>
                <a:srgbClr val="0B5394"/>
              </a:solidFill>
              <a:highlight>
                <a:srgbClr val="FFFFFF"/>
              </a:highlight>
            </a:endParaRPr>
          </a:p>
          <a:p>
            <a:pPr indent="0" lvl="0" marL="0" rtl="0" algn="l">
              <a:lnSpc>
                <a:spcPct val="180000"/>
              </a:lnSpc>
              <a:spcBef>
                <a:spcPts val="0"/>
              </a:spcBef>
              <a:spcAft>
                <a:spcPts val="0"/>
              </a:spcAft>
              <a:buNone/>
            </a:pPr>
            <a:r>
              <a:rPr lang="en" sz="4800">
                <a:solidFill>
                  <a:srgbClr val="0B5394"/>
                </a:solidFill>
                <a:highlight>
                  <a:srgbClr val="FFFFFF"/>
                </a:highlight>
              </a:rPr>
              <a:t>dy/dx represents the slope of the beam at that particular point.</a:t>
            </a:r>
            <a:endParaRPr sz="4800">
              <a:solidFill>
                <a:srgbClr val="0B5394"/>
              </a:solidFill>
              <a:highlight>
                <a:srgbClr val="FFFFFF"/>
              </a:highlight>
            </a:endParaRPr>
          </a:p>
          <a:p>
            <a:pPr indent="0" lvl="0" marL="0" rtl="0" algn="l">
              <a:lnSpc>
                <a:spcPct val="180000"/>
              </a:lnSpc>
              <a:spcBef>
                <a:spcPts val="0"/>
              </a:spcBef>
              <a:spcAft>
                <a:spcPts val="0"/>
              </a:spcAft>
              <a:buNone/>
            </a:pPr>
            <a:r>
              <a:rPr b="1" lang="en" sz="5600" u="sng">
                <a:solidFill>
                  <a:srgbClr val="0B5394"/>
                </a:solidFill>
                <a:highlight>
                  <a:srgbClr val="FFFFFF"/>
                </a:highlight>
                <a:latin typeface="Inconsolata"/>
                <a:ea typeface="Inconsolata"/>
                <a:cs typeface="Inconsolata"/>
                <a:sym typeface="Inconsolata"/>
              </a:rPr>
              <a:t>Detailed Steps for double integration method:</a:t>
            </a:r>
            <a:endParaRPr b="1" sz="5600" u="sng">
              <a:solidFill>
                <a:srgbClr val="0B5394"/>
              </a:solidFill>
              <a:highlight>
                <a:srgbClr val="FFFFFF"/>
              </a:highlight>
              <a:latin typeface="Inconsolata"/>
              <a:ea typeface="Inconsolata"/>
              <a:cs typeface="Inconsolata"/>
              <a:sym typeface="Inconsolata"/>
            </a:endParaRPr>
          </a:p>
          <a:p>
            <a:pPr indent="0" lvl="0" marL="0" rtl="0" algn="l">
              <a:lnSpc>
                <a:spcPct val="150000"/>
              </a:lnSpc>
              <a:spcBef>
                <a:spcPts val="0"/>
              </a:spcBef>
              <a:spcAft>
                <a:spcPts val="0"/>
              </a:spcAft>
              <a:buNone/>
            </a:pPr>
            <a:r>
              <a:rPr b="1" lang="en" sz="5700">
                <a:solidFill>
                  <a:srgbClr val="0B5394"/>
                </a:solidFill>
                <a:highlight>
                  <a:srgbClr val="FFFFFF"/>
                </a:highlight>
              </a:rPr>
              <a:t>St</a:t>
            </a:r>
            <a:r>
              <a:rPr b="1" lang="en" sz="5300">
                <a:solidFill>
                  <a:srgbClr val="0B5394"/>
                </a:solidFill>
                <a:highlight>
                  <a:srgbClr val="FFFFFF"/>
                </a:highlight>
              </a:rPr>
              <a:t>ep</a:t>
            </a:r>
            <a:r>
              <a:rPr b="1" lang="en" sz="9300">
                <a:solidFill>
                  <a:srgbClr val="0B5394"/>
                </a:solidFill>
                <a:highlight>
                  <a:srgbClr val="FFFFFF"/>
                </a:highlight>
              </a:rPr>
              <a:t> </a:t>
            </a:r>
            <a:r>
              <a:rPr b="1" lang="en" sz="5300">
                <a:solidFill>
                  <a:srgbClr val="0B5394"/>
                </a:solidFill>
                <a:highlight>
                  <a:srgbClr val="FFFFFF"/>
                </a:highlight>
              </a:rPr>
              <a:t>1: Finding the reactions at support(s)</a:t>
            </a:r>
            <a:endParaRPr b="1" sz="5300">
              <a:solidFill>
                <a:srgbClr val="0B5394"/>
              </a:solidFill>
              <a:highlight>
                <a:srgbClr val="FFFFFF"/>
              </a:highlight>
            </a:endParaRPr>
          </a:p>
          <a:p>
            <a:pPr indent="0" lvl="0" marL="0" rtl="0" algn="l">
              <a:lnSpc>
                <a:spcPct val="150000"/>
              </a:lnSpc>
              <a:spcBef>
                <a:spcPts val="0"/>
              </a:spcBef>
              <a:spcAft>
                <a:spcPts val="0"/>
              </a:spcAft>
              <a:buNone/>
            </a:pPr>
            <a:r>
              <a:rPr lang="en" sz="5000">
                <a:solidFill>
                  <a:srgbClr val="0B5394"/>
                </a:solidFill>
                <a:highlight>
                  <a:srgbClr val="FFFFFF"/>
                </a:highlight>
              </a:rPr>
              <a:t>We can use the horizontal equilibrium (ΣH = 0), vertical equilibrium (ΣV = 0) and moment equation (ΣMx = 0) for the reaction calculation.The reaction at A is </a:t>
            </a:r>
            <a:r>
              <a:rPr b="1" lang="en" sz="5000">
                <a:solidFill>
                  <a:srgbClr val="0B5394"/>
                </a:solidFill>
                <a:highlight>
                  <a:srgbClr val="FFFFFF"/>
                </a:highlight>
              </a:rPr>
              <a:t>Pb/L</a:t>
            </a:r>
            <a:r>
              <a:rPr lang="en" sz="5000">
                <a:solidFill>
                  <a:srgbClr val="0B5394"/>
                </a:solidFill>
                <a:highlight>
                  <a:srgbClr val="FFFFFF"/>
                </a:highlight>
              </a:rPr>
              <a:t> and B is </a:t>
            </a:r>
            <a:r>
              <a:rPr b="1" lang="en" sz="5000">
                <a:solidFill>
                  <a:srgbClr val="0B5394"/>
                </a:solidFill>
                <a:highlight>
                  <a:srgbClr val="FFFFFF"/>
                </a:highlight>
              </a:rPr>
              <a:t>Pa/L</a:t>
            </a:r>
            <a:r>
              <a:rPr b="1" lang="en" sz="4700">
                <a:solidFill>
                  <a:srgbClr val="0B5394"/>
                </a:solidFill>
                <a:highlight>
                  <a:srgbClr val="FFFFFF"/>
                </a:highlight>
              </a:rPr>
              <a:t>.</a:t>
            </a:r>
            <a:endParaRPr b="1" sz="4700">
              <a:solidFill>
                <a:srgbClr val="0B5394"/>
              </a:solidFill>
              <a:highlight>
                <a:srgbClr val="FFFFFF"/>
              </a:highlight>
            </a:endParaRPr>
          </a:p>
          <a:p>
            <a:pPr indent="0" lvl="0" marL="0" rtl="0" algn="l">
              <a:lnSpc>
                <a:spcPct val="150000"/>
              </a:lnSpc>
              <a:spcBef>
                <a:spcPts val="0"/>
              </a:spcBef>
              <a:spcAft>
                <a:spcPts val="0"/>
              </a:spcAft>
              <a:buNone/>
            </a:pPr>
            <a:r>
              <a:rPr b="1" lang="en" sz="5300">
                <a:solidFill>
                  <a:srgbClr val="0B5394"/>
                </a:solidFill>
                <a:highlight>
                  <a:srgbClr val="FFFFFF"/>
                </a:highlight>
              </a:rPr>
              <a:t>Step 2: Writing bending moment pattern at different sections of beam</a:t>
            </a:r>
            <a:r>
              <a:rPr b="1" lang="en" sz="4900">
                <a:solidFill>
                  <a:srgbClr val="0B5394"/>
                </a:solidFill>
                <a:highlight>
                  <a:srgbClr val="FFFFFF"/>
                </a:highlight>
              </a:rPr>
              <a:t> </a:t>
            </a:r>
            <a:endParaRPr b="1" sz="4900">
              <a:solidFill>
                <a:srgbClr val="0B5394"/>
              </a:solidFill>
              <a:highlight>
                <a:srgbClr val="FFFFFF"/>
              </a:highlight>
            </a:endParaRPr>
          </a:p>
          <a:p>
            <a:pPr indent="0" lvl="0" marL="0" rtl="0" algn="l">
              <a:lnSpc>
                <a:spcPct val="150000"/>
              </a:lnSpc>
              <a:spcBef>
                <a:spcPts val="0"/>
              </a:spcBef>
              <a:spcAft>
                <a:spcPts val="0"/>
              </a:spcAft>
              <a:buNone/>
            </a:pPr>
            <a:r>
              <a:rPr lang="en" sz="5000">
                <a:solidFill>
                  <a:srgbClr val="0B5394"/>
                </a:solidFill>
                <a:highlight>
                  <a:srgbClr val="FFFFFF"/>
                </a:highlight>
              </a:rPr>
              <a:t>In this case, the bending moment from L = 0 to L = a follows one pattern and the bending moment from L = a to L = a + b, follows another pattern</a:t>
            </a:r>
            <a:r>
              <a:rPr lang="en" sz="4700">
                <a:solidFill>
                  <a:srgbClr val="0B5394"/>
                </a:solidFill>
                <a:highlight>
                  <a:srgbClr val="FFFFFF"/>
                </a:highlight>
              </a:rPr>
              <a:t>.</a:t>
            </a:r>
            <a:endParaRPr sz="4700">
              <a:solidFill>
                <a:srgbClr val="0B5394"/>
              </a:solidFill>
              <a:highlight>
                <a:srgbClr val="FFFFFF"/>
              </a:highlight>
            </a:endParaRPr>
          </a:p>
          <a:p>
            <a:pPr indent="0" lvl="0" marL="0" rtl="0" algn="l">
              <a:lnSpc>
                <a:spcPct val="150000"/>
              </a:lnSpc>
              <a:spcBef>
                <a:spcPts val="0"/>
              </a:spcBef>
              <a:spcAft>
                <a:spcPts val="0"/>
              </a:spcAft>
              <a:buClr>
                <a:schemeClr val="dk1"/>
              </a:buClr>
              <a:buSzPts val="275"/>
              <a:buFont typeface="Arial"/>
              <a:buNone/>
            </a:pPr>
            <a:r>
              <a:t/>
            </a:r>
            <a:endParaRPr b="1" sz="8300">
              <a:solidFill>
                <a:schemeClr val="dk1"/>
              </a:solidFill>
              <a:highlight>
                <a:srgbClr val="FFFFFF"/>
              </a:highlight>
            </a:endParaRPr>
          </a:p>
          <a:p>
            <a:pPr indent="0" lvl="0" marL="0" rtl="0" algn="l">
              <a:lnSpc>
                <a:spcPct val="180000"/>
              </a:lnSpc>
              <a:spcBef>
                <a:spcPts val="0"/>
              </a:spcBef>
              <a:spcAft>
                <a:spcPts val="0"/>
              </a:spcAft>
              <a:buNone/>
            </a:pPr>
            <a:r>
              <a:t/>
            </a:r>
            <a:endParaRPr sz="7600">
              <a:solidFill>
                <a:schemeClr val="dk1"/>
              </a:solidFill>
              <a:highlight>
                <a:srgbClr val="FFFFFF"/>
              </a:highlight>
            </a:endParaRPr>
          </a:p>
          <a:p>
            <a:pPr indent="0" lvl="0" marL="457200" rtl="0" algn="l">
              <a:lnSpc>
                <a:spcPct val="180000"/>
              </a:lnSpc>
              <a:spcBef>
                <a:spcPts val="0"/>
              </a:spcBef>
              <a:spcAft>
                <a:spcPts val="0"/>
              </a:spcAft>
              <a:buNone/>
            </a:pPr>
            <a:r>
              <a:t/>
            </a:r>
            <a:endParaRPr sz="4000">
              <a:solidFill>
                <a:schemeClr val="dk1"/>
              </a:solidFill>
              <a:highlight>
                <a:srgbClr val="FFFFFF"/>
              </a:highlight>
            </a:endParaRPr>
          </a:p>
          <a:p>
            <a:pPr indent="0" lvl="0" marL="0" rtl="0" algn="l">
              <a:lnSpc>
                <a:spcPct val="180000"/>
              </a:lnSpc>
              <a:spcBef>
                <a:spcPts val="0"/>
              </a:spcBef>
              <a:spcAft>
                <a:spcPts val="0"/>
              </a:spcAft>
              <a:buNone/>
            </a:pPr>
            <a:r>
              <a:t/>
            </a:r>
            <a:endParaRPr sz="4000">
              <a:solidFill>
                <a:schemeClr val="dk1"/>
              </a:solidFill>
              <a:highlight>
                <a:srgbClr val="FFFFFF"/>
              </a:highlight>
            </a:endParaRPr>
          </a:p>
          <a:p>
            <a:pPr indent="0" lvl="0" marL="0" rtl="0" algn="l">
              <a:lnSpc>
                <a:spcPct val="180000"/>
              </a:lnSpc>
              <a:spcBef>
                <a:spcPts val="0"/>
              </a:spcBef>
              <a:spcAft>
                <a:spcPts val="0"/>
              </a:spcAft>
              <a:buNone/>
            </a:pPr>
            <a:r>
              <a:t/>
            </a:r>
            <a:endParaRPr sz="3050">
              <a:solidFill>
                <a:schemeClr val="dk1"/>
              </a:solidFill>
              <a:highlight>
                <a:srgbClr val="FFFFFF"/>
              </a:highlight>
            </a:endParaRPr>
          </a:p>
          <a:p>
            <a:pPr indent="0" lvl="0" marL="0" rtl="0" algn="l">
              <a:lnSpc>
                <a:spcPct val="180000"/>
              </a:lnSpc>
              <a:spcBef>
                <a:spcPts val="0"/>
              </a:spcBef>
              <a:spcAft>
                <a:spcPts val="0"/>
              </a:spcAft>
              <a:buNone/>
            </a:pPr>
            <a:r>
              <a:t/>
            </a:r>
            <a:endParaRPr b="1" sz="3050">
              <a:solidFill>
                <a:schemeClr val="dk1"/>
              </a:solidFill>
              <a:highlight>
                <a:srgbClr val="FFFFFF"/>
              </a:highlight>
            </a:endParaRPr>
          </a:p>
          <a:p>
            <a:pPr indent="0" lvl="0" marL="0" rtl="0" algn="l">
              <a:lnSpc>
                <a:spcPct val="180000"/>
              </a:lnSpc>
              <a:spcBef>
                <a:spcPts val="0"/>
              </a:spcBef>
              <a:spcAft>
                <a:spcPts val="0"/>
              </a:spcAft>
              <a:buNone/>
            </a:pPr>
            <a:r>
              <a:t/>
            </a:r>
            <a:endParaRPr b="1" sz="1300">
              <a:solidFill>
                <a:schemeClr val="dk1"/>
              </a:solidFill>
              <a:highlight>
                <a:srgbClr val="FFFFFF"/>
              </a:highlight>
            </a:endParaRPr>
          </a:p>
          <a:p>
            <a:pPr indent="0" lvl="0" marL="457200" rtl="0" algn="l">
              <a:lnSpc>
                <a:spcPct val="180000"/>
              </a:lnSpc>
              <a:spcBef>
                <a:spcPts val="2200"/>
              </a:spcBef>
              <a:spcAft>
                <a:spcPts val="0"/>
              </a:spcAft>
              <a:buNone/>
            </a:pPr>
            <a:r>
              <a:t/>
            </a:r>
            <a:endParaRPr sz="1100">
              <a:solidFill>
                <a:schemeClr val="dk1"/>
              </a:solidFill>
              <a:highlight>
                <a:srgbClr val="FFFFFF"/>
              </a:highlight>
            </a:endParaRPr>
          </a:p>
          <a:p>
            <a:pPr indent="0" lvl="0" marL="0" rtl="0" algn="l">
              <a:lnSpc>
                <a:spcPct val="180000"/>
              </a:lnSpc>
              <a:spcBef>
                <a:spcPts val="2800"/>
              </a:spcBef>
              <a:spcAft>
                <a:spcPts val="0"/>
              </a:spcAft>
              <a:buNone/>
            </a:pPr>
            <a:r>
              <a:t/>
            </a:r>
            <a:endParaRPr sz="1300">
              <a:solidFill>
                <a:schemeClr val="dk1"/>
              </a:solidFill>
              <a:highlight>
                <a:srgbClr val="FFFFFF"/>
              </a:highlight>
            </a:endParaRPr>
          </a:p>
          <a:p>
            <a:pPr indent="0" lvl="0" marL="0" rtl="0" algn="l">
              <a:lnSpc>
                <a:spcPct val="180000"/>
              </a:lnSpc>
              <a:spcBef>
                <a:spcPts val="0"/>
              </a:spcBef>
              <a:spcAft>
                <a:spcPts val="0"/>
              </a:spcAft>
              <a:buNone/>
            </a:pPr>
            <a:r>
              <a:t/>
            </a:r>
            <a:endParaRPr sz="1300">
              <a:solidFill>
                <a:schemeClr val="dk1"/>
              </a:solidFill>
              <a:highlight>
                <a:srgbClr val="FFFFFF"/>
              </a:highlight>
            </a:endParaRPr>
          </a:p>
          <a:p>
            <a:pPr indent="0" lvl="0" marL="0" rtl="0" algn="l">
              <a:lnSpc>
                <a:spcPct val="180000"/>
              </a:lnSpc>
              <a:spcBef>
                <a:spcPts val="0"/>
              </a:spcBef>
              <a:spcAft>
                <a:spcPts val="0"/>
              </a:spcAft>
              <a:buNone/>
            </a:pPr>
            <a:r>
              <a:t/>
            </a:r>
            <a:endParaRPr b="1" sz="1300">
              <a:solidFill>
                <a:schemeClr val="dk1"/>
              </a:solidFill>
              <a:highlight>
                <a:srgbClr val="FFFFFF"/>
              </a:highlight>
            </a:endParaRPr>
          </a:p>
          <a:p>
            <a:pPr indent="0" lvl="0" marL="0" rtl="0" algn="l">
              <a:lnSpc>
                <a:spcPct val="180000"/>
              </a:lnSpc>
              <a:spcBef>
                <a:spcPts val="0"/>
              </a:spcBef>
              <a:spcAft>
                <a:spcPts val="0"/>
              </a:spcAft>
              <a:buNone/>
            </a:pPr>
            <a:r>
              <a:t/>
            </a:r>
            <a:endParaRPr b="1" sz="1300">
              <a:solidFill>
                <a:schemeClr val="dk1"/>
              </a:solidFill>
              <a:highlight>
                <a:srgbClr val="FFFFFF"/>
              </a:highlight>
            </a:endParaRPr>
          </a:p>
          <a:p>
            <a:pPr indent="0" lvl="0" marL="0" rtl="0" algn="l">
              <a:lnSpc>
                <a:spcPct val="180000"/>
              </a:lnSpc>
              <a:spcBef>
                <a:spcPts val="0"/>
              </a:spcBef>
              <a:spcAft>
                <a:spcPts val="0"/>
              </a:spcAft>
              <a:buNone/>
            </a:pPr>
            <a:r>
              <a:t/>
            </a:r>
            <a:endParaRPr b="1" sz="1300">
              <a:solidFill>
                <a:schemeClr val="dk1"/>
              </a:solidFill>
              <a:highlight>
                <a:srgbClr val="FFFFFF"/>
              </a:highlight>
            </a:endParaRPr>
          </a:p>
          <a:p>
            <a:pPr indent="0" lvl="0" marL="0" rtl="0" algn="l">
              <a:lnSpc>
                <a:spcPct val="180000"/>
              </a:lnSpc>
              <a:spcBef>
                <a:spcPts val="0"/>
              </a:spcBef>
              <a:spcAft>
                <a:spcPts val="0"/>
              </a:spcAft>
              <a:buClr>
                <a:schemeClr val="dk1"/>
              </a:buClr>
              <a:buSzPct val="100000"/>
              <a:buFont typeface="Arial"/>
              <a:buNone/>
            </a:pPr>
            <a:r>
              <a:t/>
            </a:r>
            <a:endParaRPr sz="1100">
              <a:solidFill>
                <a:schemeClr val="dk1"/>
              </a:solidFill>
              <a:highlight>
                <a:srgbClr val="FFFFFF"/>
              </a:highlight>
            </a:endParaRPr>
          </a:p>
          <a:p>
            <a:pPr indent="0" lvl="0" marL="0" rtl="0" algn="l">
              <a:spcBef>
                <a:spcPts val="0"/>
              </a:spcBef>
              <a:spcAft>
                <a:spcPts val="1200"/>
              </a:spcAft>
              <a:buNone/>
            </a:pPr>
            <a:r>
              <a:t/>
            </a:r>
            <a:endParaRPr/>
          </a:p>
        </p:txBody>
      </p:sp>
      <p:pic>
        <p:nvPicPr>
          <p:cNvPr id="122" name="Google Shape;122;p22"/>
          <p:cNvPicPr preferRelativeResize="0"/>
          <p:nvPr/>
        </p:nvPicPr>
        <p:blipFill>
          <a:blip r:embed="rId3">
            <a:alphaModFix/>
          </a:blip>
          <a:stretch>
            <a:fillRect/>
          </a:stretch>
        </p:blipFill>
        <p:spPr>
          <a:xfrm>
            <a:off x="1416650" y="649850"/>
            <a:ext cx="2082800" cy="1170000"/>
          </a:xfrm>
          <a:prstGeom prst="rect">
            <a:avLst/>
          </a:prstGeom>
          <a:noFill/>
          <a:ln>
            <a:noFill/>
          </a:ln>
        </p:spPr>
      </p:pic>
      <p:pic>
        <p:nvPicPr>
          <p:cNvPr id="123" name="Google Shape;123;p22"/>
          <p:cNvPicPr preferRelativeResize="0"/>
          <p:nvPr/>
        </p:nvPicPr>
        <p:blipFill>
          <a:blip r:embed="rId4">
            <a:alphaModFix/>
          </a:blip>
          <a:stretch>
            <a:fillRect/>
          </a:stretch>
        </p:blipFill>
        <p:spPr>
          <a:xfrm>
            <a:off x="361324" y="3207224"/>
            <a:ext cx="3754726" cy="9347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3"/>
          <p:cNvSpPr txBox="1"/>
          <p:nvPr>
            <p:ph idx="1" type="body"/>
          </p:nvPr>
        </p:nvSpPr>
        <p:spPr>
          <a:xfrm>
            <a:off x="4411825" y="145050"/>
            <a:ext cx="4821000" cy="4881300"/>
          </a:xfrm>
          <a:prstGeom prst="rect">
            <a:avLst/>
          </a:prstGeom>
        </p:spPr>
        <p:txBody>
          <a:bodyPr anchorCtr="0" anchor="t" bIns="91425" lIns="91425" spcFirstLastPara="1" rIns="91425" wrap="square" tIns="91425">
            <a:normAutofit fontScale="62500" lnSpcReduction="20000"/>
          </a:bodyPr>
          <a:lstStyle/>
          <a:p>
            <a:pPr indent="0" lvl="0" marL="0" rtl="0" algn="l">
              <a:lnSpc>
                <a:spcPct val="100000"/>
              </a:lnSpc>
              <a:spcBef>
                <a:spcPts val="0"/>
              </a:spcBef>
              <a:spcAft>
                <a:spcPts val="0"/>
              </a:spcAft>
              <a:buNone/>
            </a:pPr>
            <a:r>
              <a:rPr b="1" lang="en" sz="2474">
                <a:solidFill>
                  <a:srgbClr val="0B5394"/>
                </a:solidFill>
                <a:highlight>
                  <a:srgbClr val="FFFFFF"/>
                </a:highlight>
              </a:rPr>
              <a:t>Step 3</a:t>
            </a:r>
            <a:r>
              <a:rPr lang="en" sz="2474">
                <a:solidFill>
                  <a:srgbClr val="0B5394"/>
                </a:solidFill>
                <a:highlight>
                  <a:srgbClr val="FFFFFF"/>
                </a:highlight>
              </a:rPr>
              <a:t>: </a:t>
            </a:r>
            <a:r>
              <a:rPr b="1" lang="en" sz="2474">
                <a:solidFill>
                  <a:srgbClr val="0B5394"/>
                </a:solidFill>
                <a:highlight>
                  <a:srgbClr val="FFFFFF"/>
                </a:highlight>
              </a:rPr>
              <a:t>Putting the bending moment value in double integration formula</a:t>
            </a:r>
            <a:endParaRPr b="1" sz="2474">
              <a:solidFill>
                <a:srgbClr val="0B5394"/>
              </a:solidFill>
              <a:highlight>
                <a:srgbClr val="FFFFFF"/>
              </a:highlight>
            </a:endParaRPr>
          </a:p>
          <a:p>
            <a:pPr indent="0" lvl="0" marL="0" rtl="0" algn="l">
              <a:lnSpc>
                <a:spcPct val="100000"/>
              </a:lnSpc>
              <a:spcBef>
                <a:spcPts val="1200"/>
              </a:spcBef>
              <a:spcAft>
                <a:spcPts val="0"/>
              </a:spcAft>
              <a:buNone/>
            </a:pPr>
            <a:r>
              <a:rPr b="1" lang="en" sz="2474">
                <a:solidFill>
                  <a:srgbClr val="0B5394"/>
                </a:solidFill>
                <a:highlight>
                  <a:srgbClr val="FFFFFF"/>
                </a:highlight>
              </a:rPr>
              <a:t>Step 4</a:t>
            </a:r>
            <a:r>
              <a:rPr lang="en" sz="2474">
                <a:solidFill>
                  <a:srgbClr val="0B5394"/>
                </a:solidFill>
                <a:highlight>
                  <a:srgbClr val="FFFFFF"/>
                </a:highlight>
              </a:rPr>
              <a:t>: </a:t>
            </a:r>
            <a:r>
              <a:rPr b="1" lang="en" sz="2474">
                <a:solidFill>
                  <a:srgbClr val="0B5394"/>
                </a:solidFill>
                <a:highlight>
                  <a:srgbClr val="FFFFFF"/>
                </a:highlight>
              </a:rPr>
              <a:t>Solving the integration constants using boundary conditions</a:t>
            </a:r>
            <a:endParaRPr b="1" sz="2474">
              <a:solidFill>
                <a:srgbClr val="0B5394"/>
              </a:solidFill>
              <a:highlight>
                <a:srgbClr val="FFFFFF"/>
              </a:highlight>
            </a:endParaRPr>
          </a:p>
          <a:p>
            <a:pPr indent="0" lvl="0" marL="0" rtl="0" algn="l">
              <a:lnSpc>
                <a:spcPct val="100000"/>
              </a:lnSpc>
              <a:spcBef>
                <a:spcPts val="1200"/>
              </a:spcBef>
              <a:spcAft>
                <a:spcPts val="0"/>
              </a:spcAft>
              <a:buNone/>
            </a:pPr>
            <a:r>
              <a:rPr lang="en" sz="2356">
                <a:solidFill>
                  <a:srgbClr val="0B5394"/>
                </a:solidFill>
                <a:highlight>
                  <a:srgbClr val="FFFFFF"/>
                </a:highlight>
              </a:rPr>
              <a:t>In this step we will apply the boundary conditions (at x = 0, y = 0 and at x = L, y = 0)</a:t>
            </a:r>
            <a:endParaRPr sz="2356">
              <a:solidFill>
                <a:srgbClr val="0B5394"/>
              </a:solidFill>
              <a:highlight>
                <a:srgbClr val="FFFFFF"/>
              </a:highlight>
            </a:endParaRPr>
          </a:p>
          <a:p>
            <a:pPr indent="0" lvl="0" marL="0" rtl="0" algn="l">
              <a:lnSpc>
                <a:spcPct val="100000"/>
              </a:lnSpc>
              <a:spcBef>
                <a:spcPts val="1200"/>
              </a:spcBef>
              <a:spcAft>
                <a:spcPts val="0"/>
              </a:spcAft>
              <a:buNone/>
            </a:pPr>
            <a:r>
              <a:rPr b="1" lang="en" sz="2474">
                <a:solidFill>
                  <a:srgbClr val="0B5394"/>
                </a:solidFill>
                <a:highlight>
                  <a:srgbClr val="FFFFFF"/>
                </a:highlight>
              </a:rPr>
              <a:t>Step 5: Find deflection at any point</a:t>
            </a:r>
            <a:endParaRPr b="1" sz="2474">
              <a:solidFill>
                <a:srgbClr val="0B5394"/>
              </a:solidFill>
              <a:highlight>
                <a:srgbClr val="FFFFFF"/>
              </a:highlight>
            </a:endParaRPr>
          </a:p>
          <a:p>
            <a:pPr indent="0" lvl="0" marL="0" rtl="0" algn="l">
              <a:lnSpc>
                <a:spcPct val="100000"/>
              </a:lnSpc>
              <a:spcBef>
                <a:spcPts val="1200"/>
              </a:spcBef>
              <a:spcAft>
                <a:spcPts val="0"/>
              </a:spcAft>
              <a:buNone/>
            </a:pPr>
            <a:r>
              <a:rPr b="1" lang="en" sz="2474">
                <a:solidFill>
                  <a:srgbClr val="0B5394"/>
                </a:solidFill>
                <a:highlight>
                  <a:srgbClr val="FFFFFF"/>
                </a:highlight>
              </a:rPr>
              <a:t>Step 6: Finding maximum deflection</a:t>
            </a:r>
            <a:endParaRPr b="1" sz="2474">
              <a:solidFill>
                <a:srgbClr val="0B5394"/>
              </a:solidFill>
              <a:highlight>
                <a:srgbClr val="FFFFFF"/>
              </a:highlight>
            </a:endParaRPr>
          </a:p>
          <a:p>
            <a:pPr indent="0" lvl="0" marL="0" rtl="0" algn="l">
              <a:lnSpc>
                <a:spcPct val="100000"/>
              </a:lnSpc>
              <a:spcBef>
                <a:spcPts val="1200"/>
              </a:spcBef>
              <a:spcAft>
                <a:spcPts val="0"/>
              </a:spcAft>
              <a:buNone/>
            </a:pPr>
            <a:r>
              <a:rPr lang="en" sz="2356">
                <a:solidFill>
                  <a:srgbClr val="0B5394"/>
                </a:solidFill>
                <a:highlight>
                  <a:srgbClr val="FFFFFF"/>
                </a:highlight>
              </a:rPr>
              <a:t>At the point of maximum deflection, the slop should be zero. Equating the slope to zero, we can find the value of x. </a:t>
            </a:r>
            <a:endParaRPr sz="2356">
              <a:solidFill>
                <a:srgbClr val="0B5394"/>
              </a:solidFill>
              <a:highlight>
                <a:srgbClr val="FFFFFF"/>
              </a:highlight>
            </a:endParaRPr>
          </a:p>
          <a:p>
            <a:pPr indent="0" lvl="0" marL="0" rtl="0" algn="l">
              <a:lnSpc>
                <a:spcPct val="100000"/>
              </a:lnSpc>
              <a:spcBef>
                <a:spcPts val="1200"/>
              </a:spcBef>
              <a:spcAft>
                <a:spcPts val="0"/>
              </a:spcAft>
              <a:buNone/>
            </a:pPr>
            <a:r>
              <a:rPr b="1" lang="en" sz="2474">
                <a:solidFill>
                  <a:srgbClr val="0B5394"/>
                </a:solidFill>
                <a:highlight>
                  <a:srgbClr val="FFFFFF"/>
                </a:highlight>
              </a:rPr>
              <a:t>Step 7: Finding slope</a:t>
            </a:r>
            <a:endParaRPr b="1" sz="2174">
              <a:solidFill>
                <a:srgbClr val="0B5394"/>
              </a:solidFill>
              <a:highlight>
                <a:srgbClr val="FFFFFF"/>
              </a:highlight>
            </a:endParaRPr>
          </a:p>
          <a:p>
            <a:pPr indent="0" lvl="0" marL="0" rtl="0" algn="l">
              <a:lnSpc>
                <a:spcPct val="100000"/>
              </a:lnSpc>
              <a:spcBef>
                <a:spcPts val="1200"/>
              </a:spcBef>
              <a:spcAft>
                <a:spcPts val="0"/>
              </a:spcAft>
              <a:buNone/>
            </a:pPr>
            <a:r>
              <a:rPr lang="en" sz="2356">
                <a:solidFill>
                  <a:srgbClr val="0B5394"/>
                </a:solidFill>
                <a:highlight>
                  <a:srgbClr val="FFFFFF"/>
                </a:highlight>
              </a:rPr>
              <a:t>To find the rotation or slope, the equation of dy/dx(Refer step 3 for the equation) should be written again. Now putting the value of x (depending on the point where slope is to be found) the slope value can be determined.</a:t>
            </a:r>
            <a:endParaRPr sz="2356">
              <a:solidFill>
                <a:srgbClr val="0B5394"/>
              </a:solidFill>
              <a:highlight>
                <a:srgbClr val="FFFFFF"/>
              </a:highlight>
            </a:endParaRPr>
          </a:p>
          <a:p>
            <a:pPr indent="0" lvl="0" marL="0" rtl="0" algn="l">
              <a:lnSpc>
                <a:spcPct val="100000"/>
              </a:lnSpc>
              <a:spcBef>
                <a:spcPts val="1200"/>
              </a:spcBef>
              <a:spcAft>
                <a:spcPts val="1200"/>
              </a:spcAft>
              <a:buNone/>
            </a:pPr>
            <a:r>
              <a:rPr lang="en" sz="2227">
                <a:solidFill>
                  <a:srgbClr val="0B5394"/>
                </a:solidFill>
                <a:highlight>
                  <a:srgbClr val="FFFFFF"/>
                </a:highlight>
              </a:rPr>
              <a:t>In this case, to find slope of point A, x = 0 and for slope of point B, x = L.</a:t>
            </a:r>
            <a:endParaRPr sz="1650">
              <a:solidFill>
                <a:srgbClr val="0B5394"/>
              </a:solidFill>
              <a:highlight>
                <a:srgbClr val="FFFFFF"/>
              </a:highlight>
            </a:endParaRPr>
          </a:p>
        </p:txBody>
      </p:sp>
      <p:pic>
        <p:nvPicPr>
          <p:cNvPr id="129" name="Google Shape;129;p23"/>
          <p:cNvPicPr preferRelativeResize="0"/>
          <p:nvPr/>
        </p:nvPicPr>
        <p:blipFill>
          <a:blip r:embed="rId3">
            <a:alphaModFix/>
          </a:blip>
          <a:stretch>
            <a:fillRect/>
          </a:stretch>
        </p:blipFill>
        <p:spPr>
          <a:xfrm>
            <a:off x="331350" y="68750"/>
            <a:ext cx="3679775" cy="1041322"/>
          </a:xfrm>
          <a:prstGeom prst="rect">
            <a:avLst/>
          </a:prstGeom>
          <a:noFill/>
          <a:ln>
            <a:noFill/>
          </a:ln>
        </p:spPr>
      </p:pic>
      <p:pic>
        <p:nvPicPr>
          <p:cNvPr id="130" name="Google Shape;130;p23"/>
          <p:cNvPicPr preferRelativeResize="0"/>
          <p:nvPr/>
        </p:nvPicPr>
        <p:blipFill>
          <a:blip r:embed="rId4">
            <a:alphaModFix/>
          </a:blip>
          <a:stretch>
            <a:fillRect/>
          </a:stretch>
        </p:blipFill>
        <p:spPr>
          <a:xfrm>
            <a:off x="491626" y="1155275"/>
            <a:ext cx="3460667" cy="867387"/>
          </a:xfrm>
          <a:prstGeom prst="rect">
            <a:avLst/>
          </a:prstGeom>
          <a:noFill/>
          <a:ln>
            <a:noFill/>
          </a:ln>
        </p:spPr>
      </p:pic>
      <p:pic>
        <p:nvPicPr>
          <p:cNvPr id="131" name="Google Shape;131;p23"/>
          <p:cNvPicPr preferRelativeResize="0"/>
          <p:nvPr/>
        </p:nvPicPr>
        <p:blipFill>
          <a:blip r:embed="rId5">
            <a:alphaModFix/>
          </a:blip>
          <a:stretch>
            <a:fillRect/>
          </a:stretch>
        </p:blipFill>
        <p:spPr>
          <a:xfrm>
            <a:off x="658150" y="2067838"/>
            <a:ext cx="3127625" cy="891133"/>
          </a:xfrm>
          <a:prstGeom prst="rect">
            <a:avLst/>
          </a:prstGeom>
          <a:noFill/>
          <a:ln>
            <a:noFill/>
          </a:ln>
        </p:spPr>
      </p:pic>
      <p:pic>
        <p:nvPicPr>
          <p:cNvPr id="132" name="Google Shape;132;p23"/>
          <p:cNvPicPr preferRelativeResize="0"/>
          <p:nvPr/>
        </p:nvPicPr>
        <p:blipFill>
          <a:blip r:embed="rId6">
            <a:alphaModFix/>
          </a:blip>
          <a:stretch>
            <a:fillRect/>
          </a:stretch>
        </p:blipFill>
        <p:spPr>
          <a:xfrm>
            <a:off x="1116113" y="3010150"/>
            <a:ext cx="2006668" cy="1235900"/>
          </a:xfrm>
          <a:prstGeom prst="rect">
            <a:avLst/>
          </a:prstGeom>
          <a:noFill/>
          <a:ln>
            <a:noFill/>
          </a:ln>
        </p:spPr>
      </p:pic>
      <p:pic>
        <p:nvPicPr>
          <p:cNvPr id="133" name="Google Shape;133;p23"/>
          <p:cNvPicPr preferRelativeResize="0"/>
          <p:nvPr/>
        </p:nvPicPr>
        <p:blipFill>
          <a:blip r:embed="rId7">
            <a:alphaModFix/>
          </a:blip>
          <a:stretch>
            <a:fillRect/>
          </a:stretch>
        </p:blipFill>
        <p:spPr>
          <a:xfrm>
            <a:off x="610125" y="4297225"/>
            <a:ext cx="3018650" cy="7836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4"/>
          <p:cNvSpPr txBox="1"/>
          <p:nvPr>
            <p:ph idx="1" type="body"/>
          </p:nvPr>
        </p:nvSpPr>
        <p:spPr>
          <a:xfrm>
            <a:off x="192875" y="278600"/>
            <a:ext cx="8639400" cy="42903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440"/>
              <a:buNone/>
            </a:pPr>
            <a:r>
              <a:rPr b="1" lang="en" sz="1860" u="sng">
                <a:solidFill>
                  <a:schemeClr val="dk1"/>
                </a:solidFill>
                <a:highlight>
                  <a:schemeClr val="lt1"/>
                </a:highlight>
                <a:latin typeface="Merriweather"/>
                <a:ea typeface="Merriweather"/>
                <a:cs typeface="Merriweather"/>
                <a:sym typeface="Merriweather"/>
              </a:rPr>
              <a:t>Moment Area Method</a:t>
            </a:r>
            <a:endParaRPr b="1" sz="1860" u="sng">
              <a:solidFill>
                <a:schemeClr val="dk1"/>
              </a:solidFill>
              <a:highlight>
                <a:schemeClr val="lt1"/>
              </a:highlight>
              <a:latin typeface="Merriweather"/>
              <a:ea typeface="Merriweather"/>
              <a:cs typeface="Merriweather"/>
              <a:sym typeface="Merriweather"/>
            </a:endParaRPr>
          </a:p>
          <a:p>
            <a:pPr indent="0" lvl="0" marL="0" rtl="0" algn="l">
              <a:lnSpc>
                <a:spcPct val="115000"/>
              </a:lnSpc>
              <a:spcBef>
                <a:spcPts val="0"/>
              </a:spcBef>
              <a:spcAft>
                <a:spcPts val="0"/>
              </a:spcAft>
              <a:buClr>
                <a:schemeClr val="dk1"/>
              </a:buClr>
              <a:buSzPts val="440"/>
              <a:buFont typeface="Arial"/>
              <a:buNone/>
            </a:pPr>
            <a:r>
              <a:t/>
            </a:r>
            <a:endParaRPr b="1" sz="1860" u="sng">
              <a:solidFill>
                <a:schemeClr val="dk1"/>
              </a:solidFill>
              <a:highlight>
                <a:schemeClr val="lt1"/>
              </a:highlight>
              <a:latin typeface="Merriweather"/>
              <a:ea typeface="Merriweather"/>
              <a:cs typeface="Merriweather"/>
              <a:sym typeface="Merriweather"/>
            </a:endParaRPr>
          </a:p>
          <a:p>
            <a:pPr indent="0" lvl="0" marL="0" rtl="0" algn="l">
              <a:lnSpc>
                <a:spcPct val="115000"/>
              </a:lnSpc>
              <a:spcBef>
                <a:spcPts val="0"/>
              </a:spcBef>
              <a:spcAft>
                <a:spcPts val="0"/>
              </a:spcAft>
              <a:buSzPts val="440"/>
              <a:buNone/>
            </a:pPr>
            <a:r>
              <a:rPr lang="en" sz="1360">
                <a:solidFill>
                  <a:schemeClr val="dk1"/>
                </a:solidFill>
                <a:highlight>
                  <a:schemeClr val="lt1"/>
                </a:highlight>
              </a:rPr>
              <a:t>This method is one of the most effective and mostly used methods for getting the bending deflections in beams as well as frames. Here in the method, the area of the bending moment diagrams is used for determining the slope and or deflections at specific points along the axis of the beam. There are two theorems,</a:t>
            </a:r>
            <a:endParaRPr sz="1360">
              <a:solidFill>
                <a:schemeClr val="dk1"/>
              </a:solidFill>
              <a:highlight>
                <a:schemeClr val="lt1"/>
              </a:highlight>
            </a:endParaRPr>
          </a:p>
          <a:p>
            <a:pPr indent="-314960" lvl="0" marL="457200" rtl="0" algn="l">
              <a:lnSpc>
                <a:spcPct val="115000"/>
              </a:lnSpc>
              <a:spcBef>
                <a:spcPts val="2200"/>
              </a:spcBef>
              <a:spcAft>
                <a:spcPts val="0"/>
              </a:spcAft>
              <a:buClr>
                <a:schemeClr val="dk1"/>
              </a:buClr>
              <a:buSzPts val="1360"/>
              <a:buChar char="●"/>
            </a:pPr>
            <a:r>
              <a:rPr b="1" lang="en" sz="1360">
                <a:solidFill>
                  <a:schemeClr val="dk1"/>
                </a:solidFill>
                <a:highlight>
                  <a:schemeClr val="lt1"/>
                </a:highlight>
              </a:rPr>
              <a:t>First-moment area theorem:</a:t>
            </a:r>
            <a:r>
              <a:rPr lang="en" sz="1360">
                <a:solidFill>
                  <a:schemeClr val="dk1"/>
                </a:solidFill>
                <a:highlight>
                  <a:schemeClr val="lt1"/>
                </a:highlight>
              </a:rPr>
              <a:t> Used to find the slope at any point of a beam.</a:t>
            </a:r>
            <a:endParaRPr sz="1360">
              <a:solidFill>
                <a:schemeClr val="dk1"/>
              </a:solidFill>
              <a:highlight>
                <a:schemeClr val="lt1"/>
              </a:highlight>
            </a:endParaRPr>
          </a:p>
          <a:p>
            <a:pPr indent="-314960" lvl="0" marL="457200" rtl="0" algn="l">
              <a:lnSpc>
                <a:spcPct val="115000"/>
              </a:lnSpc>
              <a:spcBef>
                <a:spcPts val="0"/>
              </a:spcBef>
              <a:spcAft>
                <a:spcPts val="0"/>
              </a:spcAft>
              <a:buClr>
                <a:schemeClr val="dk1"/>
              </a:buClr>
              <a:buSzPts val="1360"/>
              <a:buChar char="●"/>
            </a:pPr>
            <a:r>
              <a:rPr b="1" lang="en" sz="1360">
                <a:solidFill>
                  <a:schemeClr val="dk1"/>
                </a:solidFill>
                <a:highlight>
                  <a:schemeClr val="lt1"/>
                </a:highlight>
              </a:rPr>
              <a:t>Second-moment area theorem:</a:t>
            </a:r>
            <a:r>
              <a:rPr lang="en" sz="1360">
                <a:solidFill>
                  <a:schemeClr val="dk1"/>
                </a:solidFill>
                <a:highlight>
                  <a:schemeClr val="lt1"/>
                </a:highlight>
              </a:rPr>
              <a:t> Used to find the deflection at any point of a beam.</a:t>
            </a:r>
            <a:endParaRPr sz="1360">
              <a:solidFill>
                <a:schemeClr val="dk1"/>
              </a:solidFill>
              <a:highlight>
                <a:schemeClr val="lt1"/>
              </a:highlight>
            </a:endParaRPr>
          </a:p>
          <a:p>
            <a:pPr indent="0" lvl="0" marL="0" rtl="0" algn="l">
              <a:lnSpc>
                <a:spcPct val="100000"/>
              </a:lnSpc>
              <a:spcBef>
                <a:spcPts val="2800"/>
              </a:spcBef>
              <a:spcAft>
                <a:spcPts val="0"/>
              </a:spcAft>
              <a:buNone/>
            </a:pPr>
            <a:r>
              <a:rPr b="1" lang="en" sz="1700" u="sng">
                <a:solidFill>
                  <a:schemeClr val="dk1"/>
                </a:solidFill>
                <a:highlight>
                  <a:srgbClr val="FFFFFF"/>
                </a:highlight>
                <a:latin typeface="Merriweather"/>
                <a:ea typeface="Merriweather"/>
                <a:cs typeface="Merriweather"/>
                <a:sym typeface="Merriweather"/>
              </a:rPr>
              <a:t>Macaulay's method</a:t>
            </a:r>
            <a:endParaRPr b="1" sz="1700" u="sng">
              <a:solidFill>
                <a:schemeClr val="dk1"/>
              </a:solidFill>
              <a:highlight>
                <a:srgbClr val="FFFFFF"/>
              </a:highlight>
              <a:latin typeface="Merriweather"/>
              <a:ea typeface="Merriweather"/>
              <a:cs typeface="Merriweather"/>
              <a:sym typeface="Merriweather"/>
            </a:endParaRPr>
          </a:p>
          <a:p>
            <a:pPr indent="0" lvl="0" marL="0" rtl="0" algn="l">
              <a:lnSpc>
                <a:spcPct val="115000"/>
              </a:lnSpc>
              <a:spcBef>
                <a:spcPts val="2800"/>
              </a:spcBef>
              <a:spcAft>
                <a:spcPts val="2800"/>
              </a:spcAft>
              <a:buNone/>
            </a:pPr>
            <a:r>
              <a:rPr lang="en" sz="1450">
                <a:solidFill>
                  <a:schemeClr val="dk1"/>
                </a:solidFill>
                <a:highlight>
                  <a:srgbClr val="FFFFFF"/>
                </a:highlight>
              </a:rPr>
              <a:t>Macaulay's method is a subcase of double integration method, in Macaulay’s method there is only one bending moment equation written across the whole span of beam, instead of writing different moment equations for different sections of the beam.</a:t>
            </a:r>
            <a:endParaRPr sz="1450">
              <a:solidFill>
                <a:schemeClr val="dk1"/>
              </a:solidFill>
              <a:highlight>
                <a:srgbClr val="FFFFFF"/>
              </a:high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5"/>
          <p:cNvSpPr txBox="1"/>
          <p:nvPr>
            <p:ph type="title"/>
          </p:nvPr>
        </p:nvSpPr>
        <p:spPr>
          <a:xfrm>
            <a:off x="311725" y="500925"/>
            <a:ext cx="3706500" cy="1918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700"/>
              <a:t>Application of Vectors for modelling of Wind Turbines</a:t>
            </a:r>
            <a:endParaRPr sz="2700"/>
          </a:p>
        </p:txBody>
      </p:sp>
      <p:sp>
        <p:nvSpPr>
          <p:cNvPr id="144" name="Google Shape;144;p25"/>
          <p:cNvSpPr txBox="1"/>
          <p:nvPr>
            <p:ph idx="1" type="body"/>
          </p:nvPr>
        </p:nvSpPr>
        <p:spPr>
          <a:xfrm>
            <a:off x="4489650" y="294225"/>
            <a:ext cx="4435200" cy="466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500">
                <a:solidFill>
                  <a:srgbClr val="0B5394"/>
                </a:solidFill>
              </a:rPr>
              <a:t>Traditionally, wind turbine dynamics are analyzed using aero-elastic codes based on geometrically simplified models. As hundreds of simulations are required per wind farm for verification purposes, such coarse models allow reasonable computation while still capturing the overall dynamic behavior.</a:t>
            </a:r>
            <a:endParaRPr sz="1500">
              <a:solidFill>
                <a:srgbClr val="0B5394"/>
              </a:solidFill>
            </a:endParaRPr>
          </a:p>
          <a:p>
            <a:pPr indent="0" lvl="0" marL="0" rtl="0" algn="l">
              <a:spcBef>
                <a:spcPts val="1200"/>
              </a:spcBef>
              <a:spcAft>
                <a:spcPts val="1200"/>
              </a:spcAft>
              <a:buNone/>
            </a:pPr>
            <a:r>
              <a:rPr lang="en" sz="1500">
                <a:solidFill>
                  <a:srgbClr val="0B5394"/>
                </a:solidFill>
              </a:rPr>
              <a:t>Hence in this work we propose to use the concept of modal truncation augmentation, which consists in extending the reduction basis by adding “residual vectors”.</a:t>
            </a:r>
            <a:endParaRPr sz="1500">
              <a:solidFill>
                <a:srgbClr val="0B5394"/>
              </a:solidFill>
            </a:endParaRPr>
          </a:p>
        </p:txBody>
      </p:sp>
      <p:pic>
        <p:nvPicPr>
          <p:cNvPr id="145" name="Google Shape;145;p25"/>
          <p:cNvPicPr preferRelativeResize="0"/>
          <p:nvPr/>
        </p:nvPicPr>
        <p:blipFill>
          <a:blip r:embed="rId3">
            <a:alphaModFix/>
          </a:blip>
          <a:stretch>
            <a:fillRect/>
          </a:stretch>
        </p:blipFill>
        <p:spPr>
          <a:xfrm>
            <a:off x="311725" y="2321125"/>
            <a:ext cx="3432975" cy="24954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6"/>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Model Truncation Augmentation</a:t>
            </a:r>
            <a:endParaRPr/>
          </a:p>
        </p:txBody>
      </p:sp>
      <p:sp>
        <p:nvSpPr>
          <p:cNvPr id="151" name="Google Shape;151;p26"/>
          <p:cNvSpPr txBox="1"/>
          <p:nvPr>
            <p:ph idx="1" type="body"/>
          </p:nvPr>
        </p:nvSpPr>
        <p:spPr>
          <a:xfrm>
            <a:off x="4500575" y="226675"/>
            <a:ext cx="4435200" cy="473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0B5394"/>
                </a:solidFill>
              </a:rPr>
              <a:t>As a starting point we take the equations of motion of a discretized dynamic component model s:</a:t>
            </a:r>
            <a:endParaRPr>
              <a:solidFill>
                <a:srgbClr val="0B5394"/>
              </a:solidFill>
            </a:endParaRPr>
          </a:p>
          <a:p>
            <a:pPr indent="0" lvl="0" marL="0" rtl="0" algn="l">
              <a:spcBef>
                <a:spcPts val="1200"/>
              </a:spcBef>
              <a:spcAft>
                <a:spcPts val="0"/>
              </a:spcAft>
              <a:buNone/>
            </a:pPr>
            <a:r>
              <a:rPr lang="en">
                <a:solidFill>
                  <a:srgbClr val="0B5394"/>
                </a:solidFill>
              </a:rPr>
              <a:t> </a:t>
            </a:r>
            <a:endParaRPr>
              <a:solidFill>
                <a:srgbClr val="0B5394"/>
              </a:solidFill>
            </a:endParaRPr>
          </a:p>
          <a:p>
            <a:pPr indent="0" lvl="0" marL="0" rtl="0" algn="l">
              <a:spcBef>
                <a:spcPts val="1200"/>
              </a:spcBef>
              <a:spcAft>
                <a:spcPts val="0"/>
              </a:spcAft>
              <a:buNone/>
            </a:pPr>
            <a:r>
              <a:t/>
            </a:r>
            <a:endParaRPr>
              <a:solidFill>
                <a:srgbClr val="0B5394"/>
              </a:solidFill>
            </a:endParaRPr>
          </a:p>
          <a:p>
            <a:pPr indent="0" lvl="0" marL="0" rtl="0" algn="l">
              <a:spcBef>
                <a:spcPts val="1200"/>
              </a:spcBef>
              <a:spcAft>
                <a:spcPts val="1200"/>
              </a:spcAft>
              <a:buNone/>
            </a:pPr>
            <a:r>
              <a:rPr lang="en">
                <a:solidFill>
                  <a:srgbClr val="0B5394"/>
                </a:solidFill>
              </a:rPr>
              <a:t>Here M(s) , C (s) and K(s) are the components mass, damping and stiffness matrix, respectively. Vector u (s) (t) denotes the degrees of freedom, and ˙u (s) (t) and ¨u (s) (t) its respective time derivatives, f (s) (t) the external force vector and g (s) (t) the vector of the connection forces with other component models. </a:t>
            </a:r>
            <a:endParaRPr>
              <a:solidFill>
                <a:srgbClr val="0B5394"/>
              </a:solidFill>
            </a:endParaRPr>
          </a:p>
        </p:txBody>
      </p:sp>
      <p:pic>
        <p:nvPicPr>
          <p:cNvPr id="152" name="Google Shape;152;p26"/>
          <p:cNvPicPr preferRelativeResize="0"/>
          <p:nvPr/>
        </p:nvPicPr>
        <p:blipFill rotWithShape="1">
          <a:blip r:embed="rId3">
            <a:alphaModFix/>
          </a:blip>
          <a:srcRect b="0" l="0" r="-34589" t="-34571"/>
          <a:stretch/>
        </p:blipFill>
        <p:spPr>
          <a:xfrm>
            <a:off x="144125" y="2430050"/>
            <a:ext cx="5443403" cy="6665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7"/>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073763"/>
                </a:solidFill>
              </a:rPr>
              <a:t>This gives the partitioned equations of motion of a component model as:</a:t>
            </a:r>
            <a:endParaRPr>
              <a:solidFill>
                <a:srgbClr val="073763"/>
              </a:solidFill>
            </a:endParaRPr>
          </a:p>
          <a:p>
            <a:pPr indent="0" lvl="0" marL="0" rtl="0" algn="l">
              <a:spcBef>
                <a:spcPts val="1200"/>
              </a:spcBef>
              <a:spcAft>
                <a:spcPts val="0"/>
              </a:spcAft>
              <a:buNone/>
            </a:pPr>
            <a:r>
              <a:t/>
            </a:r>
            <a:endParaRPr>
              <a:solidFill>
                <a:srgbClr val="073763"/>
              </a:solidFill>
            </a:endParaRPr>
          </a:p>
          <a:p>
            <a:pPr indent="0" lvl="0" marL="0" rtl="0" algn="l">
              <a:spcBef>
                <a:spcPts val="1200"/>
              </a:spcBef>
              <a:spcAft>
                <a:spcPts val="0"/>
              </a:spcAft>
              <a:buNone/>
            </a:pPr>
            <a:r>
              <a:rPr lang="en">
                <a:solidFill>
                  <a:srgbClr val="073763"/>
                </a:solidFill>
              </a:rPr>
              <a:t>The reduction matrix of the Craig-Bampton method is now found as:</a:t>
            </a:r>
            <a:endParaRPr>
              <a:solidFill>
                <a:srgbClr val="073763"/>
              </a:solidFill>
            </a:endParaRPr>
          </a:p>
          <a:p>
            <a:pPr indent="0" lvl="0" marL="0" rtl="0" algn="l">
              <a:spcBef>
                <a:spcPts val="1200"/>
              </a:spcBef>
              <a:spcAft>
                <a:spcPts val="0"/>
              </a:spcAft>
              <a:buNone/>
            </a:pPr>
            <a:r>
              <a:t/>
            </a:r>
            <a:endParaRPr>
              <a:solidFill>
                <a:srgbClr val="073763"/>
              </a:solidFill>
            </a:endParaRPr>
          </a:p>
          <a:p>
            <a:pPr indent="0" lvl="0" marL="0" rtl="0" algn="l">
              <a:spcBef>
                <a:spcPts val="1200"/>
              </a:spcBef>
              <a:spcAft>
                <a:spcPts val="0"/>
              </a:spcAft>
              <a:buNone/>
            </a:pPr>
            <a:r>
              <a:t/>
            </a:r>
            <a:endParaRPr>
              <a:solidFill>
                <a:srgbClr val="073763"/>
              </a:solidFill>
            </a:endParaRPr>
          </a:p>
          <a:p>
            <a:pPr indent="0" lvl="0" marL="0" rtl="0" algn="l">
              <a:spcBef>
                <a:spcPts val="1200"/>
              </a:spcBef>
              <a:spcAft>
                <a:spcPts val="1200"/>
              </a:spcAft>
              <a:buNone/>
            </a:pPr>
            <a:r>
              <a:rPr lang="en">
                <a:solidFill>
                  <a:srgbClr val="073763"/>
                </a:solidFill>
              </a:rPr>
              <a:t>These formulas and the appropriate residual vectors, are being used in Superelement  Modelling of an Offshore Wind Turbine Foundation</a:t>
            </a:r>
            <a:endParaRPr>
              <a:solidFill>
                <a:srgbClr val="073763"/>
              </a:solidFill>
            </a:endParaRPr>
          </a:p>
        </p:txBody>
      </p:sp>
      <p:pic>
        <p:nvPicPr>
          <p:cNvPr id="158" name="Google Shape;158;p27"/>
          <p:cNvPicPr preferRelativeResize="0"/>
          <p:nvPr/>
        </p:nvPicPr>
        <p:blipFill>
          <a:blip r:embed="rId3">
            <a:alphaModFix/>
          </a:blip>
          <a:stretch>
            <a:fillRect/>
          </a:stretch>
        </p:blipFill>
        <p:spPr>
          <a:xfrm>
            <a:off x="132950" y="1070150"/>
            <a:ext cx="3822440" cy="572700"/>
          </a:xfrm>
          <a:prstGeom prst="rect">
            <a:avLst/>
          </a:prstGeom>
          <a:noFill/>
          <a:ln>
            <a:noFill/>
          </a:ln>
        </p:spPr>
      </p:pic>
      <p:pic>
        <p:nvPicPr>
          <p:cNvPr id="159" name="Google Shape;159;p27"/>
          <p:cNvPicPr preferRelativeResize="0"/>
          <p:nvPr/>
        </p:nvPicPr>
        <p:blipFill>
          <a:blip r:embed="rId4">
            <a:alphaModFix/>
          </a:blip>
          <a:stretch>
            <a:fillRect/>
          </a:stretch>
        </p:blipFill>
        <p:spPr>
          <a:xfrm>
            <a:off x="367475" y="1782650"/>
            <a:ext cx="3353411" cy="71466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8"/>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Conclusion </a:t>
            </a:r>
            <a:endParaRPr/>
          </a:p>
        </p:txBody>
      </p:sp>
      <p:sp>
        <p:nvSpPr>
          <p:cNvPr id="165" name="Google Shape;165;p28"/>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500">
                <a:solidFill>
                  <a:srgbClr val="0B5394"/>
                </a:solidFill>
              </a:rPr>
              <a:t>Vectors have many real life applications as it used to </a:t>
            </a:r>
            <a:r>
              <a:rPr lang="en" sz="1500">
                <a:solidFill>
                  <a:srgbClr val="0B5394"/>
                </a:solidFill>
              </a:rPr>
              <a:t>represent</a:t>
            </a:r>
            <a:r>
              <a:rPr lang="en" sz="1500">
                <a:solidFill>
                  <a:srgbClr val="0B5394"/>
                </a:solidFill>
              </a:rPr>
              <a:t> quantities that have magnitude as well as direction. Vectors is also used in our basc </a:t>
            </a:r>
            <a:r>
              <a:rPr lang="en" sz="1500">
                <a:solidFill>
                  <a:srgbClr val="0B5394"/>
                </a:solidFill>
              </a:rPr>
              <a:t>day</a:t>
            </a:r>
            <a:r>
              <a:rPr lang="en" sz="1500">
                <a:solidFill>
                  <a:srgbClr val="0B5394"/>
                </a:solidFill>
              </a:rPr>
              <a:t>-to-day activities like the motion of a car. Hence vectors are an important mathematical </a:t>
            </a:r>
            <a:r>
              <a:rPr lang="en" sz="1500">
                <a:solidFill>
                  <a:srgbClr val="0B5394"/>
                </a:solidFill>
              </a:rPr>
              <a:t>phenomenon for every field of studies including our topic for the project i.e civil structures</a:t>
            </a:r>
            <a:r>
              <a:rPr lang="en" sz="1500">
                <a:solidFill>
                  <a:srgbClr val="0B5394"/>
                </a:solidFill>
              </a:rPr>
              <a:t> </a:t>
            </a:r>
            <a:endParaRPr sz="1500">
              <a:solidFill>
                <a:srgbClr val="0B5394"/>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9"/>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Bibliography</a:t>
            </a:r>
            <a:endParaRPr/>
          </a:p>
        </p:txBody>
      </p:sp>
      <p:sp>
        <p:nvSpPr>
          <p:cNvPr id="171" name="Google Shape;171;p29"/>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u="sng">
                <a:solidFill>
                  <a:schemeClr val="hlink"/>
                </a:solidFill>
                <a:hlinkClick r:id="rId3"/>
              </a:rPr>
              <a:t>https://www.apsed.in/post/quick-guide-to-deflection-of-beams</a:t>
            </a:r>
            <a:endParaRPr/>
          </a:p>
          <a:p>
            <a:pPr indent="-311150" lvl="0" marL="457200" rtl="0" algn="l">
              <a:spcBef>
                <a:spcPts val="0"/>
              </a:spcBef>
              <a:spcAft>
                <a:spcPts val="0"/>
              </a:spcAft>
              <a:buSzPts val="1300"/>
              <a:buChar char="●"/>
            </a:pPr>
            <a:r>
              <a:rPr lang="en" u="sng">
                <a:solidFill>
                  <a:schemeClr val="hlink"/>
                </a:solidFill>
                <a:hlinkClick r:id="rId4"/>
              </a:rPr>
              <a:t>http://wiki.dtonline.org/index.php/Calculating_Forces_in_Beams#Vectors</a:t>
            </a:r>
            <a:endParaRPr/>
          </a:p>
          <a:p>
            <a:pPr indent="-311150" lvl="0" marL="457200" rtl="0" algn="l">
              <a:spcBef>
                <a:spcPts val="0"/>
              </a:spcBef>
              <a:spcAft>
                <a:spcPts val="0"/>
              </a:spcAft>
              <a:buSzPts val="1300"/>
              <a:buChar char="●"/>
            </a:pPr>
            <a:r>
              <a:rPr lang="en" u="sng">
                <a:solidFill>
                  <a:schemeClr val="hlink"/>
                </a:solidFill>
                <a:hlinkClick r:id="rId5"/>
              </a:rPr>
              <a:t>https://pdx.pressbooks.pub/archistructures/chapter/chapter-2-forces-and-vector-addition/</a:t>
            </a:r>
            <a:endParaRPr/>
          </a:p>
          <a:p>
            <a:pPr indent="-311150" lvl="0" marL="457200" rtl="0" algn="l">
              <a:spcBef>
                <a:spcPts val="0"/>
              </a:spcBef>
              <a:spcAft>
                <a:spcPts val="0"/>
              </a:spcAft>
              <a:buSzPts val="1300"/>
              <a:buChar char="●"/>
            </a:pPr>
            <a:r>
              <a:rPr lang="en" u="sng">
                <a:solidFill>
                  <a:schemeClr val="hlink"/>
                </a:solidFill>
                <a:hlinkClick r:id="rId6"/>
              </a:rPr>
              <a:t>https://web.mit.edu/4.441/1_lectures/1_lecture5/1_lecture5.html</a:t>
            </a:r>
            <a:endParaRPr/>
          </a:p>
          <a:p>
            <a:pPr indent="-311150" lvl="0" marL="457200" rtl="0" algn="l">
              <a:spcBef>
                <a:spcPts val="0"/>
              </a:spcBef>
              <a:spcAft>
                <a:spcPts val="0"/>
              </a:spcAft>
              <a:buSzPts val="1300"/>
              <a:buChar char="●"/>
            </a:pPr>
            <a:r>
              <a:rPr lang="en" u="sng">
                <a:solidFill>
                  <a:schemeClr val="hlink"/>
                </a:solidFill>
                <a:hlinkClick r:id="rId7"/>
              </a:rPr>
              <a:t>https://www.researchgate.net/publication/278693696_Application_of_Residual_Vectors_to_Superelement_Modeling_of_an_Offshore_Wind_Turbine_Foundation</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30"/>
          <p:cNvSpPr txBox="1"/>
          <p:nvPr>
            <p:ph type="title"/>
          </p:nvPr>
        </p:nvSpPr>
        <p:spPr>
          <a:xfrm>
            <a:off x="865500" y="2179200"/>
            <a:ext cx="3706500" cy="785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sz="3622"/>
              <a:t>Thank</a:t>
            </a:r>
            <a:r>
              <a:rPr b="1" lang="en" sz="3622">
                <a:solidFill>
                  <a:srgbClr val="0B5394"/>
                </a:solidFill>
              </a:rPr>
              <a:t> </a:t>
            </a:r>
            <a:r>
              <a:rPr b="1" lang="en" sz="3622"/>
              <a:t>You</a:t>
            </a:r>
            <a:endParaRPr b="1" sz="3622"/>
          </a:p>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4"/>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Acknowledgement</a:t>
            </a:r>
            <a:endParaRPr/>
          </a:p>
        </p:txBody>
      </p:sp>
      <p:sp>
        <p:nvSpPr>
          <p:cNvPr id="71" name="Google Shape;71;p14"/>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500">
                <a:solidFill>
                  <a:srgbClr val="0B5394"/>
                </a:solidFill>
              </a:rPr>
              <a:t>Working on the Numerical Method and Algebra assignment was very interesting. We would like to thank our professor Mr. Anurag Gupta who gave us the opportunity to work on this project through which we could understand the practical application of vector calculus in civil engineering.</a:t>
            </a:r>
            <a:endParaRPr b="1" sz="1500">
              <a:solidFill>
                <a:srgbClr val="0B5394"/>
              </a:solidFill>
            </a:endParaRPr>
          </a:p>
          <a:p>
            <a:pPr indent="0" lvl="0" marL="0" rtl="0" algn="l">
              <a:spcBef>
                <a:spcPts val="1200"/>
              </a:spcBef>
              <a:spcAft>
                <a:spcPts val="0"/>
              </a:spcAft>
              <a:buNone/>
            </a:pPr>
            <a:r>
              <a:t/>
            </a:r>
            <a:endParaRPr b="1" sz="1500">
              <a:solidFill>
                <a:srgbClr val="0B5394"/>
              </a:solidFill>
            </a:endParaRPr>
          </a:p>
          <a:p>
            <a:pPr indent="0" lvl="0" marL="0" rtl="0" algn="l">
              <a:spcBef>
                <a:spcPts val="1200"/>
              </a:spcBef>
              <a:spcAft>
                <a:spcPts val="1200"/>
              </a:spcAft>
              <a:buNone/>
            </a:pPr>
            <a:r>
              <a:rPr b="1" lang="en" sz="1500">
                <a:solidFill>
                  <a:srgbClr val="0B5394"/>
                </a:solidFill>
              </a:rPr>
              <a:t>Our group showed excellent efforts and team spirit due to which we could successfully complete our project within the given time period. </a:t>
            </a:r>
            <a:r>
              <a:rPr b="1" lang="en"/>
              <a:t> </a:t>
            </a:r>
            <a:endParaRPr b="1"/>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5"/>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Introduction to vectors</a:t>
            </a:r>
            <a:endParaRPr/>
          </a:p>
          <a:p>
            <a:pPr indent="0" lvl="0" marL="0" rtl="0" algn="l">
              <a:spcBef>
                <a:spcPts val="0"/>
              </a:spcBef>
              <a:spcAft>
                <a:spcPts val="0"/>
              </a:spcAft>
              <a:buNone/>
            </a:pPr>
            <a:r>
              <a:t/>
            </a:r>
            <a:endParaRPr/>
          </a:p>
        </p:txBody>
      </p:sp>
      <p:sp>
        <p:nvSpPr>
          <p:cNvPr id="77" name="Google Shape;77;p15"/>
          <p:cNvSpPr txBox="1"/>
          <p:nvPr>
            <p:ph idx="1" type="body"/>
          </p:nvPr>
        </p:nvSpPr>
        <p:spPr>
          <a:xfrm>
            <a:off x="4485325" y="196175"/>
            <a:ext cx="4439400" cy="4729500"/>
          </a:xfrm>
          <a:prstGeom prst="rect">
            <a:avLst/>
          </a:prstGeom>
        </p:spPr>
        <p:txBody>
          <a:bodyPr anchorCtr="0" anchor="t" bIns="91425" lIns="91425" spcFirstLastPara="1" rIns="91425" wrap="square" tIns="91425">
            <a:normAutofit fontScale="70000" lnSpcReduction="10000"/>
          </a:bodyPr>
          <a:lstStyle/>
          <a:p>
            <a:pPr indent="0" lvl="0" marL="0" rtl="0" algn="l">
              <a:spcBef>
                <a:spcPts val="0"/>
              </a:spcBef>
              <a:spcAft>
                <a:spcPts val="0"/>
              </a:spcAft>
              <a:buNone/>
            </a:pPr>
            <a:r>
              <a:rPr lang="en" sz="1200">
                <a:solidFill>
                  <a:srgbClr val="202124"/>
                </a:solidFill>
                <a:highlight>
                  <a:srgbClr val="FFFFFF"/>
                </a:highlight>
              </a:rPr>
              <a:t>.</a:t>
            </a:r>
            <a:r>
              <a:rPr lang="en" sz="2100">
                <a:solidFill>
                  <a:srgbClr val="0B5394"/>
                </a:solidFill>
                <a:highlight>
                  <a:srgbClr val="FFFFFF"/>
                </a:highlight>
                <a:latin typeface="Georgia"/>
                <a:ea typeface="Georgia"/>
                <a:cs typeface="Georgia"/>
                <a:sym typeface="Georgia"/>
              </a:rPr>
              <a:t>A vector is </a:t>
            </a:r>
            <a:r>
              <a:rPr b="1" lang="en" sz="2100">
                <a:solidFill>
                  <a:srgbClr val="0B5394"/>
                </a:solidFill>
                <a:highlight>
                  <a:srgbClr val="FFFFFF"/>
                </a:highlight>
                <a:latin typeface="Georgia"/>
                <a:ea typeface="Georgia"/>
                <a:cs typeface="Georgia"/>
                <a:sym typeface="Georgia"/>
              </a:rPr>
              <a:t>a mathematical object that has magnitude and direction, and satisfies the laws of vector addition</a:t>
            </a:r>
            <a:r>
              <a:rPr lang="en" sz="2100">
                <a:solidFill>
                  <a:srgbClr val="0B5394"/>
                </a:solidFill>
                <a:highlight>
                  <a:srgbClr val="FFFFFF"/>
                </a:highlight>
                <a:latin typeface="Georgia"/>
                <a:ea typeface="Georgia"/>
                <a:cs typeface="Georgia"/>
                <a:sym typeface="Georgia"/>
              </a:rPr>
              <a:t>. Vectors are used to represent physical quantities that have a magnitude and direction associated with them. For example, The velocity of an object is a vector.</a:t>
            </a:r>
            <a:endParaRPr sz="2100">
              <a:solidFill>
                <a:srgbClr val="0B5394"/>
              </a:solidFill>
              <a:highlight>
                <a:srgbClr val="FFFFFF"/>
              </a:highlight>
              <a:latin typeface="Georgia"/>
              <a:ea typeface="Georgia"/>
              <a:cs typeface="Georgia"/>
              <a:sym typeface="Georgia"/>
            </a:endParaRPr>
          </a:p>
          <a:p>
            <a:pPr indent="0" lvl="0" marL="0" rtl="0" algn="l">
              <a:spcBef>
                <a:spcPts val="1200"/>
              </a:spcBef>
              <a:spcAft>
                <a:spcPts val="0"/>
              </a:spcAft>
              <a:buNone/>
            </a:pPr>
            <a:r>
              <a:rPr lang="en" sz="2100">
                <a:solidFill>
                  <a:srgbClr val="0B5394"/>
                </a:solidFill>
                <a:highlight>
                  <a:srgbClr val="FFFFFF"/>
                </a:highlight>
                <a:latin typeface="Georgia"/>
                <a:ea typeface="Georgia"/>
                <a:cs typeface="Georgia"/>
                <a:sym typeface="Georgia"/>
              </a:rPr>
              <a:t>Vector is of the form : aî+bĵ+c</a:t>
            </a:r>
            <a:r>
              <a:rPr lang="en" sz="2100">
                <a:solidFill>
                  <a:srgbClr val="0B5394"/>
                </a:solidFill>
                <a:highlight>
                  <a:srgbClr val="FFFFFF"/>
                </a:highlight>
                <a:uFill>
                  <a:noFill/>
                </a:uFill>
                <a:latin typeface="Georgia"/>
                <a:ea typeface="Georgia"/>
                <a:cs typeface="Georgia"/>
                <a:sym typeface="Georgia"/>
                <a:hlinkClick r:id="rId3">
                  <a:extLst>
                    <a:ext uri="{A12FA001-AC4F-418D-AE19-62706E023703}">
                      <ahyp:hlinkClr val="tx"/>
                    </a:ext>
                  </a:extLst>
                </a:hlinkClick>
              </a:rPr>
              <a:t>k̂</a:t>
            </a:r>
            <a:endParaRPr sz="2100">
              <a:solidFill>
                <a:srgbClr val="0B5394"/>
              </a:solidFill>
              <a:highlight>
                <a:srgbClr val="FFFFFF"/>
              </a:highlight>
              <a:latin typeface="Georgia"/>
              <a:ea typeface="Georgia"/>
              <a:cs typeface="Georgia"/>
              <a:sym typeface="Georgia"/>
            </a:endParaRPr>
          </a:p>
          <a:p>
            <a:pPr indent="0" lvl="0" marL="0" rtl="0" algn="l">
              <a:spcBef>
                <a:spcPts val="1200"/>
              </a:spcBef>
              <a:spcAft>
                <a:spcPts val="0"/>
              </a:spcAft>
              <a:buNone/>
            </a:pPr>
            <a:r>
              <a:rPr lang="en" sz="2100">
                <a:solidFill>
                  <a:srgbClr val="0B5394"/>
                </a:solidFill>
                <a:highlight>
                  <a:srgbClr val="FFFFFF"/>
                </a:highlight>
                <a:latin typeface="Georgia"/>
                <a:ea typeface="Georgia"/>
                <a:cs typeface="Georgia"/>
                <a:sym typeface="Georgia"/>
              </a:rPr>
              <a:t>Basic vector formulae:</a:t>
            </a:r>
            <a:endParaRPr sz="2100">
              <a:solidFill>
                <a:srgbClr val="0B5394"/>
              </a:solidFill>
              <a:highlight>
                <a:srgbClr val="FFFFFF"/>
              </a:highlight>
              <a:latin typeface="Georgia"/>
              <a:ea typeface="Georgia"/>
              <a:cs typeface="Georgia"/>
              <a:sym typeface="Georgia"/>
            </a:endParaRPr>
          </a:p>
          <a:p>
            <a:pPr indent="-321945" lvl="0" marL="457200" rtl="0" algn="l">
              <a:spcBef>
                <a:spcPts val="1200"/>
              </a:spcBef>
              <a:spcAft>
                <a:spcPts val="0"/>
              </a:spcAft>
              <a:buClr>
                <a:srgbClr val="0B5394"/>
              </a:buClr>
              <a:buSzPct val="100000"/>
              <a:buFont typeface="Georgia"/>
              <a:buChar char="●"/>
            </a:pPr>
            <a:r>
              <a:rPr lang="en" sz="2100">
                <a:solidFill>
                  <a:srgbClr val="0B5394"/>
                </a:solidFill>
                <a:highlight>
                  <a:srgbClr val="FFFFFF"/>
                </a:highlight>
                <a:latin typeface="Georgia"/>
                <a:ea typeface="Georgia"/>
                <a:cs typeface="Georgia"/>
                <a:sym typeface="Georgia"/>
              </a:rPr>
              <a:t>If A and B are vectors</a:t>
            </a:r>
            <a:endParaRPr sz="2100">
              <a:solidFill>
                <a:srgbClr val="0B5394"/>
              </a:solidFill>
              <a:highlight>
                <a:srgbClr val="FFFFFF"/>
              </a:highlight>
              <a:latin typeface="Georgia"/>
              <a:ea typeface="Georgia"/>
              <a:cs typeface="Georgia"/>
              <a:sym typeface="Georgia"/>
            </a:endParaRPr>
          </a:p>
          <a:p>
            <a:pPr indent="-321945" lvl="0" marL="457200" rtl="0" algn="l">
              <a:spcBef>
                <a:spcPts val="0"/>
              </a:spcBef>
              <a:spcAft>
                <a:spcPts val="0"/>
              </a:spcAft>
              <a:buClr>
                <a:srgbClr val="0B5394"/>
              </a:buClr>
              <a:buSzPct val="100000"/>
              <a:buFont typeface="Georgia"/>
              <a:buChar char="●"/>
            </a:pPr>
            <a:r>
              <a:rPr lang="en" sz="2100">
                <a:solidFill>
                  <a:srgbClr val="0B5394"/>
                </a:solidFill>
                <a:highlight>
                  <a:srgbClr val="FFFFFF"/>
                </a:highlight>
                <a:latin typeface="Georgia"/>
                <a:ea typeface="Georgia"/>
                <a:cs typeface="Georgia"/>
                <a:sym typeface="Georgia"/>
              </a:rPr>
              <a:t>Addition of vectors: R=A+B</a:t>
            </a:r>
            <a:endParaRPr sz="2100">
              <a:solidFill>
                <a:srgbClr val="0B5394"/>
              </a:solidFill>
              <a:highlight>
                <a:srgbClr val="FFFFFF"/>
              </a:highlight>
              <a:latin typeface="Georgia"/>
              <a:ea typeface="Georgia"/>
              <a:cs typeface="Georgia"/>
              <a:sym typeface="Georgia"/>
            </a:endParaRPr>
          </a:p>
          <a:p>
            <a:pPr indent="-321945" lvl="0" marL="457200" rtl="0" algn="l">
              <a:spcBef>
                <a:spcPts val="0"/>
              </a:spcBef>
              <a:spcAft>
                <a:spcPts val="0"/>
              </a:spcAft>
              <a:buClr>
                <a:srgbClr val="0B5394"/>
              </a:buClr>
              <a:buSzPct val="100000"/>
              <a:buChar char="●"/>
            </a:pPr>
            <a:r>
              <a:rPr lang="en" sz="2100">
                <a:solidFill>
                  <a:srgbClr val="0B5394"/>
                </a:solidFill>
                <a:highlight>
                  <a:srgbClr val="FFFFFF"/>
                </a:highlight>
                <a:latin typeface="Georgia"/>
                <a:ea typeface="Georgia"/>
                <a:cs typeface="Georgia"/>
                <a:sym typeface="Georgia"/>
              </a:rPr>
              <a:t>Scalar product: </a:t>
            </a:r>
            <a:r>
              <a:rPr b="1" lang="en" sz="2100">
                <a:solidFill>
                  <a:srgbClr val="0B5394"/>
                </a:solidFill>
                <a:highlight>
                  <a:srgbClr val="FFFFFF"/>
                </a:highlight>
                <a:latin typeface="Georgia"/>
                <a:ea typeface="Georgia"/>
                <a:cs typeface="Georgia"/>
                <a:sym typeface="Georgia"/>
              </a:rPr>
              <a:t>A ⋅ B</a:t>
            </a:r>
            <a:r>
              <a:rPr lang="en" sz="2100">
                <a:solidFill>
                  <a:srgbClr val="0B5394"/>
                </a:solidFill>
                <a:highlight>
                  <a:srgbClr val="FFFFFF"/>
                </a:highlight>
                <a:latin typeface="Georgia"/>
                <a:ea typeface="Georgia"/>
                <a:cs typeface="Georgia"/>
                <a:sym typeface="Georgia"/>
              </a:rPr>
              <a:t> = |</a:t>
            </a:r>
            <a:r>
              <a:rPr b="1" lang="en" sz="2100">
                <a:solidFill>
                  <a:srgbClr val="0B5394"/>
                </a:solidFill>
                <a:highlight>
                  <a:srgbClr val="FFFFFF"/>
                </a:highlight>
                <a:latin typeface="Georgia"/>
                <a:ea typeface="Georgia"/>
                <a:cs typeface="Georgia"/>
                <a:sym typeface="Georgia"/>
              </a:rPr>
              <a:t>A</a:t>
            </a:r>
            <a:r>
              <a:rPr lang="en" sz="2100">
                <a:solidFill>
                  <a:srgbClr val="0B5394"/>
                </a:solidFill>
                <a:highlight>
                  <a:srgbClr val="FFFFFF"/>
                </a:highlight>
                <a:latin typeface="Georgia"/>
                <a:ea typeface="Georgia"/>
                <a:cs typeface="Georgia"/>
                <a:sym typeface="Georgia"/>
              </a:rPr>
              <a:t>| |</a:t>
            </a:r>
            <a:r>
              <a:rPr b="1" lang="en" sz="2100">
                <a:solidFill>
                  <a:srgbClr val="0B5394"/>
                </a:solidFill>
                <a:highlight>
                  <a:srgbClr val="FFFFFF"/>
                </a:highlight>
                <a:latin typeface="Georgia"/>
                <a:ea typeface="Georgia"/>
                <a:cs typeface="Georgia"/>
                <a:sym typeface="Georgia"/>
              </a:rPr>
              <a:t>B</a:t>
            </a:r>
            <a:r>
              <a:rPr lang="en" sz="2100">
                <a:solidFill>
                  <a:srgbClr val="0B5394"/>
                </a:solidFill>
                <a:highlight>
                  <a:srgbClr val="FFFFFF"/>
                </a:highlight>
                <a:latin typeface="Georgia"/>
                <a:ea typeface="Georgia"/>
                <a:cs typeface="Georgia"/>
                <a:sym typeface="Georgia"/>
              </a:rPr>
              <a:t>| cos θ</a:t>
            </a:r>
            <a:endParaRPr sz="2100">
              <a:solidFill>
                <a:srgbClr val="0B5394"/>
              </a:solidFill>
              <a:highlight>
                <a:srgbClr val="FFFFFF"/>
              </a:highlight>
              <a:latin typeface="Georgia"/>
              <a:ea typeface="Georgia"/>
              <a:cs typeface="Georgia"/>
              <a:sym typeface="Georgia"/>
            </a:endParaRPr>
          </a:p>
          <a:p>
            <a:pPr indent="-321945" lvl="0" marL="457200" rtl="0" algn="l">
              <a:spcBef>
                <a:spcPts val="0"/>
              </a:spcBef>
              <a:spcAft>
                <a:spcPts val="0"/>
              </a:spcAft>
              <a:buClr>
                <a:srgbClr val="0B5394"/>
              </a:buClr>
              <a:buSzPct val="100000"/>
              <a:buChar char="●"/>
            </a:pPr>
            <a:r>
              <a:rPr lang="en" sz="2100">
                <a:solidFill>
                  <a:srgbClr val="0B5394"/>
                </a:solidFill>
                <a:highlight>
                  <a:srgbClr val="FFFFFF"/>
                </a:highlight>
                <a:latin typeface="Georgia"/>
                <a:ea typeface="Georgia"/>
                <a:cs typeface="Georgia"/>
                <a:sym typeface="Georgia"/>
              </a:rPr>
              <a:t>Vector product: </a:t>
            </a:r>
            <a:r>
              <a:rPr b="1" lang="en" sz="2100">
                <a:solidFill>
                  <a:srgbClr val="0B5394"/>
                </a:solidFill>
                <a:highlight>
                  <a:srgbClr val="FFFFFF"/>
                </a:highlight>
                <a:latin typeface="Georgia"/>
                <a:ea typeface="Georgia"/>
                <a:cs typeface="Georgia"/>
                <a:sym typeface="Georgia"/>
              </a:rPr>
              <a:t>A × B</a:t>
            </a:r>
            <a:r>
              <a:rPr lang="en" sz="2100">
                <a:solidFill>
                  <a:srgbClr val="0B5394"/>
                </a:solidFill>
                <a:highlight>
                  <a:srgbClr val="FFFFFF"/>
                </a:highlight>
                <a:latin typeface="Georgia"/>
                <a:ea typeface="Georgia"/>
                <a:cs typeface="Georgia"/>
                <a:sym typeface="Georgia"/>
              </a:rPr>
              <a:t> = |</a:t>
            </a:r>
            <a:r>
              <a:rPr b="1" lang="en" sz="2100">
                <a:solidFill>
                  <a:srgbClr val="0B5394"/>
                </a:solidFill>
                <a:highlight>
                  <a:srgbClr val="FFFFFF"/>
                </a:highlight>
                <a:latin typeface="Georgia"/>
                <a:ea typeface="Georgia"/>
                <a:cs typeface="Georgia"/>
                <a:sym typeface="Georgia"/>
              </a:rPr>
              <a:t>A</a:t>
            </a:r>
            <a:r>
              <a:rPr lang="en" sz="2100">
                <a:solidFill>
                  <a:srgbClr val="0B5394"/>
                </a:solidFill>
                <a:highlight>
                  <a:srgbClr val="FFFFFF"/>
                </a:highlight>
                <a:latin typeface="Georgia"/>
                <a:ea typeface="Georgia"/>
                <a:cs typeface="Georgia"/>
                <a:sym typeface="Georgia"/>
              </a:rPr>
              <a:t>| |</a:t>
            </a:r>
            <a:r>
              <a:rPr b="1" lang="en" sz="2100">
                <a:solidFill>
                  <a:srgbClr val="0B5394"/>
                </a:solidFill>
                <a:highlight>
                  <a:srgbClr val="FFFFFF"/>
                </a:highlight>
                <a:latin typeface="Georgia"/>
                <a:ea typeface="Georgia"/>
                <a:cs typeface="Georgia"/>
                <a:sym typeface="Georgia"/>
              </a:rPr>
              <a:t>B</a:t>
            </a:r>
            <a:r>
              <a:rPr lang="en" sz="2100">
                <a:solidFill>
                  <a:srgbClr val="0B5394"/>
                </a:solidFill>
                <a:highlight>
                  <a:srgbClr val="FFFFFF"/>
                </a:highlight>
                <a:latin typeface="Georgia"/>
                <a:ea typeface="Georgia"/>
                <a:cs typeface="Georgia"/>
                <a:sym typeface="Georgia"/>
              </a:rPr>
              <a:t>| sin θ </a:t>
            </a:r>
            <a:r>
              <a:rPr b="1" lang="en" sz="2100">
                <a:solidFill>
                  <a:srgbClr val="0B5394"/>
                </a:solidFill>
                <a:highlight>
                  <a:srgbClr val="FFFFFF"/>
                </a:highlight>
                <a:latin typeface="Georgia"/>
                <a:ea typeface="Georgia"/>
                <a:cs typeface="Georgia"/>
                <a:sym typeface="Georgia"/>
              </a:rPr>
              <a:t>n̂</a:t>
            </a:r>
            <a:endParaRPr sz="2100">
              <a:solidFill>
                <a:srgbClr val="0B5394"/>
              </a:solidFill>
              <a:highlight>
                <a:srgbClr val="FFFFFF"/>
              </a:highlight>
              <a:latin typeface="Georgia"/>
              <a:ea typeface="Georgia"/>
              <a:cs typeface="Georgia"/>
              <a:sym typeface="Georgia"/>
            </a:endParaRPr>
          </a:p>
          <a:p>
            <a:pPr indent="0" lvl="0" marL="457200" rtl="0" algn="l">
              <a:spcBef>
                <a:spcPts val="1200"/>
              </a:spcBef>
              <a:spcAft>
                <a:spcPts val="0"/>
              </a:spcAft>
              <a:buNone/>
            </a:pPr>
            <a:r>
              <a:t/>
            </a:r>
            <a:endParaRPr sz="1200">
              <a:solidFill>
                <a:srgbClr val="202124"/>
              </a:solidFill>
              <a:highlight>
                <a:srgbClr val="FFFFFF"/>
              </a:highlight>
            </a:endParaRPr>
          </a:p>
          <a:p>
            <a:pPr indent="0" lvl="0" marL="0" rtl="0" algn="l">
              <a:spcBef>
                <a:spcPts val="1200"/>
              </a:spcBef>
              <a:spcAft>
                <a:spcPts val="0"/>
              </a:spcAft>
              <a:buNone/>
            </a:pPr>
            <a:r>
              <a:t/>
            </a:r>
            <a:endParaRPr sz="1200">
              <a:solidFill>
                <a:srgbClr val="202124"/>
              </a:solidFill>
              <a:highlight>
                <a:srgbClr val="FFFFFF"/>
              </a:highlight>
            </a:endParaRPr>
          </a:p>
          <a:p>
            <a:pPr indent="0" lvl="0" marL="0" rtl="0" algn="l">
              <a:spcBef>
                <a:spcPts val="1200"/>
              </a:spcBef>
              <a:spcAft>
                <a:spcPts val="0"/>
              </a:spcAft>
              <a:buNone/>
            </a:pPr>
            <a:r>
              <a:t/>
            </a:r>
            <a:endParaRPr sz="1200">
              <a:solidFill>
                <a:srgbClr val="202124"/>
              </a:solidFill>
              <a:highlight>
                <a:srgbClr val="FFFFFF"/>
              </a:highlight>
            </a:endParaRPr>
          </a:p>
          <a:p>
            <a:pPr indent="0" lvl="0" marL="0" rtl="0" algn="l">
              <a:spcBef>
                <a:spcPts val="1200"/>
              </a:spcBef>
              <a:spcAft>
                <a:spcPts val="1200"/>
              </a:spcAft>
              <a:buNone/>
            </a:pPr>
            <a:r>
              <a:t/>
            </a:r>
            <a:endParaRPr sz="1200">
              <a:solidFill>
                <a:srgbClr val="202124"/>
              </a:solidFill>
              <a:highlight>
                <a:srgbClr val="FFFFFF"/>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6"/>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Vector in civil structures</a:t>
            </a:r>
            <a:endParaRPr/>
          </a:p>
          <a:p>
            <a:pPr indent="0" lvl="0" marL="0" rtl="0" algn="l">
              <a:spcBef>
                <a:spcPts val="0"/>
              </a:spcBef>
              <a:spcAft>
                <a:spcPts val="0"/>
              </a:spcAft>
              <a:buNone/>
            </a:pPr>
            <a:r>
              <a:t/>
            </a:r>
            <a:endParaRPr/>
          </a:p>
        </p:txBody>
      </p:sp>
      <p:sp>
        <p:nvSpPr>
          <p:cNvPr id="83" name="Google Shape;83;p16"/>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500">
                <a:solidFill>
                  <a:srgbClr val="0B5394"/>
                </a:solidFill>
                <a:highlight>
                  <a:srgbClr val="FFFFFF"/>
                </a:highlight>
              </a:rPr>
              <a:t>Vectors are used in engineering mechanics </a:t>
            </a:r>
            <a:r>
              <a:rPr b="1" lang="en" sz="1500">
                <a:solidFill>
                  <a:srgbClr val="0B5394"/>
                </a:solidFill>
                <a:highlight>
                  <a:srgbClr val="FFFFFF"/>
                </a:highlight>
              </a:rPr>
              <a:t>to represent quantities that have both a magnitude and a direction</a:t>
            </a:r>
            <a:r>
              <a:rPr lang="en" sz="1500">
                <a:solidFill>
                  <a:srgbClr val="0B5394"/>
                </a:solidFill>
                <a:highlight>
                  <a:srgbClr val="FFFFFF"/>
                </a:highlight>
              </a:rPr>
              <a:t>. Many engineering quantities, such as forces, displacements, velocities, and accelerations, will need to be represented as vectors for analysis. </a:t>
            </a:r>
            <a:r>
              <a:rPr lang="en" sz="1500">
                <a:solidFill>
                  <a:srgbClr val="0B5394"/>
                </a:solidFill>
              </a:rPr>
              <a:t> Vector quantities contrast with </a:t>
            </a:r>
            <a:r>
              <a:rPr b="1" lang="en" sz="1500">
                <a:solidFill>
                  <a:srgbClr val="0B5394"/>
                </a:solidFill>
              </a:rPr>
              <a:t>scalar</a:t>
            </a:r>
            <a:r>
              <a:rPr lang="en" sz="1500">
                <a:solidFill>
                  <a:srgbClr val="0B5394"/>
                </a:solidFill>
              </a:rPr>
              <a:t> values (such as mass, area, or speed) which have a magnitude but no direction.</a:t>
            </a:r>
            <a:endParaRPr sz="1500">
              <a:solidFill>
                <a:srgbClr val="0B5394"/>
              </a:solidFill>
            </a:endParaRPr>
          </a:p>
          <a:p>
            <a:pPr indent="0" lvl="0" marL="0" rtl="0" algn="l">
              <a:spcBef>
                <a:spcPts val="120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1200"/>
              </a:spcAft>
              <a:buNone/>
            </a:pPr>
            <a:r>
              <a:t/>
            </a:r>
            <a:endParaRPr sz="1200">
              <a:solidFill>
                <a:srgbClr val="202124"/>
              </a:solidFill>
              <a:highlight>
                <a:srgbClr val="FFFFFF"/>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7"/>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Force vectors </a:t>
            </a:r>
            <a:endParaRPr/>
          </a:p>
        </p:txBody>
      </p:sp>
      <p:sp>
        <p:nvSpPr>
          <p:cNvPr id="89" name="Google Shape;89;p17"/>
          <p:cNvSpPr txBox="1"/>
          <p:nvPr>
            <p:ph idx="1" type="body"/>
          </p:nvPr>
        </p:nvSpPr>
        <p:spPr>
          <a:xfrm>
            <a:off x="311700" y="1180475"/>
            <a:ext cx="8520600" cy="3416400"/>
          </a:xfrm>
          <a:prstGeom prst="rect">
            <a:avLst/>
          </a:prstGeom>
          <a:solidFill>
            <a:schemeClr val="lt1"/>
          </a:solidFill>
        </p:spPr>
        <p:txBody>
          <a:bodyPr anchorCtr="0" anchor="t" bIns="91425" lIns="91425" spcFirstLastPara="1" rIns="91425" wrap="square" tIns="91425">
            <a:noAutofit/>
          </a:bodyPr>
          <a:lstStyle/>
          <a:p>
            <a:pPr indent="-311150" lvl="0" marL="457200" rtl="0" algn="l">
              <a:spcBef>
                <a:spcPts val="0"/>
              </a:spcBef>
              <a:spcAft>
                <a:spcPts val="0"/>
              </a:spcAft>
              <a:buClr>
                <a:schemeClr val="dk1"/>
              </a:buClr>
              <a:buSzPts val="1300"/>
              <a:buChar char="●"/>
            </a:pPr>
            <a:r>
              <a:rPr lang="en" sz="1300">
                <a:solidFill>
                  <a:schemeClr val="dk1"/>
                </a:solidFill>
                <a:highlight>
                  <a:srgbClr val="FFFFFF"/>
                </a:highlight>
              </a:rPr>
              <a:t>A vector is typically represented by an arrow in the direction of the force and with a length proportional to the force’s magnitude.</a:t>
            </a:r>
            <a:endParaRPr sz="1300">
              <a:solidFill>
                <a:schemeClr val="dk1"/>
              </a:solidFill>
              <a:highlight>
                <a:srgbClr val="FFFFFF"/>
              </a:highlight>
            </a:endParaRPr>
          </a:p>
          <a:p>
            <a:pPr indent="-311150" lvl="0" marL="457200" rtl="0" algn="l">
              <a:spcBef>
                <a:spcPts val="0"/>
              </a:spcBef>
              <a:spcAft>
                <a:spcPts val="0"/>
              </a:spcAft>
              <a:buClr>
                <a:schemeClr val="dk1"/>
              </a:buClr>
              <a:buSzPts val="1300"/>
              <a:buFont typeface="Verdana"/>
              <a:buChar char="●"/>
            </a:pPr>
            <a:r>
              <a:rPr lang="en" sz="1300">
                <a:solidFill>
                  <a:schemeClr val="dk1"/>
                </a:solidFill>
                <a:highlight>
                  <a:srgbClr val="FFFFFF"/>
                </a:highlight>
              </a:rPr>
              <a:t>A </a:t>
            </a:r>
            <a:r>
              <a:rPr b="1" i="1" lang="en" sz="1300">
                <a:solidFill>
                  <a:schemeClr val="dk1"/>
                </a:solidFill>
                <a:highlight>
                  <a:srgbClr val="FFFFFF"/>
                </a:highlight>
              </a:rPr>
              <a:t>force vector</a:t>
            </a:r>
            <a:r>
              <a:rPr lang="en" sz="1300">
                <a:solidFill>
                  <a:schemeClr val="dk1"/>
                </a:solidFill>
                <a:highlight>
                  <a:srgbClr val="FFFFFF"/>
                </a:highlight>
              </a:rPr>
              <a:t> is a representation of a force that has both magnitude and direction. This is opposed to simply giving the magnitude of the force, which is called a scalar quantity.</a:t>
            </a:r>
            <a:endParaRPr sz="1300">
              <a:solidFill>
                <a:schemeClr val="dk1"/>
              </a:solidFill>
              <a:highlight>
                <a:srgbClr val="FFFFFF"/>
              </a:highlight>
            </a:endParaRPr>
          </a:p>
          <a:p>
            <a:pPr indent="-311150" lvl="0" marL="457200" rtl="0" algn="l">
              <a:spcBef>
                <a:spcPts val="0"/>
              </a:spcBef>
              <a:spcAft>
                <a:spcPts val="0"/>
              </a:spcAft>
              <a:buClr>
                <a:schemeClr val="dk1"/>
              </a:buClr>
              <a:buSzPts val="1300"/>
              <a:buChar char="●"/>
            </a:pPr>
            <a:r>
              <a:rPr lang="en" sz="1300">
                <a:solidFill>
                  <a:schemeClr val="dk1"/>
                </a:solidFill>
                <a:highlight>
                  <a:srgbClr val="FFFFFF"/>
                </a:highlight>
              </a:rPr>
              <a:t>A major feature of force vectors is that they can be broken into components, according to the application of the force. Vector components are usually perpendicular to each other, although they also can be in a parallelogram configuration.</a:t>
            </a:r>
            <a:endParaRPr sz="1300">
              <a:solidFill>
                <a:schemeClr val="dk1"/>
              </a:solidFill>
              <a:highlight>
                <a:srgbClr val="FFFFFF"/>
              </a:highlight>
            </a:endParaRPr>
          </a:p>
          <a:p>
            <a:pPr indent="-311150" lvl="0" marL="457200" rtl="0" algn="l">
              <a:spcBef>
                <a:spcPts val="0"/>
              </a:spcBef>
              <a:spcAft>
                <a:spcPts val="0"/>
              </a:spcAft>
              <a:buClr>
                <a:schemeClr val="dk1"/>
              </a:buClr>
              <a:buSzPts val="1300"/>
              <a:buFont typeface="Verdana"/>
              <a:buChar char="●"/>
            </a:pPr>
            <a:r>
              <a:rPr lang="en" sz="1300">
                <a:solidFill>
                  <a:schemeClr val="dk1"/>
                </a:solidFill>
                <a:highlight>
                  <a:schemeClr val="lt1"/>
                </a:highlight>
              </a:rPr>
              <a:t>Any other use of vector algebra is that its miles are used to degree angles and distance among panels in satellites, in the production of community pipes in diverse industries, and in </a:t>
            </a:r>
            <a:r>
              <a:rPr b="1" lang="en" sz="1300">
                <a:solidFill>
                  <a:schemeClr val="dk1"/>
                </a:solidFill>
                <a:highlight>
                  <a:schemeClr val="lt1"/>
                </a:highlight>
              </a:rPr>
              <a:t>calculating angles and distance among beams and systems</a:t>
            </a:r>
            <a:r>
              <a:rPr lang="en" sz="1300">
                <a:solidFill>
                  <a:schemeClr val="dk1"/>
                </a:solidFill>
                <a:highlight>
                  <a:schemeClr val="lt1"/>
                </a:highlight>
              </a:rPr>
              <a:t> in civil engineering.</a:t>
            </a:r>
            <a:endParaRPr sz="1300">
              <a:solidFill>
                <a:schemeClr val="dk1"/>
              </a:solidFill>
              <a:highlight>
                <a:schemeClr val="lt1"/>
              </a:highlight>
            </a:endParaRPr>
          </a:p>
          <a:p>
            <a:pPr indent="-311150" lvl="0" marL="457200" rtl="0" algn="l">
              <a:spcBef>
                <a:spcPts val="0"/>
              </a:spcBef>
              <a:spcAft>
                <a:spcPts val="0"/>
              </a:spcAft>
              <a:buClr>
                <a:schemeClr val="dk1"/>
              </a:buClr>
              <a:buSzPts val="1300"/>
              <a:buChar char="●"/>
            </a:pPr>
            <a:r>
              <a:rPr lang="en" sz="1300">
                <a:solidFill>
                  <a:schemeClr val="dk1"/>
                </a:solidFill>
                <a:highlight>
                  <a:schemeClr val="lt1"/>
                </a:highlight>
              </a:rPr>
              <a:t>How is vector used in civil engineering?</a:t>
            </a:r>
            <a:endParaRPr sz="1300">
              <a:solidFill>
                <a:schemeClr val="dk1"/>
              </a:solidFill>
              <a:highlight>
                <a:schemeClr val="lt1"/>
              </a:highlight>
            </a:endParaRPr>
          </a:p>
          <a:p>
            <a:pPr indent="-311150" lvl="0" marL="457200" rtl="0" algn="l">
              <a:spcBef>
                <a:spcPts val="0"/>
              </a:spcBef>
              <a:spcAft>
                <a:spcPts val="0"/>
              </a:spcAft>
              <a:buClr>
                <a:schemeClr val="dk1"/>
              </a:buClr>
              <a:buSzPts val="1300"/>
              <a:buChar char="●"/>
            </a:pPr>
            <a:r>
              <a:rPr lang="en" sz="1300">
                <a:solidFill>
                  <a:schemeClr val="dk1"/>
                </a:solidFill>
                <a:highlight>
                  <a:schemeClr val="lt1"/>
                </a:highlight>
              </a:rPr>
              <a:t>Vectors are used in engineering mechanics </a:t>
            </a:r>
            <a:r>
              <a:rPr b="1" lang="en" sz="1300">
                <a:solidFill>
                  <a:schemeClr val="dk1"/>
                </a:solidFill>
                <a:highlight>
                  <a:schemeClr val="lt1"/>
                </a:highlight>
              </a:rPr>
              <a:t>to represent quantities that have both a magnitude and a direction</a:t>
            </a:r>
            <a:r>
              <a:rPr lang="en" sz="1300">
                <a:solidFill>
                  <a:schemeClr val="dk1"/>
                </a:solidFill>
                <a:highlight>
                  <a:schemeClr val="lt1"/>
                </a:highlight>
              </a:rPr>
              <a:t>.</a:t>
            </a:r>
            <a:endParaRPr sz="1300">
              <a:solidFill>
                <a:schemeClr val="dk1"/>
              </a:solidFill>
              <a:highlight>
                <a:schemeClr val="lt1"/>
              </a:highlight>
            </a:endParaRPr>
          </a:p>
          <a:p>
            <a:pPr indent="0" lvl="0" marL="457200" rtl="0" algn="l">
              <a:spcBef>
                <a:spcPts val="0"/>
              </a:spcBef>
              <a:spcAft>
                <a:spcPts val="1200"/>
              </a:spcAft>
              <a:buNone/>
            </a:pPr>
            <a:r>
              <a:t/>
            </a:r>
            <a:endParaRPr sz="1300">
              <a:solidFill>
                <a:schemeClr val="dk1"/>
              </a:solidFill>
              <a:highlight>
                <a:srgbClr val="202124"/>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8"/>
          <p:cNvSpPr txBox="1"/>
          <p:nvPr>
            <p:ph idx="1" type="body"/>
          </p:nvPr>
        </p:nvSpPr>
        <p:spPr>
          <a:xfrm>
            <a:off x="4456975" y="119875"/>
            <a:ext cx="4600800" cy="4871100"/>
          </a:xfrm>
          <a:prstGeom prst="rect">
            <a:avLst/>
          </a:prstGeom>
        </p:spPr>
        <p:txBody>
          <a:bodyPr anchorCtr="0" anchor="t" bIns="91425" lIns="91425" spcFirstLastPara="1" rIns="91425" wrap="square" tIns="91425">
            <a:normAutofit lnSpcReduction="10000"/>
          </a:bodyPr>
          <a:lstStyle/>
          <a:p>
            <a:pPr indent="0" lvl="0" marL="0" rtl="0" algn="l">
              <a:lnSpc>
                <a:spcPct val="150000"/>
              </a:lnSpc>
              <a:spcBef>
                <a:spcPts val="2000"/>
              </a:spcBef>
              <a:spcAft>
                <a:spcPts val="0"/>
              </a:spcAft>
              <a:buClr>
                <a:schemeClr val="dk1"/>
              </a:buClr>
              <a:buSzPts val="1100"/>
              <a:buFont typeface="Arial"/>
              <a:buNone/>
            </a:pPr>
            <a:r>
              <a:rPr lang="en" sz="1200">
                <a:solidFill>
                  <a:srgbClr val="0B5394"/>
                </a:solidFill>
                <a:highlight>
                  <a:srgbClr val="FFFFFF"/>
                </a:highlight>
              </a:rPr>
              <a:t>Force vectors may pass through a single point (concurrent) or be parallel (non-concurrent). Furthermore, force vectors may lay in a single plane (coplanar) or cannot be in a single plane (non-coplanar). Therefore, four different force systems can be identified:</a:t>
            </a:r>
            <a:endParaRPr sz="1200">
              <a:solidFill>
                <a:srgbClr val="0B5394"/>
              </a:solidFill>
              <a:highlight>
                <a:srgbClr val="FFFFFF"/>
              </a:highlight>
            </a:endParaRPr>
          </a:p>
          <a:p>
            <a:pPr indent="-304800" lvl="0" marL="596900" rtl="0" algn="l">
              <a:lnSpc>
                <a:spcPct val="150000"/>
              </a:lnSpc>
              <a:spcBef>
                <a:spcPts val="0"/>
              </a:spcBef>
              <a:spcAft>
                <a:spcPts val="0"/>
              </a:spcAft>
              <a:buClr>
                <a:srgbClr val="0B5394"/>
              </a:buClr>
              <a:buSzPts val="1200"/>
              <a:buChar char="●"/>
            </a:pPr>
            <a:r>
              <a:rPr lang="en" sz="1200">
                <a:solidFill>
                  <a:srgbClr val="0B5394"/>
                </a:solidFill>
                <a:highlight>
                  <a:srgbClr val="FFFFFF"/>
                </a:highlight>
              </a:rPr>
              <a:t>Concurrent – Coplanar</a:t>
            </a:r>
            <a:endParaRPr sz="1200">
              <a:solidFill>
                <a:srgbClr val="0B5394"/>
              </a:solidFill>
              <a:highlight>
                <a:srgbClr val="FFFFFF"/>
              </a:highlight>
            </a:endParaRPr>
          </a:p>
          <a:p>
            <a:pPr indent="-304800" lvl="0" marL="596900" rtl="0" algn="l">
              <a:lnSpc>
                <a:spcPct val="150000"/>
              </a:lnSpc>
              <a:spcBef>
                <a:spcPts val="0"/>
              </a:spcBef>
              <a:spcAft>
                <a:spcPts val="0"/>
              </a:spcAft>
              <a:buClr>
                <a:srgbClr val="0B5394"/>
              </a:buClr>
              <a:buSzPts val="1200"/>
              <a:buChar char="●"/>
            </a:pPr>
            <a:r>
              <a:rPr lang="en" sz="1200">
                <a:solidFill>
                  <a:srgbClr val="0B5394"/>
                </a:solidFill>
                <a:highlight>
                  <a:srgbClr val="FFFFFF"/>
                </a:highlight>
              </a:rPr>
              <a:t>Non-concurrent – Coplanar</a:t>
            </a:r>
            <a:endParaRPr sz="1200">
              <a:solidFill>
                <a:srgbClr val="0B5394"/>
              </a:solidFill>
              <a:highlight>
                <a:srgbClr val="FFFFFF"/>
              </a:highlight>
            </a:endParaRPr>
          </a:p>
          <a:p>
            <a:pPr indent="-304800" lvl="0" marL="596900" rtl="0" algn="l">
              <a:lnSpc>
                <a:spcPct val="150000"/>
              </a:lnSpc>
              <a:spcBef>
                <a:spcPts val="0"/>
              </a:spcBef>
              <a:spcAft>
                <a:spcPts val="0"/>
              </a:spcAft>
              <a:buClr>
                <a:srgbClr val="0B5394"/>
              </a:buClr>
              <a:buSzPts val="1200"/>
              <a:buChar char="●"/>
            </a:pPr>
            <a:r>
              <a:rPr lang="en" sz="1200">
                <a:solidFill>
                  <a:srgbClr val="0B5394"/>
                </a:solidFill>
                <a:highlight>
                  <a:srgbClr val="FFFFFF"/>
                </a:highlight>
              </a:rPr>
              <a:t>Concurrent – Non-coplanar</a:t>
            </a:r>
            <a:endParaRPr sz="1200">
              <a:solidFill>
                <a:srgbClr val="0B5394"/>
              </a:solidFill>
              <a:highlight>
                <a:srgbClr val="FFFFFF"/>
              </a:highlight>
            </a:endParaRPr>
          </a:p>
          <a:p>
            <a:pPr indent="-304800" lvl="0" marL="596900" rtl="0" algn="l">
              <a:lnSpc>
                <a:spcPct val="150000"/>
              </a:lnSpc>
              <a:spcBef>
                <a:spcPts val="0"/>
              </a:spcBef>
              <a:spcAft>
                <a:spcPts val="0"/>
              </a:spcAft>
              <a:buClr>
                <a:srgbClr val="0B5394"/>
              </a:buClr>
              <a:buSzPts val="1200"/>
              <a:buChar char="●"/>
            </a:pPr>
            <a:r>
              <a:rPr lang="en" sz="1200">
                <a:solidFill>
                  <a:srgbClr val="0B5394"/>
                </a:solidFill>
                <a:highlight>
                  <a:srgbClr val="FFFFFF"/>
                </a:highlight>
              </a:rPr>
              <a:t>Non-concurrent – Non-coplanar</a:t>
            </a:r>
            <a:endParaRPr sz="1200">
              <a:solidFill>
                <a:srgbClr val="0B5394"/>
              </a:solidFill>
              <a:highlight>
                <a:srgbClr val="FFFFFF"/>
              </a:highlight>
            </a:endParaRPr>
          </a:p>
          <a:p>
            <a:pPr indent="0" lvl="0" marL="0" rtl="0" algn="l">
              <a:lnSpc>
                <a:spcPct val="150000"/>
              </a:lnSpc>
              <a:spcBef>
                <a:spcPts val="0"/>
              </a:spcBef>
              <a:spcAft>
                <a:spcPts val="0"/>
              </a:spcAft>
              <a:buNone/>
            </a:pPr>
            <a:r>
              <a:t/>
            </a:r>
            <a:endParaRPr sz="1200">
              <a:solidFill>
                <a:srgbClr val="0B5394"/>
              </a:solidFill>
              <a:highlight>
                <a:srgbClr val="FFFFFF"/>
              </a:highlight>
            </a:endParaRPr>
          </a:p>
          <a:p>
            <a:pPr indent="0" lvl="0" marL="0" rtl="0" algn="l">
              <a:lnSpc>
                <a:spcPct val="150000"/>
              </a:lnSpc>
              <a:spcBef>
                <a:spcPts val="0"/>
              </a:spcBef>
              <a:spcAft>
                <a:spcPts val="0"/>
              </a:spcAft>
              <a:buNone/>
            </a:pPr>
            <a:r>
              <a:rPr lang="en" sz="1200">
                <a:solidFill>
                  <a:srgbClr val="0B5394"/>
                </a:solidFill>
                <a:highlight>
                  <a:srgbClr val="FFFFFF"/>
                </a:highlight>
              </a:rPr>
              <a:t>Concurrent: If forces applied to a body are such that</a:t>
            </a:r>
            <a:endParaRPr sz="1200">
              <a:solidFill>
                <a:srgbClr val="0B5394"/>
              </a:solidFill>
              <a:highlight>
                <a:srgbClr val="FFFFFF"/>
              </a:highlight>
            </a:endParaRPr>
          </a:p>
          <a:p>
            <a:pPr indent="0" lvl="0" marL="0" rtl="0" algn="l">
              <a:lnSpc>
                <a:spcPct val="150000"/>
              </a:lnSpc>
              <a:spcBef>
                <a:spcPts val="0"/>
              </a:spcBef>
              <a:spcAft>
                <a:spcPts val="0"/>
              </a:spcAft>
              <a:buNone/>
            </a:pPr>
            <a:r>
              <a:rPr lang="en" sz="1200">
                <a:solidFill>
                  <a:srgbClr val="0B5394"/>
                </a:solidFill>
                <a:highlight>
                  <a:srgbClr val="FFFFFF"/>
                </a:highlight>
              </a:rPr>
              <a:t> their lines of action meet at a single point then they are </a:t>
            </a:r>
            <a:endParaRPr sz="1200">
              <a:solidFill>
                <a:srgbClr val="0B5394"/>
              </a:solidFill>
              <a:highlight>
                <a:srgbClr val="FFFFFF"/>
              </a:highlight>
            </a:endParaRPr>
          </a:p>
          <a:p>
            <a:pPr indent="0" lvl="0" marL="0" rtl="0" algn="l">
              <a:lnSpc>
                <a:spcPct val="150000"/>
              </a:lnSpc>
              <a:spcBef>
                <a:spcPts val="0"/>
              </a:spcBef>
              <a:spcAft>
                <a:spcPts val="0"/>
              </a:spcAft>
              <a:buNone/>
            </a:pPr>
            <a:r>
              <a:rPr lang="en" sz="1200">
                <a:solidFill>
                  <a:srgbClr val="0B5394"/>
                </a:solidFill>
                <a:highlight>
                  <a:srgbClr val="FFFFFF"/>
                </a:highlight>
              </a:rPr>
              <a:t>called concurrent forces.</a:t>
            </a:r>
            <a:endParaRPr sz="1200">
              <a:solidFill>
                <a:srgbClr val="0B5394"/>
              </a:solidFill>
              <a:highlight>
                <a:srgbClr val="FFFFFF"/>
              </a:highlight>
            </a:endParaRPr>
          </a:p>
          <a:p>
            <a:pPr indent="0" lvl="0" marL="0" rtl="0" algn="l">
              <a:lnSpc>
                <a:spcPct val="150000"/>
              </a:lnSpc>
              <a:spcBef>
                <a:spcPts val="0"/>
              </a:spcBef>
              <a:spcAft>
                <a:spcPts val="0"/>
              </a:spcAft>
              <a:buNone/>
            </a:pPr>
            <a:r>
              <a:t/>
            </a:r>
            <a:endParaRPr sz="1200">
              <a:solidFill>
                <a:srgbClr val="0B5394"/>
              </a:solidFill>
              <a:highlight>
                <a:srgbClr val="FFFFFF"/>
              </a:highlight>
            </a:endParaRPr>
          </a:p>
          <a:p>
            <a:pPr indent="0" lvl="0" marL="0" rtl="0" algn="l">
              <a:lnSpc>
                <a:spcPct val="150000"/>
              </a:lnSpc>
              <a:spcBef>
                <a:spcPts val="0"/>
              </a:spcBef>
              <a:spcAft>
                <a:spcPts val="0"/>
              </a:spcAft>
              <a:buNone/>
            </a:pPr>
            <a:r>
              <a:rPr lang="en" sz="1200">
                <a:solidFill>
                  <a:srgbClr val="0B5394"/>
                </a:solidFill>
                <a:highlight>
                  <a:srgbClr val="FFFFFF"/>
                </a:highlight>
              </a:rPr>
              <a:t>Non- concurrent: Non-concurrent forces are two or</a:t>
            </a:r>
            <a:endParaRPr sz="1200">
              <a:solidFill>
                <a:srgbClr val="0B5394"/>
              </a:solidFill>
              <a:highlight>
                <a:srgbClr val="FFFFFF"/>
              </a:highlight>
            </a:endParaRPr>
          </a:p>
          <a:p>
            <a:pPr indent="0" lvl="0" marL="0" rtl="0" algn="l">
              <a:lnSpc>
                <a:spcPct val="150000"/>
              </a:lnSpc>
              <a:spcBef>
                <a:spcPts val="0"/>
              </a:spcBef>
              <a:spcAft>
                <a:spcPts val="0"/>
              </a:spcAft>
              <a:buNone/>
            </a:pPr>
            <a:r>
              <a:rPr lang="en" sz="1200">
                <a:solidFill>
                  <a:srgbClr val="0B5394"/>
                </a:solidFill>
                <a:highlight>
                  <a:srgbClr val="FFFFFF"/>
                </a:highlight>
              </a:rPr>
              <a:t>more forces whose magnitudes are equal but act in</a:t>
            </a:r>
            <a:endParaRPr sz="1200">
              <a:solidFill>
                <a:srgbClr val="0B5394"/>
              </a:solidFill>
              <a:highlight>
                <a:srgbClr val="FFFFFF"/>
              </a:highlight>
            </a:endParaRPr>
          </a:p>
          <a:p>
            <a:pPr indent="0" lvl="0" marL="0" rtl="0" algn="l">
              <a:lnSpc>
                <a:spcPct val="150000"/>
              </a:lnSpc>
              <a:spcBef>
                <a:spcPts val="0"/>
              </a:spcBef>
              <a:spcAft>
                <a:spcPts val="0"/>
              </a:spcAft>
              <a:buNone/>
            </a:pPr>
            <a:r>
              <a:rPr lang="en" sz="1200">
                <a:solidFill>
                  <a:srgbClr val="0B5394"/>
                </a:solidFill>
                <a:highlight>
                  <a:srgbClr val="FFFFFF"/>
                </a:highlight>
              </a:rPr>
              <a:t>opposite directions with a common line of action.</a:t>
            </a:r>
            <a:endParaRPr sz="1200">
              <a:solidFill>
                <a:srgbClr val="0B5394"/>
              </a:solidFill>
              <a:highlight>
                <a:srgbClr val="FFFFFF"/>
              </a:highlight>
            </a:endParaRPr>
          </a:p>
          <a:p>
            <a:pPr indent="0" lvl="0" marL="0" rtl="0" algn="l">
              <a:spcBef>
                <a:spcPts val="0"/>
              </a:spcBef>
              <a:spcAft>
                <a:spcPts val="1200"/>
              </a:spcAft>
              <a:buNone/>
            </a:pPr>
            <a:r>
              <a:t/>
            </a:r>
            <a:endParaRPr sz="1100">
              <a:solidFill>
                <a:srgbClr val="0B5394"/>
              </a:solidFill>
            </a:endParaRPr>
          </a:p>
        </p:txBody>
      </p:sp>
      <p:pic>
        <p:nvPicPr>
          <p:cNvPr id="95" name="Google Shape;95;p18"/>
          <p:cNvPicPr preferRelativeResize="0"/>
          <p:nvPr/>
        </p:nvPicPr>
        <p:blipFill rotWithShape="1">
          <a:blip r:embed="rId3">
            <a:alphaModFix/>
          </a:blip>
          <a:srcRect b="0" l="0" r="14937" t="9828"/>
          <a:stretch/>
        </p:blipFill>
        <p:spPr>
          <a:xfrm>
            <a:off x="78325" y="1046125"/>
            <a:ext cx="4128025" cy="26178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9"/>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Vector Moments</a:t>
            </a:r>
            <a:endParaRPr/>
          </a:p>
        </p:txBody>
      </p:sp>
      <p:sp>
        <p:nvSpPr>
          <p:cNvPr id="101" name="Google Shape;101;p19"/>
          <p:cNvSpPr txBox="1"/>
          <p:nvPr>
            <p:ph idx="1" type="body"/>
          </p:nvPr>
        </p:nvSpPr>
        <p:spPr>
          <a:xfrm>
            <a:off x="4572000" y="130775"/>
            <a:ext cx="4418100" cy="4827300"/>
          </a:xfrm>
          <a:prstGeom prst="rect">
            <a:avLst/>
          </a:prstGeom>
        </p:spPr>
        <p:txBody>
          <a:bodyPr anchorCtr="0" anchor="t" bIns="91425" lIns="91425" spcFirstLastPara="1" rIns="91425" wrap="square" tIns="91425">
            <a:normAutofit/>
          </a:bodyPr>
          <a:lstStyle/>
          <a:p>
            <a:pPr indent="-336550" lvl="0" marL="457200" rtl="0" algn="l">
              <a:spcBef>
                <a:spcPts val="0"/>
              </a:spcBef>
              <a:spcAft>
                <a:spcPts val="0"/>
              </a:spcAft>
              <a:buClr>
                <a:srgbClr val="0B5394"/>
              </a:buClr>
              <a:buSzPts val="1700"/>
              <a:buChar char="●"/>
            </a:pPr>
            <a:r>
              <a:rPr lang="en" sz="1700">
                <a:solidFill>
                  <a:srgbClr val="0B5394"/>
                </a:solidFill>
              </a:rPr>
              <a:t>The moment of a force is a measure of its tendency to cause a body to rotate about a specific point of axis.</a:t>
            </a:r>
            <a:endParaRPr sz="1700">
              <a:solidFill>
                <a:srgbClr val="0B5394"/>
              </a:solidFill>
            </a:endParaRPr>
          </a:p>
          <a:p>
            <a:pPr indent="-336550" lvl="0" marL="457200" rtl="0" algn="l">
              <a:spcBef>
                <a:spcPts val="0"/>
              </a:spcBef>
              <a:spcAft>
                <a:spcPts val="0"/>
              </a:spcAft>
              <a:buClr>
                <a:srgbClr val="0B5394"/>
              </a:buClr>
              <a:buSzPts val="1700"/>
              <a:buChar char="●"/>
            </a:pPr>
            <a:r>
              <a:rPr lang="en" sz="1700">
                <a:solidFill>
                  <a:srgbClr val="0B5394"/>
                </a:solidFill>
              </a:rPr>
              <a:t>The moment arm is the perpendicular distance between the line of action of force and center of moments.</a:t>
            </a:r>
            <a:endParaRPr sz="1700">
              <a:solidFill>
                <a:srgbClr val="0B5394"/>
              </a:solidFill>
            </a:endParaRPr>
          </a:p>
          <a:p>
            <a:pPr indent="-336550" lvl="0" marL="457200" rtl="0" algn="l">
              <a:spcBef>
                <a:spcPts val="0"/>
              </a:spcBef>
              <a:spcAft>
                <a:spcPts val="0"/>
              </a:spcAft>
              <a:buClr>
                <a:srgbClr val="0B5394"/>
              </a:buClr>
              <a:buSzPts val="1700"/>
              <a:buChar char="●"/>
            </a:pPr>
            <a:r>
              <a:rPr lang="en" sz="1700">
                <a:solidFill>
                  <a:srgbClr val="0B5394"/>
                </a:solidFill>
              </a:rPr>
              <a:t>Moment= Force × Displacement×(angle between the vectors)</a:t>
            </a:r>
            <a:endParaRPr sz="1700">
              <a:solidFill>
                <a:srgbClr val="0B5394"/>
              </a:solidFill>
            </a:endParaRPr>
          </a:p>
          <a:p>
            <a:pPr indent="-336550" lvl="0" marL="457200" rtl="0" algn="l">
              <a:spcBef>
                <a:spcPts val="0"/>
              </a:spcBef>
              <a:spcAft>
                <a:spcPts val="0"/>
              </a:spcAft>
              <a:buClr>
                <a:srgbClr val="0B5394"/>
              </a:buClr>
              <a:buSzPts val="1700"/>
              <a:buChar char="●"/>
            </a:pPr>
            <a:r>
              <a:rPr lang="en" sz="1700">
                <a:solidFill>
                  <a:srgbClr val="0B5394"/>
                </a:solidFill>
                <a:latin typeface="Times New Roman"/>
                <a:ea typeface="Times New Roman"/>
                <a:cs typeface="Times New Roman"/>
                <a:sym typeface="Times New Roman"/>
              </a:rPr>
              <a:t>𝑀=⃑𝑟×⃑𝐹</a:t>
            </a:r>
            <a:endParaRPr sz="1700">
              <a:solidFill>
                <a:srgbClr val="0B5394"/>
              </a:solidFill>
            </a:endParaRPr>
          </a:p>
        </p:txBody>
      </p:sp>
      <p:pic>
        <p:nvPicPr>
          <p:cNvPr id="102" name="Google Shape;102;p19"/>
          <p:cNvPicPr preferRelativeResize="0"/>
          <p:nvPr/>
        </p:nvPicPr>
        <p:blipFill>
          <a:blip r:embed="rId3">
            <a:alphaModFix/>
          </a:blip>
          <a:stretch>
            <a:fillRect/>
          </a:stretch>
        </p:blipFill>
        <p:spPr>
          <a:xfrm>
            <a:off x="787263" y="1669513"/>
            <a:ext cx="2600325" cy="18044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0"/>
          <p:cNvSpPr txBox="1"/>
          <p:nvPr>
            <p:ph type="title"/>
          </p:nvPr>
        </p:nvSpPr>
        <p:spPr>
          <a:xfrm>
            <a:off x="202725" y="2200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swald Medium"/>
                <a:ea typeface="Oswald Medium"/>
                <a:cs typeface="Oswald Medium"/>
                <a:sym typeface="Oswald Medium"/>
              </a:rPr>
              <a:t>Calculating angles and distance between beams and structures</a:t>
            </a:r>
            <a:endParaRPr>
              <a:latin typeface="Oswald Medium"/>
              <a:ea typeface="Oswald Medium"/>
              <a:cs typeface="Oswald Medium"/>
              <a:sym typeface="Oswald Medium"/>
            </a:endParaRPr>
          </a:p>
        </p:txBody>
      </p:sp>
      <p:sp>
        <p:nvSpPr>
          <p:cNvPr id="108" name="Google Shape;108;p20"/>
          <p:cNvSpPr txBox="1"/>
          <p:nvPr>
            <p:ph idx="1" type="body"/>
          </p:nvPr>
        </p:nvSpPr>
        <p:spPr>
          <a:xfrm>
            <a:off x="4422000" y="130775"/>
            <a:ext cx="4644600" cy="4816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400">
                <a:solidFill>
                  <a:srgbClr val="0B5394"/>
                </a:solidFill>
                <a:highlight>
                  <a:srgbClr val="FFFFFF"/>
                </a:highlight>
              </a:rPr>
              <a:t>In building construction, a beam is </a:t>
            </a:r>
            <a:r>
              <a:rPr b="1" lang="en" sz="1400">
                <a:solidFill>
                  <a:srgbClr val="0B5394"/>
                </a:solidFill>
                <a:highlight>
                  <a:srgbClr val="FFFFFF"/>
                </a:highlight>
              </a:rPr>
              <a:t>a horizontal member spanning an opening and carrying a load that may be a brick or stone wall above the opening</a:t>
            </a:r>
            <a:r>
              <a:rPr lang="en" sz="1400">
                <a:solidFill>
                  <a:srgbClr val="0B5394"/>
                </a:solidFill>
                <a:highlight>
                  <a:srgbClr val="FFFFFF"/>
                </a:highlight>
              </a:rPr>
              <a:t>, in which case the beam is often called a lintel </a:t>
            </a:r>
            <a:endParaRPr sz="1400">
              <a:solidFill>
                <a:srgbClr val="0B5394"/>
              </a:solidFill>
              <a:highlight>
                <a:srgbClr val="FFFFFF"/>
              </a:highlight>
            </a:endParaRPr>
          </a:p>
          <a:p>
            <a:pPr indent="0" lvl="0" marL="0" rtl="0" algn="l">
              <a:lnSpc>
                <a:spcPct val="150000"/>
              </a:lnSpc>
              <a:spcBef>
                <a:spcPts val="1200"/>
              </a:spcBef>
              <a:spcAft>
                <a:spcPts val="0"/>
              </a:spcAft>
              <a:buNone/>
            </a:pPr>
            <a:r>
              <a:t/>
            </a:r>
            <a:endParaRPr sz="1300">
              <a:solidFill>
                <a:srgbClr val="0B5394"/>
              </a:solidFill>
              <a:highlight>
                <a:srgbClr val="FFFFFF"/>
              </a:highlight>
            </a:endParaRPr>
          </a:p>
          <a:p>
            <a:pPr indent="0" lvl="0" marL="0" rtl="0" algn="l">
              <a:lnSpc>
                <a:spcPct val="150000"/>
              </a:lnSpc>
              <a:spcBef>
                <a:spcPts val="0"/>
              </a:spcBef>
              <a:spcAft>
                <a:spcPts val="0"/>
              </a:spcAft>
              <a:buNone/>
            </a:pPr>
            <a:r>
              <a:rPr lang="en" sz="1400">
                <a:solidFill>
                  <a:srgbClr val="0B5394"/>
                </a:solidFill>
                <a:highlight>
                  <a:srgbClr val="FFFFFF"/>
                </a:highlight>
                <a:latin typeface="Fira Sans Medium"/>
                <a:ea typeface="Fira Sans Medium"/>
                <a:cs typeface="Fira Sans Medium"/>
                <a:sym typeface="Fira Sans Medium"/>
              </a:rPr>
              <a:t>What is Deflection?</a:t>
            </a:r>
            <a:endParaRPr sz="1400">
              <a:solidFill>
                <a:srgbClr val="0B5394"/>
              </a:solidFill>
              <a:highlight>
                <a:srgbClr val="FFFFFF"/>
              </a:highlight>
              <a:latin typeface="Fira Sans Medium"/>
              <a:ea typeface="Fira Sans Medium"/>
              <a:cs typeface="Fira Sans Medium"/>
              <a:sym typeface="Fira Sans Medium"/>
            </a:endParaRPr>
          </a:p>
          <a:p>
            <a:pPr indent="0" lvl="0" marL="0" rtl="0" algn="l">
              <a:lnSpc>
                <a:spcPct val="150000"/>
              </a:lnSpc>
              <a:spcBef>
                <a:spcPts val="0"/>
              </a:spcBef>
              <a:spcAft>
                <a:spcPts val="0"/>
              </a:spcAft>
              <a:buClr>
                <a:schemeClr val="dk1"/>
              </a:buClr>
              <a:buSzPts val="1100"/>
              <a:buFont typeface="Arial"/>
              <a:buNone/>
            </a:pPr>
            <a:r>
              <a:rPr lang="en" sz="1300">
                <a:solidFill>
                  <a:srgbClr val="0B5394"/>
                </a:solidFill>
                <a:highlight>
                  <a:srgbClr val="FFFFFF"/>
                </a:highlight>
              </a:rPr>
              <a:t>Deflection means bending or displacement of a structural member(beam) from its original position. When a beam is loaded, it bends. This displacement of all beam points in the y-direction is called the deflection of the beam.</a:t>
            </a:r>
            <a:endParaRPr sz="1300">
              <a:solidFill>
                <a:srgbClr val="0B5394"/>
              </a:solidFill>
              <a:highlight>
                <a:srgbClr val="FFFFFF"/>
              </a:highlight>
            </a:endParaRPr>
          </a:p>
          <a:p>
            <a:pPr indent="0" lvl="0" marL="0" rtl="0" algn="l">
              <a:spcBef>
                <a:spcPts val="0"/>
              </a:spcBef>
              <a:spcAft>
                <a:spcPts val="0"/>
              </a:spcAft>
              <a:buNone/>
            </a:pPr>
            <a:r>
              <a:t/>
            </a:r>
            <a:endParaRPr sz="1100">
              <a:solidFill>
                <a:schemeClr val="dk1"/>
              </a:solidFill>
              <a:highlight>
                <a:srgbClr val="FFFFFF"/>
              </a:highlight>
            </a:endParaRPr>
          </a:p>
          <a:p>
            <a:pPr indent="0" lvl="0" marL="0" rtl="0" algn="l">
              <a:lnSpc>
                <a:spcPct val="150000"/>
              </a:lnSpc>
              <a:spcBef>
                <a:spcPts val="1200"/>
              </a:spcBef>
              <a:spcAft>
                <a:spcPts val="0"/>
              </a:spcAft>
              <a:buNone/>
            </a:pPr>
            <a:r>
              <a:t/>
            </a:r>
            <a:endParaRPr sz="1100">
              <a:solidFill>
                <a:schemeClr val="dk1"/>
              </a:solidFill>
              <a:highlight>
                <a:srgbClr val="FFFFFF"/>
              </a:highlight>
            </a:endParaRPr>
          </a:p>
          <a:p>
            <a:pPr indent="0" lvl="0" marL="0" rtl="0" algn="l">
              <a:lnSpc>
                <a:spcPct val="150000"/>
              </a:lnSpc>
              <a:spcBef>
                <a:spcPts val="0"/>
              </a:spcBef>
              <a:spcAft>
                <a:spcPts val="0"/>
              </a:spcAft>
              <a:buClr>
                <a:schemeClr val="dk1"/>
              </a:buClr>
              <a:buSzPts val="1100"/>
              <a:buFont typeface="Arial"/>
              <a:buNone/>
            </a:pPr>
            <a:r>
              <a:t/>
            </a:r>
            <a:endParaRPr sz="1100">
              <a:solidFill>
                <a:schemeClr val="dk1"/>
              </a:solidFill>
              <a:highlight>
                <a:srgbClr val="FFFFFF"/>
              </a:highlight>
            </a:endParaRPr>
          </a:p>
          <a:p>
            <a:pPr indent="0" lvl="0" marL="0" rtl="0" algn="l">
              <a:spcBef>
                <a:spcPts val="0"/>
              </a:spcBef>
              <a:spcAft>
                <a:spcPts val="1200"/>
              </a:spcAft>
              <a:buNone/>
            </a:pPr>
            <a:r>
              <a:rPr lang="en" sz="1200">
                <a:solidFill>
                  <a:srgbClr val="202124"/>
                </a:solidFill>
                <a:highlight>
                  <a:srgbClr val="FFFFFF"/>
                </a:highlight>
              </a:rPr>
              <a:t>                                                                                                     </a:t>
            </a:r>
            <a:endParaRPr sz="1200">
              <a:solidFill>
                <a:srgbClr val="202124"/>
              </a:solidFill>
              <a:highlight>
                <a:srgbClr val="FFFFFF"/>
              </a:highlight>
            </a:endParaRPr>
          </a:p>
        </p:txBody>
      </p:sp>
      <p:pic>
        <p:nvPicPr>
          <p:cNvPr id="109" name="Google Shape;109;p20"/>
          <p:cNvPicPr preferRelativeResize="0"/>
          <p:nvPr/>
        </p:nvPicPr>
        <p:blipFill>
          <a:blip r:embed="rId3">
            <a:alphaModFix/>
          </a:blip>
          <a:stretch>
            <a:fillRect/>
          </a:stretch>
        </p:blipFill>
        <p:spPr>
          <a:xfrm>
            <a:off x="99950" y="1089650"/>
            <a:ext cx="4075400" cy="1964200"/>
          </a:xfrm>
          <a:prstGeom prst="rect">
            <a:avLst/>
          </a:prstGeom>
          <a:noFill/>
          <a:ln>
            <a:noFill/>
          </a:ln>
        </p:spPr>
      </p:pic>
      <p:sp>
        <p:nvSpPr>
          <p:cNvPr id="110" name="Google Shape;110;p20"/>
          <p:cNvSpPr txBox="1"/>
          <p:nvPr/>
        </p:nvSpPr>
        <p:spPr>
          <a:xfrm>
            <a:off x="375763" y="3200825"/>
            <a:ext cx="3632700" cy="1223700"/>
          </a:xfrm>
          <a:prstGeom prst="rect">
            <a:avLst/>
          </a:prstGeom>
          <a:solidFill>
            <a:srgbClr val="D9D9D9"/>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50">
                <a:solidFill>
                  <a:schemeClr val="dk1"/>
                </a:solidFill>
                <a:highlight>
                  <a:srgbClr val="D9D9D9"/>
                </a:highlight>
              </a:rPr>
              <a:t>The point which earlier was on the x-straight axis has moved up in the y-direction. This displacement of all beam points in the y-direction is called the deflection of the beam.</a:t>
            </a:r>
            <a:r>
              <a:rPr lang="en" sz="1350">
                <a:solidFill>
                  <a:schemeClr val="dk1"/>
                </a:solidFill>
                <a:highlight>
                  <a:srgbClr val="FFFFFF"/>
                </a:highlight>
              </a:rPr>
              <a:t>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1"/>
          <p:cNvSpPr txBox="1"/>
          <p:nvPr>
            <p:ph type="title"/>
          </p:nvPr>
        </p:nvSpPr>
        <p:spPr>
          <a:xfrm>
            <a:off x="258125" y="19857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1620">
                <a:latin typeface="Fira Sans Medium"/>
                <a:ea typeface="Fira Sans Medium"/>
                <a:cs typeface="Fira Sans Medium"/>
                <a:sym typeface="Fira Sans Medium"/>
              </a:rPr>
              <a:t>What is the slope of a beam?</a:t>
            </a:r>
            <a:endParaRPr sz="1620">
              <a:latin typeface="Fira Sans Medium"/>
              <a:ea typeface="Fira Sans Medium"/>
              <a:cs typeface="Fira Sans Medium"/>
              <a:sym typeface="Fira Sans Medium"/>
            </a:endParaRPr>
          </a:p>
        </p:txBody>
      </p:sp>
      <p:sp>
        <p:nvSpPr>
          <p:cNvPr id="116" name="Google Shape;116;p21"/>
          <p:cNvSpPr txBox="1"/>
          <p:nvPr>
            <p:ph idx="1" type="body"/>
          </p:nvPr>
        </p:nvSpPr>
        <p:spPr>
          <a:xfrm>
            <a:off x="258125" y="771275"/>
            <a:ext cx="8520600" cy="4154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highlight>
                  <a:srgbClr val="FFFFFF"/>
                </a:highlight>
              </a:rPr>
              <a:t>Slope(θ) is the angle between the original and deflected beam at a particular point. The slope at any section in a deflected beam is defined as the angle in radians which the tangent at the section makes with the original axis of the beam.</a:t>
            </a:r>
            <a:endParaRPr sz="1200">
              <a:solidFill>
                <a:schemeClr val="dk1"/>
              </a:solidFill>
              <a:highlight>
                <a:srgbClr val="FFFFFF"/>
              </a:highlight>
            </a:endParaRPr>
          </a:p>
          <a:p>
            <a:pPr indent="0" lvl="0" marL="0" rtl="0" algn="l">
              <a:lnSpc>
                <a:spcPct val="115000"/>
              </a:lnSpc>
              <a:spcBef>
                <a:spcPts val="0"/>
              </a:spcBef>
              <a:spcAft>
                <a:spcPts val="0"/>
              </a:spcAft>
              <a:buNone/>
            </a:pPr>
            <a:r>
              <a:rPr lang="en" sz="1200">
                <a:solidFill>
                  <a:schemeClr val="dk1"/>
                </a:solidFill>
                <a:highlight>
                  <a:srgbClr val="FFFFFF"/>
                </a:highlight>
              </a:rPr>
              <a:t>There are different methods to find slope and deflection of a beam:</a:t>
            </a:r>
            <a:endParaRPr sz="1200">
              <a:solidFill>
                <a:schemeClr val="dk1"/>
              </a:solidFill>
              <a:highlight>
                <a:srgbClr val="FFFFFF"/>
              </a:highlight>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highlight>
                  <a:srgbClr val="FFFFFF"/>
                </a:highlight>
              </a:rPr>
              <a:t>Double Integration Method</a:t>
            </a:r>
            <a:endParaRPr sz="1200">
              <a:solidFill>
                <a:srgbClr val="ED254E"/>
              </a:solidFill>
              <a:highlight>
                <a:srgbClr val="FFFFFF"/>
              </a:highlight>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highlight>
                  <a:srgbClr val="FFFFFF"/>
                </a:highlight>
              </a:rPr>
              <a:t>Moment Area Method</a:t>
            </a:r>
            <a:endParaRPr sz="1200">
              <a:solidFill>
                <a:schemeClr val="dk1"/>
              </a:solidFill>
              <a:highlight>
                <a:srgbClr val="FFFFFF"/>
              </a:highlight>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highlight>
                  <a:srgbClr val="FFFFFF"/>
                </a:highlight>
              </a:rPr>
              <a:t>Method of superposition</a:t>
            </a:r>
            <a:endParaRPr sz="1200">
              <a:solidFill>
                <a:schemeClr val="dk1"/>
              </a:solidFill>
              <a:highlight>
                <a:srgbClr val="FFFFFF"/>
              </a:highlight>
            </a:endParaRPr>
          </a:p>
          <a:p>
            <a:pPr indent="0" lvl="0" marL="0" rtl="0" algn="l">
              <a:lnSpc>
                <a:spcPct val="115000"/>
              </a:lnSpc>
              <a:spcBef>
                <a:spcPts val="0"/>
              </a:spcBef>
              <a:spcAft>
                <a:spcPts val="0"/>
              </a:spcAft>
              <a:buNone/>
            </a:pPr>
            <a:r>
              <a:t/>
            </a:r>
            <a:endParaRPr sz="1900"/>
          </a:p>
          <a:p>
            <a:pPr indent="0" lvl="0" marL="0" rtl="0" algn="l">
              <a:lnSpc>
                <a:spcPct val="115000"/>
              </a:lnSpc>
              <a:spcBef>
                <a:spcPts val="1200"/>
              </a:spcBef>
              <a:spcAft>
                <a:spcPts val="0"/>
              </a:spcAft>
              <a:buNone/>
            </a:pPr>
            <a:r>
              <a:rPr b="1" lang="en" sz="1700" u="sng">
                <a:solidFill>
                  <a:schemeClr val="lt1"/>
                </a:solidFill>
                <a:latin typeface="Merriweather"/>
                <a:ea typeface="Merriweather"/>
                <a:cs typeface="Merriweather"/>
                <a:sym typeface="Merriweather"/>
              </a:rPr>
              <a:t>Double Integration Method</a:t>
            </a:r>
            <a:endParaRPr b="1" sz="1200">
              <a:solidFill>
                <a:schemeClr val="lt1"/>
              </a:solidFill>
              <a:highlight>
                <a:srgbClr val="FFFFFF"/>
              </a:highlight>
              <a:latin typeface="Merriweather"/>
              <a:ea typeface="Merriweather"/>
              <a:cs typeface="Merriweather"/>
              <a:sym typeface="Merriweather"/>
            </a:endParaRPr>
          </a:p>
          <a:p>
            <a:pPr indent="0" lvl="0" marL="0" rtl="0" algn="l">
              <a:lnSpc>
                <a:spcPct val="115000"/>
              </a:lnSpc>
              <a:spcBef>
                <a:spcPts val="1200"/>
              </a:spcBef>
              <a:spcAft>
                <a:spcPts val="0"/>
              </a:spcAft>
              <a:buNone/>
            </a:pPr>
            <a:r>
              <a:rPr lang="en" sz="1250">
                <a:solidFill>
                  <a:schemeClr val="dk1"/>
                </a:solidFill>
                <a:highlight>
                  <a:srgbClr val="FFFFFF"/>
                </a:highlight>
              </a:rPr>
              <a:t>From the Euler-Bernoulli bending theory, at a point along a beam, we have:</a:t>
            </a:r>
            <a:endParaRPr sz="1250">
              <a:solidFill>
                <a:schemeClr val="dk1"/>
              </a:solidFill>
              <a:highlight>
                <a:srgbClr val="FFFFFF"/>
              </a:highlight>
            </a:endParaRPr>
          </a:p>
          <a:p>
            <a:pPr indent="0" lvl="0" marL="0" rtl="0" algn="l">
              <a:lnSpc>
                <a:spcPct val="115000"/>
              </a:lnSpc>
              <a:spcBef>
                <a:spcPts val="0"/>
              </a:spcBef>
              <a:spcAft>
                <a:spcPts val="0"/>
              </a:spcAft>
              <a:buNone/>
            </a:pPr>
            <a:r>
              <a:rPr lang="en" sz="1250">
                <a:solidFill>
                  <a:schemeClr val="dk1"/>
                </a:solidFill>
                <a:highlight>
                  <a:srgbClr val="FFFFFF"/>
                </a:highlight>
              </a:rPr>
              <a:t>1/R = M/EI </a:t>
            </a:r>
            <a:endParaRPr sz="1250">
              <a:solidFill>
                <a:schemeClr val="dk1"/>
              </a:solidFill>
              <a:highlight>
                <a:srgbClr val="FFFFFF"/>
              </a:highlight>
            </a:endParaRPr>
          </a:p>
          <a:p>
            <a:pPr indent="0" lvl="0" marL="0" rtl="0" algn="l">
              <a:lnSpc>
                <a:spcPct val="115000"/>
              </a:lnSpc>
              <a:spcBef>
                <a:spcPts val="0"/>
              </a:spcBef>
              <a:spcAft>
                <a:spcPts val="0"/>
              </a:spcAft>
              <a:buNone/>
            </a:pPr>
            <a:r>
              <a:rPr lang="en" sz="1250">
                <a:solidFill>
                  <a:schemeClr val="dk1"/>
                </a:solidFill>
                <a:highlight>
                  <a:srgbClr val="FFFFFF"/>
                </a:highlight>
              </a:rPr>
              <a:t>where:  R is the radius of curvature of the point, M is the bending moment at that point, EI is the flexural rigidity of the member.</a:t>
            </a:r>
            <a:endParaRPr sz="1250">
              <a:solidFill>
                <a:schemeClr val="dk1"/>
              </a:solidFill>
              <a:highlight>
                <a:srgbClr val="FFFFFF"/>
              </a:highlight>
            </a:endParaRPr>
          </a:p>
          <a:p>
            <a:pPr indent="0" lvl="0" marL="0" rtl="0" algn="l">
              <a:lnSpc>
                <a:spcPct val="115000"/>
              </a:lnSpc>
              <a:spcBef>
                <a:spcPts val="0"/>
              </a:spcBef>
              <a:spcAft>
                <a:spcPts val="0"/>
              </a:spcAft>
              <a:buNone/>
            </a:pPr>
            <a:r>
              <a:t/>
            </a:r>
            <a:endParaRPr sz="1250">
              <a:solidFill>
                <a:schemeClr val="dk1"/>
              </a:solidFill>
              <a:highlight>
                <a:srgbClr val="FFFFFF"/>
              </a:highlight>
            </a:endParaRPr>
          </a:p>
          <a:p>
            <a:pPr indent="0" lvl="0" marL="0" rtl="0" algn="l">
              <a:lnSpc>
                <a:spcPct val="115000"/>
              </a:lnSpc>
              <a:spcBef>
                <a:spcPts val="0"/>
              </a:spcBef>
              <a:spcAft>
                <a:spcPts val="0"/>
              </a:spcAft>
              <a:buNone/>
            </a:pPr>
            <a:r>
              <a:rPr lang="en" sz="1250">
                <a:solidFill>
                  <a:schemeClr val="dk1"/>
                </a:solidFill>
                <a:highlight>
                  <a:srgbClr val="FFFFFF"/>
                </a:highlight>
              </a:rPr>
              <a:t>We also have, </a:t>
            </a:r>
            <a:r>
              <a:rPr lang="en" sz="1250">
                <a:solidFill>
                  <a:schemeClr val="dk1"/>
                </a:solidFill>
                <a:highlight>
                  <a:srgbClr val="FFFFFF"/>
                </a:highlight>
              </a:rPr>
              <a:t>dx = R dθ and so 1/R = dθ/dx. Again for small displacements, θ ≃ tan θ ≃  dy/dx and so:</a:t>
            </a:r>
            <a:endParaRPr sz="1250">
              <a:solidFill>
                <a:schemeClr val="dk1"/>
              </a:solidFill>
              <a:highlight>
                <a:srgbClr val="FFFFFF"/>
              </a:highlight>
            </a:endParaRPr>
          </a:p>
          <a:p>
            <a:pPr indent="0" lvl="0" marL="0" rtl="0" algn="l">
              <a:lnSpc>
                <a:spcPct val="115000"/>
              </a:lnSpc>
              <a:spcBef>
                <a:spcPts val="0"/>
              </a:spcBef>
              <a:spcAft>
                <a:spcPts val="0"/>
              </a:spcAft>
              <a:buNone/>
            </a:pPr>
            <a:r>
              <a:t/>
            </a:r>
            <a:endParaRPr sz="1250">
              <a:solidFill>
                <a:schemeClr val="dk1"/>
              </a:solidFill>
              <a:highlight>
                <a:srgbClr val="FFFFFF"/>
              </a:highlight>
            </a:endParaRPr>
          </a:p>
          <a:p>
            <a:pPr indent="0" lvl="0" marL="0" rtl="0" algn="l">
              <a:lnSpc>
                <a:spcPct val="115000"/>
              </a:lnSpc>
              <a:spcBef>
                <a:spcPts val="0"/>
              </a:spcBef>
              <a:spcAft>
                <a:spcPts val="0"/>
              </a:spcAft>
              <a:buNone/>
            </a:pPr>
            <a:r>
              <a:rPr lang="en" sz="1250">
                <a:solidFill>
                  <a:schemeClr val="dk1"/>
                </a:solidFill>
                <a:highlight>
                  <a:srgbClr val="FFFFFF"/>
                </a:highlight>
              </a:rPr>
              <a:t>1 / R = d²y / dx² = M / EI</a:t>
            </a:r>
            <a:endParaRPr sz="1250">
              <a:solidFill>
                <a:schemeClr val="dk1"/>
              </a:solidFill>
              <a:highlight>
                <a:srgbClr val="FFFFFF"/>
              </a:highlight>
            </a:endParaRPr>
          </a:p>
          <a:p>
            <a:pPr indent="0" lvl="0" marL="0" rtl="0" algn="l">
              <a:lnSpc>
                <a:spcPct val="180000"/>
              </a:lnSpc>
              <a:spcBef>
                <a:spcPts val="0"/>
              </a:spcBef>
              <a:spcAft>
                <a:spcPts val="0"/>
              </a:spcAft>
              <a:buNone/>
            </a:pPr>
            <a:r>
              <a:t/>
            </a:r>
            <a:endParaRPr sz="1050">
              <a:solidFill>
                <a:schemeClr val="dk1"/>
              </a:solidFill>
              <a:highlight>
                <a:srgbClr val="FFFFFF"/>
              </a:highlight>
            </a:endParaRPr>
          </a:p>
        </p:txBody>
      </p:sp>
    </p:spTree>
  </p:cSld>
  <p:clrMapOvr>
    <a:masterClrMapping/>
  </p:clrMapOvr>
</p:sld>
</file>

<file path=ppt/theme/theme1.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