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Playfair Display"/>
      <p:regular r:id="rId29"/>
      <p:bold r:id="rId30"/>
      <p:italic r:id="rId31"/>
      <p:boldItalic r:id="rId32"/>
    </p:embeddedFont>
    <p:embeddedFont>
      <p:font typeface="Lato"/>
      <p:regular r:id="rId33"/>
      <p:bold r:id="rId34"/>
      <p:italic r:id="rId35"/>
      <p:boldItalic r:id="rId36"/>
    </p:embeddedFont>
    <p:embeddedFont>
      <p:font typeface="EB Garamon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262684-E181-48D8-9C85-9CF91031A3A3}">
  <a:tblStyle styleId="{C7262684-E181-48D8-9C85-9CF91031A3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PlayfairDisplay-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37" Type="http://schemas.openxmlformats.org/officeDocument/2006/relationships/font" Target="fonts/EBGaramond-regular.fntdata"/><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39" Type="http://schemas.openxmlformats.org/officeDocument/2006/relationships/font" Target="fonts/EBGaramond-italic.fntdata"/><Relationship Id="rId16" Type="http://schemas.openxmlformats.org/officeDocument/2006/relationships/slide" Target="slides/slide10.xml"/><Relationship Id="rId38" Type="http://schemas.openxmlformats.org/officeDocument/2006/relationships/font" Target="fonts/EBGaramon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26bd85c3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26bd85c3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15f16a7e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315f16a7e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ebfd15ff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ebfd15ff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ebfd15ff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ebfd15ff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ebfd15ff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ebfd15ff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ebfd15ff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ebfd15ff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ebfd15ff5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ebfd15ff5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ebfd15ff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ebfd15ff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26bd85c3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26bd85c3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143fcd389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143fcd38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15f16a7e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15f16a7e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26bd85c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26bd85c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26bd85c3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326bd85c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26bd85c3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26bd85c3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26bd85c3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26bd85c3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15f16a7e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15f16a7e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26bd85c3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26bd85c3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quora.com/unanswered/How-is-interpolation-used-in-banking?q=interpolation%20in%20banking" TargetMode="External"/><Relationship Id="rId4" Type="http://schemas.openxmlformats.org/officeDocument/2006/relationships/hyperlink" Target="http://www.expertsmind.com/questions/interpolation-applications-in-financial-analysis-30112021.aspx" TargetMode="External"/><Relationship Id="rId5" Type="http://schemas.openxmlformats.org/officeDocument/2006/relationships/hyperlink" Target="https://www.investopedia.com/terms/i/interpolation.asp#:~:text=Interpolation%20is%20a%20simple%20mathematical,by%20using%20related%20known%20valu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byjus.com/maths/data-set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INTERPOLATION IN BANKING SYSTEM</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ROLL NO.(69-73)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p>
            <a:pPr indent="0" lvl="0" marL="0" rtl="0" algn="ctr">
              <a:lnSpc>
                <a:spcPct val="115000"/>
              </a:lnSpc>
              <a:spcBef>
                <a:spcPts val="900"/>
              </a:spcBef>
              <a:spcAft>
                <a:spcPts val="900"/>
              </a:spcAft>
              <a:buClr>
                <a:schemeClr val="dk1"/>
              </a:buClr>
              <a:buSzPts val="1100"/>
              <a:buFont typeface="Arial"/>
              <a:buNone/>
            </a:pPr>
            <a:r>
              <a:rPr lang="en-GB" sz="2400">
                <a:highlight>
                  <a:srgbClr val="F3F3F3"/>
                </a:highlight>
              </a:rPr>
              <a:t>Why is algebra used in banking?</a:t>
            </a:r>
            <a:endParaRPr sz="4000">
              <a:highlight>
                <a:srgbClr val="F3F3F3"/>
              </a:highlight>
            </a:endParaRPr>
          </a:p>
        </p:txBody>
      </p:sp>
      <p:sp>
        <p:nvSpPr>
          <p:cNvPr id="118" name="Google Shape;118;p22"/>
          <p:cNvSpPr txBox="1"/>
          <p:nvPr>
            <p:ph idx="1" type="body"/>
          </p:nvPr>
        </p:nvSpPr>
        <p:spPr>
          <a:xfrm>
            <a:off x="469300" y="898625"/>
            <a:ext cx="8520600" cy="4245000"/>
          </a:xfrm>
          <a:prstGeom prst="rect">
            <a:avLst/>
          </a:prstGeom>
        </p:spPr>
        <p:txBody>
          <a:bodyPr anchorCtr="0" anchor="t" bIns="91425" lIns="91425" spcFirstLastPara="1" rIns="91425" wrap="square" tIns="91425">
            <a:normAutofit lnSpcReduction="20000"/>
          </a:bodyPr>
          <a:lstStyle/>
          <a:p>
            <a:pPr indent="0" lvl="0" marL="0" rtl="0" algn="l">
              <a:spcBef>
                <a:spcPts val="900"/>
              </a:spcBef>
              <a:spcAft>
                <a:spcPts val="0"/>
              </a:spcAft>
              <a:buClr>
                <a:schemeClr val="dk1"/>
              </a:buClr>
              <a:buSzPts val="1100"/>
              <a:buFont typeface="Arial"/>
              <a:buNone/>
            </a:pPr>
            <a:r>
              <a:t/>
            </a:r>
            <a:endParaRPr sz="1200">
              <a:solidFill>
                <a:srgbClr val="202124"/>
              </a:solidFill>
              <a:highlight>
                <a:srgbClr val="FFFFFF"/>
              </a:highlight>
            </a:endParaRPr>
          </a:p>
          <a:p>
            <a:pPr indent="0" lvl="0" marL="0" rtl="0" algn="l">
              <a:spcBef>
                <a:spcPts val="900"/>
              </a:spcBef>
              <a:spcAft>
                <a:spcPts val="0"/>
              </a:spcAft>
              <a:buNone/>
            </a:pPr>
            <a:r>
              <a:rPr b="1" lang="en-GB" sz="1500">
                <a:solidFill>
                  <a:srgbClr val="202124"/>
                </a:solidFill>
                <a:highlight>
                  <a:srgbClr val="F3F3F3"/>
                </a:highlight>
              </a:rPr>
              <a:t>Banks let you borrow at a certain interest rate</a:t>
            </a:r>
            <a:r>
              <a:rPr lang="en-GB" sz="1500">
                <a:solidFill>
                  <a:srgbClr val="202124"/>
                </a:solidFill>
                <a:highlight>
                  <a:srgbClr val="F3F3F3"/>
                </a:highlight>
              </a:rPr>
              <a:t>. You can also deposit and the bank pays you an interest. variables and cross multiplication is the most common way to find interest.</a:t>
            </a:r>
            <a:r>
              <a:rPr lang="en-GB" sz="1500">
                <a:solidFill>
                  <a:schemeClr val="dk1"/>
                </a:solidFill>
                <a:highlight>
                  <a:srgbClr val="F3F3F3"/>
                </a:highlight>
              </a:rPr>
              <a:t>The concept of interest rates is perhaps the most frequently used mathematical concept in banking and finance. Interest rate is simply the cost of money ove</a:t>
            </a:r>
            <a:r>
              <a:rPr lang="en-GB" sz="1500">
                <a:solidFill>
                  <a:schemeClr val="dk1"/>
                </a:solidFill>
                <a:highlight>
                  <a:srgbClr val="F3F3F3"/>
                </a:highlight>
              </a:rPr>
              <a:t>r a specific period of time. Present value is closely related to interest rates and allows the banker to assess the value of a future payment stream.</a:t>
            </a:r>
            <a:endParaRPr sz="1500">
              <a:solidFill>
                <a:schemeClr val="dk1"/>
              </a:solidFill>
              <a:highlight>
                <a:srgbClr val="F3F3F3"/>
              </a:highlight>
            </a:endParaRPr>
          </a:p>
          <a:p>
            <a:pPr indent="0" lvl="0" marL="0" rtl="0" algn="l">
              <a:spcBef>
                <a:spcPts val="0"/>
              </a:spcBef>
              <a:spcAft>
                <a:spcPts val="0"/>
              </a:spcAft>
              <a:buNone/>
            </a:pPr>
            <a:r>
              <a:t/>
            </a:r>
            <a:endParaRPr sz="1500">
              <a:solidFill>
                <a:schemeClr val="dk1"/>
              </a:solidFill>
              <a:highlight>
                <a:srgbClr val="F3F3F3"/>
              </a:highlight>
            </a:endParaRPr>
          </a:p>
          <a:p>
            <a:pPr indent="0" lvl="0" marL="0" rtl="0" algn="l">
              <a:spcBef>
                <a:spcPts val="0"/>
              </a:spcBef>
              <a:spcAft>
                <a:spcPts val="0"/>
              </a:spcAft>
              <a:buNone/>
            </a:pPr>
            <a:r>
              <a:t/>
            </a:r>
            <a:endParaRPr sz="1900">
              <a:solidFill>
                <a:schemeClr val="dk1"/>
              </a:solidFill>
              <a:highlight>
                <a:srgbClr val="F3F3F3"/>
              </a:highlight>
              <a:latin typeface="EB Garamond"/>
              <a:ea typeface="EB Garamond"/>
              <a:cs typeface="EB Garamond"/>
              <a:sym typeface="EB Garamond"/>
            </a:endParaRPr>
          </a:p>
          <a:p>
            <a:pPr indent="0" lvl="0" marL="0" rtl="0" algn="l">
              <a:spcBef>
                <a:spcPts val="0"/>
              </a:spcBef>
              <a:spcAft>
                <a:spcPts val="0"/>
              </a:spcAft>
              <a:buNone/>
            </a:pPr>
            <a:r>
              <a:rPr lang="en-GB" sz="1900" u="sng">
                <a:solidFill>
                  <a:schemeClr val="dk1"/>
                </a:solidFill>
                <a:highlight>
                  <a:srgbClr val="F3F3F3"/>
                </a:highlight>
                <a:latin typeface="EB Garamond"/>
                <a:ea typeface="EB Garamond"/>
                <a:cs typeface="EB Garamond"/>
                <a:sym typeface="EB Garamond"/>
              </a:rPr>
              <a:t>It’s significance rises even more when  a risk is to be assessed for a particular project :</a:t>
            </a:r>
            <a:endParaRPr sz="1900" u="sng">
              <a:solidFill>
                <a:schemeClr val="dk1"/>
              </a:solidFill>
              <a:highlight>
                <a:srgbClr val="F3F3F3"/>
              </a:highlight>
              <a:latin typeface="EB Garamond"/>
              <a:ea typeface="EB Garamond"/>
              <a:cs typeface="EB Garamond"/>
              <a:sym typeface="EB Garamond"/>
            </a:endParaRPr>
          </a:p>
          <a:p>
            <a:pPr indent="0" lvl="0" marL="0" rtl="0" algn="l">
              <a:spcBef>
                <a:spcPts val="0"/>
              </a:spcBef>
              <a:spcAft>
                <a:spcPts val="0"/>
              </a:spcAft>
              <a:buNone/>
            </a:pPr>
            <a:r>
              <a:rPr lang="en-GB" sz="1500">
                <a:solidFill>
                  <a:schemeClr val="dk1"/>
                </a:solidFill>
                <a:highlight>
                  <a:srgbClr val="F3F3F3"/>
                </a:highlight>
              </a:rPr>
              <a:t>Most future payments involve risk, since some or all of the payment may fail to materialize. To quantify the probability of loss, bankers use mathematical tools such as standard deviation. Standard deviation is a measure of how much the value of a variable tends to vary. </a:t>
            </a:r>
            <a:endParaRPr sz="1500">
              <a:solidFill>
                <a:schemeClr val="dk1"/>
              </a:solidFill>
              <a:highlight>
                <a:srgbClr val="F3F3F3"/>
              </a:highlight>
            </a:endParaRPr>
          </a:p>
          <a:p>
            <a:pPr indent="0" lvl="0" marL="0" rtl="0" algn="l">
              <a:spcBef>
                <a:spcPts val="0"/>
              </a:spcBef>
              <a:spcAft>
                <a:spcPts val="0"/>
              </a:spcAft>
              <a:buClr>
                <a:schemeClr val="dk1"/>
              </a:buClr>
              <a:buSzPts val="1100"/>
              <a:buFont typeface="Arial"/>
              <a:buNone/>
            </a:pPr>
            <a:r>
              <a:rPr lang="en-GB" sz="1500">
                <a:solidFill>
                  <a:schemeClr val="accent4"/>
                </a:solidFill>
                <a:highlight>
                  <a:srgbClr val="F3F3F3"/>
                </a:highlight>
              </a:rPr>
              <a:t>For example, a stock whose price moves up or down by 2 percent per day on average has a higher standard deviation than one whose price fluctuates 1.5 percent per day on average. The higher the standard deviation of an investment, the greater the probability of both a surprise gain as well as a big loss. These tools help bankers make key investment decisions.</a:t>
            </a:r>
            <a:endParaRPr sz="1500" u="sng">
              <a:solidFill>
                <a:schemeClr val="accent4"/>
              </a:solidFill>
              <a:highlight>
                <a:srgbClr val="F3F3F3"/>
              </a:highlight>
            </a:endParaRPr>
          </a:p>
          <a:p>
            <a:pPr indent="0" lvl="0" marL="0" rtl="0" algn="l">
              <a:spcBef>
                <a:spcPts val="0"/>
              </a:spcBef>
              <a:spcAft>
                <a:spcPts val="1200"/>
              </a:spcAft>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Uses of INTERPOLATION in Banking</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000000"/>
              </a:buClr>
              <a:buSzPts val="1500"/>
              <a:buFont typeface="Arial"/>
              <a:buAutoNum type="arabicPeriod"/>
            </a:pPr>
            <a:r>
              <a:rPr lang="en-GB" sz="1500">
                <a:solidFill>
                  <a:srgbClr val="000000"/>
                </a:solidFill>
                <a:highlight>
                  <a:srgbClr val="F3F3F3"/>
                </a:highlight>
                <a:latin typeface="Arial"/>
                <a:ea typeface="Arial"/>
                <a:cs typeface="Arial"/>
                <a:sym typeface="Arial"/>
              </a:rPr>
              <a:t>Determination of internal rate of return of a project.</a:t>
            </a:r>
            <a:endParaRPr sz="1500">
              <a:solidFill>
                <a:srgbClr val="000000"/>
              </a:solidFill>
              <a:highlight>
                <a:srgbClr val="F3F3F3"/>
              </a:highlight>
              <a:latin typeface="Arial"/>
              <a:ea typeface="Arial"/>
              <a:cs typeface="Arial"/>
              <a:sym typeface="Arial"/>
            </a:endParaRPr>
          </a:p>
          <a:p>
            <a:pPr indent="-323850" lvl="0" marL="457200" rtl="0" algn="l">
              <a:lnSpc>
                <a:spcPct val="150000"/>
              </a:lnSpc>
              <a:spcBef>
                <a:spcPts val="0"/>
              </a:spcBef>
              <a:spcAft>
                <a:spcPts val="0"/>
              </a:spcAft>
              <a:buClr>
                <a:srgbClr val="000000"/>
              </a:buClr>
              <a:buSzPts val="1500"/>
              <a:buFont typeface="Arial"/>
              <a:buAutoNum type="arabicPeriod"/>
            </a:pPr>
            <a:r>
              <a:rPr lang="en-GB" sz="1500">
                <a:solidFill>
                  <a:srgbClr val="000000"/>
                </a:solidFill>
                <a:highlight>
                  <a:srgbClr val="F3F3F3"/>
                </a:highlight>
                <a:latin typeface="Arial"/>
                <a:ea typeface="Arial"/>
                <a:cs typeface="Arial"/>
                <a:sym typeface="Arial"/>
              </a:rPr>
              <a:t>Finding out the yield to maturity (ytm) of a bond or debenture.</a:t>
            </a:r>
            <a:endParaRPr sz="1500">
              <a:solidFill>
                <a:srgbClr val="000000"/>
              </a:solidFill>
              <a:highlight>
                <a:srgbClr val="F3F3F3"/>
              </a:highlight>
              <a:latin typeface="Arial"/>
              <a:ea typeface="Arial"/>
              <a:cs typeface="Arial"/>
              <a:sym typeface="Arial"/>
            </a:endParaRPr>
          </a:p>
          <a:p>
            <a:pPr indent="-323850" lvl="0" marL="457200" rtl="0" algn="l">
              <a:lnSpc>
                <a:spcPct val="150000"/>
              </a:lnSpc>
              <a:spcBef>
                <a:spcPts val="0"/>
              </a:spcBef>
              <a:spcAft>
                <a:spcPts val="0"/>
              </a:spcAft>
              <a:buClr>
                <a:srgbClr val="000000"/>
              </a:buClr>
              <a:buSzPts val="1500"/>
              <a:buFont typeface="Arial"/>
              <a:buAutoNum type="arabicPeriod"/>
            </a:pPr>
            <a:r>
              <a:rPr lang="en-GB" sz="1500">
                <a:solidFill>
                  <a:srgbClr val="000000"/>
                </a:solidFill>
                <a:highlight>
                  <a:srgbClr val="F3F3F3"/>
                </a:highlight>
                <a:latin typeface="Arial"/>
                <a:ea typeface="Arial"/>
                <a:cs typeface="Arial"/>
                <a:sym typeface="Arial"/>
              </a:rPr>
              <a:t>Situations where the time value of money is considered and interpolations have to be made while using the present and future value tables</a:t>
            </a:r>
            <a:endParaRPr sz="1500">
              <a:solidFill>
                <a:srgbClr val="000000"/>
              </a:solidFill>
              <a:highlight>
                <a:srgbClr val="F3F3F3"/>
              </a:highlight>
              <a:latin typeface="Arial"/>
              <a:ea typeface="Arial"/>
              <a:cs typeface="Arial"/>
              <a:sym typeface="Arial"/>
            </a:endParaRPr>
          </a:p>
          <a:p>
            <a:pPr indent="0" lvl="0" marL="0" rtl="0" algn="l">
              <a:lnSpc>
                <a:spcPct val="156521"/>
              </a:lnSpc>
              <a:spcBef>
                <a:spcPts val="800"/>
              </a:spcBef>
              <a:spcAft>
                <a:spcPts val="0"/>
              </a:spcAft>
              <a:buNone/>
            </a:pPr>
            <a:r>
              <a:t/>
            </a:r>
            <a:endParaRPr sz="1500">
              <a:solidFill>
                <a:srgbClr val="000000"/>
              </a:solidFill>
              <a:highlight>
                <a:srgbClr val="FFFFFF"/>
              </a:highlight>
              <a:latin typeface="Arial"/>
              <a:ea typeface="Arial"/>
              <a:cs typeface="Arial"/>
              <a:sym typeface="Arial"/>
            </a:endParaRPr>
          </a:p>
          <a:p>
            <a:pPr indent="0" lvl="0" marL="0" rtl="0" algn="l">
              <a:spcBef>
                <a:spcPts val="8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Application based problem </a:t>
            </a:r>
            <a:endParaRPr/>
          </a:p>
        </p:txBody>
      </p:sp>
      <p:sp>
        <p:nvSpPr>
          <p:cNvPr id="130" name="Google Shape;130;p24"/>
          <p:cNvSpPr txBox="1"/>
          <p:nvPr>
            <p:ph idx="1" type="body"/>
          </p:nvPr>
        </p:nvSpPr>
        <p:spPr>
          <a:xfrm>
            <a:off x="311700" y="1152475"/>
            <a:ext cx="8520600" cy="362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150">
                <a:solidFill>
                  <a:srgbClr val="000000"/>
                </a:solidFill>
                <a:highlight>
                  <a:srgbClr val="F3F3F3"/>
                </a:highlight>
                <a:latin typeface="Arial"/>
                <a:ea typeface="Arial"/>
                <a:cs typeface="Arial"/>
                <a:sym typeface="Arial"/>
              </a:rPr>
              <a:t>The cash inflows of a project involving an initial outlay of Rs.22 lakh is as follows:</a:t>
            </a:r>
            <a:endParaRPr sz="1150">
              <a:solidFill>
                <a:srgbClr val="000000"/>
              </a:solidFill>
              <a:highlight>
                <a:srgbClr val="F3F3F3"/>
              </a:highlight>
              <a:latin typeface="Arial"/>
              <a:ea typeface="Arial"/>
              <a:cs typeface="Arial"/>
              <a:sym typeface="Arial"/>
            </a:endParaRPr>
          </a:p>
          <a:p>
            <a:pPr indent="0" lvl="0" marL="0" rtl="0" algn="l">
              <a:spcBef>
                <a:spcPts val="1200"/>
              </a:spcBef>
              <a:spcAft>
                <a:spcPts val="1200"/>
              </a:spcAft>
              <a:buNone/>
            </a:pPr>
            <a:r>
              <a:t/>
            </a:r>
            <a:endParaRPr sz="1150">
              <a:solidFill>
                <a:srgbClr val="000000"/>
              </a:solidFill>
              <a:highlight>
                <a:srgbClr val="FFFFFF"/>
              </a:highlight>
              <a:latin typeface="Arial"/>
              <a:ea typeface="Arial"/>
              <a:cs typeface="Arial"/>
              <a:sym typeface="Arial"/>
            </a:endParaRPr>
          </a:p>
        </p:txBody>
      </p:sp>
      <p:graphicFrame>
        <p:nvGraphicFramePr>
          <p:cNvPr id="131" name="Google Shape;131;p24"/>
          <p:cNvGraphicFramePr/>
          <p:nvPr/>
        </p:nvGraphicFramePr>
        <p:xfrm>
          <a:off x="836650" y="1758275"/>
          <a:ext cx="3000000" cy="3000000"/>
        </p:xfrm>
        <a:graphic>
          <a:graphicData uri="http://schemas.openxmlformats.org/drawingml/2006/table">
            <a:tbl>
              <a:tblPr>
                <a:noFill/>
                <a:tableStyleId>{C7262684-E181-48D8-9C85-9CF91031A3A3}</a:tableStyleId>
              </a:tblPr>
              <a:tblGrid>
                <a:gridCol w="3619500"/>
                <a:gridCol w="3619500"/>
              </a:tblGrid>
              <a:tr h="381000">
                <a:tc>
                  <a:txBody>
                    <a:bodyPr/>
                    <a:lstStyle/>
                    <a:p>
                      <a:pPr indent="0" lvl="0" marL="0" rtl="0" algn="l">
                        <a:spcBef>
                          <a:spcPts val="0"/>
                        </a:spcBef>
                        <a:spcAft>
                          <a:spcPts val="0"/>
                        </a:spcAft>
                        <a:buNone/>
                      </a:pPr>
                      <a:r>
                        <a:rPr lang="en-GB"/>
                        <a:t>Year</a:t>
                      </a:r>
                      <a:endParaRPr/>
                    </a:p>
                  </a:txBody>
                  <a:tcPr marT="91425" marB="91425" marR="91425" marL="91425"/>
                </a:tc>
                <a:tc>
                  <a:txBody>
                    <a:bodyPr/>
                    <a:lstStyle/>
                    <a:p>
                      <a:pPr indent="0" lvl="0" marL="0" rtl="0" algn="l">
                        <a:spcBef>
                          <a:spcPts val="0"/>
                        </a:spcBef>
                        <a:spcAft>
                          <a:spcPts val="0"/>
                        </a:spcAft>
                        <a:buNone/>
                      </a:pPr>
                      <a:r>
                        <a:rPr lang="en-GB"/>
                        <a:t>Rs (in lakhs)</a:t>
                      </a:r>
                      <a:endParaRPr/>
                    </a:p>
                  </a:txBody>
                  <a:tcPr marT="91425" marB="91425" marR="91425" marL="91425"/>
                </a:tc>
              </a:tr>
              <a:tr h="381000">
                <a:tc>
                  <a:txBody>
                    <a:bodyPr/>
                    <a:lstStyle/>
                    <a:p>
                      <a:pPr indent="0" lvl="0" marL="0" rtl="0" algn="l">
                        <a:spcBef>
                          <a:spcPts val="0"/>
                        </a:spcBef>
                        <a:spcAft>
                          <a:spcPts val="0"/>
                        </a:spcAft>
                        <a:buNone/>
                      </a:pPr>
                      <a:r>
                        <a:rPr lang="en-GB"/>
                        <a:t>1</a:t>
                      </a:r>
                      <a:endParaRPr/>
                    </a:p>
                  </a:txBody>
                  <a:tcPr marT="91425" marB="91425" marR="91425" marL="91425"/>
                </a:tc>
                <a:tc>
                  <a:txBody>
                    <a:bodyPr/>
                    <a:lstStyle/>
                    <a:p>
                      <a:pPr indent="0" lvl="0" marL="0" rtl="0" algn="l">
                        <a:spcBef>
                          <a:spcPts val="0"/>
                        </a:spcBef>
                        <a:spcAft>
                          <a:spcPts val="0"/>
                        </a:spcAft>
                        <a:buNone/>
                      </a:pPr>
                      <a:r>
                        <a:rPr lang="en-GB"/>
                        <a:t>10</a:t>
                      </a:r>
                      <a:endParaRPr/>
                    </a:p>
                  </a:txBody>
                  <a:tcPr marT="91425" marB="91425" marR="91425" marL="91425"/>
                </a:tc>
              </a:tr>
              <a:tr h="381000">
                <a:tc>
                  <a:txBody>
                    <a:bodyPr/>
                    <a:lstStyle/>
                    <a:p>
                      <a:pPr indent="0" lvl="0" marL="0" rtl="0" algn="l">
                        <a:spcBef>
                          <a:spcPts val="0"/>
                        </a:spcBef>
                        <a:spcAft>
                          <a:spcPts val="0"/>
                        </a:spcAft>
                        <a:buNone/>
                      </a:pPr>
                      <a:r>
                        <a:rPr lang="en-GB"/>
                        <a:t>2</a:t>
                      </a:r>
                      <a:endParaRPr/>
                    </a:p>
                  </a:txBody>
                  <a:tcPr marT="91425" marB="91425" marR="91425" marL="91425"/>
                </a:tc>
                <a:tc>
                  <a:txBody>
                    <a:bodyPr/>
                    <a:lstStyle/>
                    <a:p>
                      <a:pPr indent="0" lvl="0" marL="0" rtl="0" algn="l">
                        <a:spcBef>
                          <a:spcPts val="0"/>
                        </a:spcBef>
                        <a:spcAft>
                          <a:spcPts val="0"/>
                        </a:spcAft>
                        <a:buNone/>
                      </a:pPr>
                      <a:r>
                        <a:rPr lang="en-GB"/>
                        <a:t>10</a:t>
                      </a:r>
                      <a:endParaRPr/>
                    </a:p>
                  </a:txBody>
                  <a:tcPr marT="91425" marB="91425" marR="91425" marL="91425"/>
                </a:tc>
              </a:tr>
              <a:tr h="381000">
                <a:tc>
                  <a:txBody>
                    <a:bodyPr/>
                    <a:lstStyle/>
                    <a:p>
                      <a:pPr indent="0" lvl="0" marL="0" rtl="0" algn="l">
                        <a:spcBef>
                          <a:spcPts val="0"/>
                        </a:spcBef>
                        <a:spcAft>
                          <a:spcPts val="0"/>
                        </a:spcAft>
                        <a:buNone/>
                      </a:pPr>
                      <a:r>
                        <a:rPr lang="en-GB"/>
                        <a:t>3</a:t>
                      </a:r>
                      <a:endParaRPr/>
                    </a:p>
                  </a:txBody>
                  <a:tcPr marT="91425" marB="91425" marR="91425" marL="91425"/>
                </a:tc>
                <a:tc>
                  <a:txBody>
                    <a:bodyPr/>
                    <a:lstStyle/>
                    <a:p>
                      <a:pPr indent="0" lvl="0" marL="0" rtl="0" algn="l">
                        <a:spcBef>
                          <a:spcPts val="0"/>
                        </a:spcBef>
                        <a:spcAft>
                          <a:spcPts val="0"/>
                        </a:spcAft>
                        <a:buNone/>
                      </a:pPr>
                      <a:r>
                        <a:rPr lang="en-GB"/>
                        <a:t>6</a:t>
                      </a:r>
                      <a:endParaRPr/>
                    </a:p>
                  </a:txBody>
                  <a:tcPr marT="91425" marB="91425" marR="91425" marL="91425"/>
                </a:tc>
              </a:tr>
              <a:tr h="381000">
                <a:tc>
                  <a:txBody>
                    <a:bodyPr/>
                    <a:lstStyle/>
                    <a:p>
                      <a:pPr indent="0" lvl="0" marL="0" rtl="0" algn="l">
                        <a:spcBef>
                          <a:spcPts val="0"/>
                        </a:spcBef>
                        <a:spcAft>
                          <a:spcPts val="0"/>
                        </a:spcAft>
                        <a:buNone/>
                      </a:pPr>
                      <a:r>
                        <a:rPr lang="en-GB"/>
                        <a:t>4</a:t>
                      </a:r>
                      <a:endParaRPr/>
                    </a:p>
                  </a:txBody>
                  <a:tcPr marT="91425" marB="91425" marR="91425" marL="91425"/>
                </a:tc>
                <a:tc>
                  <a:txBody>
                    <a:bodyPr/>
                    <a:lstStyle/>
                    <a:p>
                      <a:pPr indent="0" lvl="0" marL="0" rtl="0" algn="l">
                        <a:spcBef>
                          <a:spcPts val="0"/>
                        </a:spcBef>
                        <a:spcAft>
                          <a:spcPts val="0"/>
                        </a:spcAft>
                        <a:buNone/>
                      </a:pPr>
                      <a:r>
                        <a:rPr lang="en-GB"/>
                        <a:t>3</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5" name="Shape 135"/>
        <p:cNvGrpSpPr/>
        <p:nvPr/>
      </p:nvGrpSpPr>
      <p:grpSpPr>
        <a:xfrm>
          <a:off x="0" y="0"/>
          <a:ext cx="0" cy="0"/>
          <a:chOff x="0" y="0"/>
          <a:chExt cx="0" cy="0"/>
        </a:xfrm>
      </p:grpSpPr>
      <p:sp>
        <p:nvSpPr>
          <p:cNvPr id="136" name="Google Shape;136;p25"/>
          <p:cNvSpPr txBox="1"/>
          <p:nvPr>
            <p:ph idx="1" type="body"/>
          </p:nvPr>
        </p:nvSpPr>
        <p:spPr>
          <a:xfrm>
            <a:off x="311700" y="347525"/>
            <a:ext cx="8520600" cy="4221300"/>
          </a:xfrm>
          <a:prstGeom prst="rect">
            <a:avLst/>
          </a:prstGeom>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000000"/>
                </a:solidFill>
                <a:highlight>
                  <a:srgbClr val="F3F3F3"/>
                </a:highlight>
                <a:latin typeface="Arial"/>
                <a:ea typeface="Arial"/>
                <a:cs typeface="Arial"/>
                <a:sym typeface="Arial"/>
              </a:rPr>
              <a:t>The internal rate of return is the rate at which the total value of discounted cash outflows is exactly equal to the total value of discounted cash inflows. The internal rate of return of a project can be determined only through a process of trial and error.</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Present value=</a:t>
            </a:r>
            <a:r>
              <a:rPr b="1" lang="en-GB" sz="1400">
                <a:solidFill>
                  <a:srgbClr val="202124"/>
                </a:solidFill>
                <a:highlight>
                  <a:srgbClr val="F3F3F3"/>
                </a:highlight>
                <a:latin typeface="Arial"/>
                <a:ea typeface="Arial"/>
                <a:cs typeface="Arial"/>
                <a:sym typeface="Arial"/>
              </a:rPr>
              <a:t>Σ</a:t>
            </a:r>
            <a:r>
              <a:rPr lang="en-GB" sz="1400">
                <a:solidFill>
                  <a:srgbClr val="000000"/>
                </a:solidFill>
                <a:highlight>
                  <a:srgbClr val="F3F3F3"/>
                </a:highlight>
                <a:latin typeface="Arial"/>
                <a:ea typeface="Arial"/>
                <a:cs typeface="Arial"/>
                <a:sym typeface="Arial"/>
              </a:rPr>
              <a:t>(X*v^n)  …….(X=amount,  n=no. of years, v=discount factor)</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At discount rate of 10%(i=10%)</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(10 x 0.909) + (10 x 0.826) + (6 x 0.751) + (3 x 0.683) = Rs.23.905 lakh.</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At i=12%</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a:t>
            </a:r>
            <a:r>
              <a:rPr lang="en-GB" sz="1400">
                <a:solidFill>
                  <a:srgbClr val="000000"/>
                </a:solidFill>
                <a:highlight>
                  <a:srgbClr val="F3F3F3"/>
                </a:highlight>
                <a:latin typeface="Arial"/>
                <a:ea typeface="Arial"/>
                <a:cs typeface="Arial"/>
                <a:sym typeface="Arial"/>
              </a:rPr>
              <a:t>10 x 0.893) + (10 x 0.797) + (6 x 0.712) + (3 x 0.635)=Rs. 23.077 lakh.</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At i=14%</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(10 x 0.877) + (10 x 0.769) + (6 x 0.675) + (3 x 0.592) = Rs.22.29 lakh.</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0"/>
              </a:spcAft>
              <a:buNone/>
            </a:pPr>
            <a:r>
              <a:rPr lang="en-GB" sz="1400">
                <a:solidFill>
                  <a:srgbClr val="000000"/>
                </a:solidFill>
                <a:highlight>
                  <a:srgbClr val="F3F3F3"/>
                </a:highlight>
                <a:latin typeface="Arial"/>
                <a:ea typeface="Arial"/>
                <a:cs typeface="Arial"/>
                <a:sym typeface="Arial"/>
              </a:rPr>
              <a:t>At i=15%</a:t>
            </a:r>
            <a:endParaRPr sz="1400">
              <a:solidFill>
                <a:srgbClr val="000000"/>
              </a:solidFill>
              <a:highlight>
                <a:srgbClr val="F3F3F3"/>
              </a:highlight>
              <a:latin typeface="Arial"/>
              <a:ea typeface="Arial"/>
              <a:cs typeface="Arial"/>
              <a:sym typeface="Arial"/>
            </a:endParaRPr>
          </a:p>
          <a:p>
            <a:pPr indent="0" lvl="0" marL="0" rtl="0" algn="l">
              <a:spcBef>
                <a:spcPts val="1200"/>
              </a:spcBef>
              <a:spcAft>
                <a:spcPts val="1200"/>
              </a:spcAft>
              <a:buNone/>
            </a:pPr>
            <a:r>
              <a:rPr lang="en-GB" sz="1400">
                <a:solidFill>
                  <a:srgbClr val="000000"/>
                </a:solidFill>
                <a:highlight>
                  <a:srgbClr val="F3F3F3"/>
                </a:highlight>
                <a:latin typeface="Arial"/>
                <a:ea typeface="Arial"/>
                <a:cs typeface="Arial"/>
                <a:sym typeface="Arial"/>
              </a:rPr>
              <a:t>(10 x 0.870) + (10 x 0.756) + (6 x 0.658) + (3 x 0.572) = Rs.21.93 lakh.</a:t>
            </a:r>
            <a:endParaRPr sz="1400">
              <a:solidFill>
                <a:srgbClr val="000000"/>
              </a:solidFill>
              <a:highlight>
                <a:srgbClr val="F3F3F3"/>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0" name="Shape 140"/>
        <p:cNvGrpSpPr/>
        <p:nvPr/>
      </p:nvGrpSpPr>
      <p:grpSpPr>
        <a:xfrm>
          <a:off x="0" y="0"/>
          <a:ext cx="0" cy="0"/>
          <a:chOff x="0" y="0"/>
          <a:chExt cx="0" cy="0"/>
        </a:xfrm>
      </p:grpSpPr>
      <p:sp>
        <p:nvSpPr>
          <p:cNvPr id="141" name="Google Shape;141;p26"/>
          <p:cNvSpPr txBox="1"/>
          <p:nvPr>
            <p:ph idx="1" type="body"/>
          </p:nvPr>
        </p:nvSpPr>
        <p:spPr>
          <a:xfrm>
            <a:off x="311700" y="463375"/>
            <a:ext cx="8520600" cy="410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00">
                <a:solidFill>
                  <a:srgbClr val="000000"/>
                </a:solidFill>
                <a:highlight>
                  <a:srgbClr val="F3F3F3"/>
                </a:highlight>
                <a:latin typeface="Arial"/>
                <a:ea typeface="Arial"/>
                <a:cs typeface="Arial"/>
                <a:sym typeface="Arial"/>
              </a:rPr>
              <a:t>At the discount rate of 15%, the discounted cash inflows are slightly lower than Rs.22 lakh. It can be concluded that the internal rate of return must lie somewhere between 14% and 15%. The technique of interpolation can be used to determine the exact rate of return.</a:t>
            </a:r>
            <a:endParaRPr sz="1500">
              <a:solidFill>
                <a:srgbClr val="000000"/>
              </a:solidFill>
              <a:highlight>
                <a:srgbClr val="F3F3F3"/>
              </a:highlight>
              <a:latin typeface="Arial"/>
              <a:ea typeface="Arial"/>
              <a:cs typeface="Arial"/>
              <a:sym typeface="Arial"/>
            </a:endParaRPr>
          </a:p>
          <a:p>
            <a:pPr indent="0" lvl="0" marL="0" rtl="0" algn="l">
              <a:spcBef>
                <a:spcPts val="1200"/>
              </a:spcBef>
              <a:spcAft>
                <a:spcPts val="1200"/>
              </a:spcAft>
              <a:buNone/>
            </a:pPr>
            <a:r>
              <a:t/>
            </a:r>
            <a:endParaRPr sz="1150">
              <a:solidFill>
                <a:srgbClr val="000000"/>
              </a:solidFill>
              <a:highlight>
                <a:srgbClr val="FFFFFF"/>
              </a:highlight>
              <a:latin typeface="Arial"/>
              <a:ea typeface="Arial"/>
              <a:cs typeface="Arial"/>
              <a:sym typeface="Arial"/>
            </a:endParaRPr>
          </a:p>
        </p:txBody>
      </p:sp>
      <p:graphicFrame>
        <p:nvGraphicFramePr>
          <p:cNvPr id="142" name="Google Shape;142;p26"/>
          <p:cNvGraphicFramePr/>
          <p:nvPr/>
        </p:nvGraphicFramePr>
        <p:xfrm>
          <a:off x="952500" y="2000250"/>
          <a:ext cx="3000000" cy="3000000"/>
        </p:xfrm>
        <a:graphic>
          <a:graphicData uri="http://schemas.openxmlformats.org/drawingml/2006/table">
            <a:tbl>
              <a:tblPr>
                <a:noFill/>
                <a:tableStyleId>{C7262684-E181-48D8-9C85-9CF91031A3A3}</a:tableStyleId>
              </a:tblPr>
              <a:tblGrid>
                <a:gridCol w="3619500"/>
                <a:gridCol w="3619500"/>
              </a:tblGrid>
              <a:tr h="598325">
                <a:tc>
                  <a:txBody>
                    <a:bodyPr/>
                    <a:lstStyle/>
                    <a:p>
                      <a:pPr indent="0" lvl="0" marL="0" rtl="0" algn="l">
                        <a:spcBef>
                          <a:spcPts val="0"/>
                        </a:spcBef>
                        <a:spcAft>
                          <a:spcPts val="0"/>
                        </a:spcAft>
                        <a:buNone/>
                      </a:pPr>
                      <a:r>
                        <a:rPr lang="en-GB"/>
                        <a:t>Rate(y)</a:t>
                      </a:r>
                      <a:endParaRPr/>
                    </a:p>
                  </a:txBody>
                  <a:tcPr marT="91425" marB="91425" marR="91425" marL="91425"/>
                </a:tc>
                <a:tc>
                  <a:txBody>
                    <a:bodyPr/>
                    <a:lstStyle/>
                    <a:p>
                      <a:pPr indent="0" lvl="0" marL="0" rtl="0" algn="l">
                        <a:spcBef>
                          <a:spcPts val="0"/>
                        </a:spcBef>
                        <a:spcAft>
                          <a:spcPts val="0"/>
                        </a:spcAft>
                        <a:buNone/>
                      </a:pPr>
                      <a:r>
                        <a:rPr lang="en-GB"/>
                        <a:t>Discounted Cash flow (Rs. In lakhs)(x)</a:t>
                      </a:r>
                      <a:endParaRPr/>
                    </a:p>
                  </a:txBody>
                  <a:tcPr marT="91425" marB="91425" marR="91425" marL="91425"/>
                </a:tc>
              </a:tr>
              <a:tr h="575350">
                <a:tc>
                  <a:txBody>
                    <a:bodyPr/>
                    <a:lstStyle/>
                    <a:p>
                      <a:pPr indent="0" lvl="0" marL="0" rtl="0" algn="l">
                        <a:spcBef>
                          <a:spcPts val="0"/>
                        </a:spcBef>
                        <a:spcAft>
                          <a:spcPts val="0"/>
                        </a:spcAft>
                        <a:buNone/>
                      </a:pPr>
                      <a:r>
                        <a:rPr lang="en-GB"/>
                        <a:t>14%</a:t>
                      </a:r>
                      <a:endParaRPr/>
                    </a:p>
                  </a:txBody>
                  <a:tcPr marT="91425" marB="91425" marR="91425" marL="91425"/>
                </a:tc>
                <a:tc>
                  <a:txBody>
                    <a:bodyPr/>
                    <a:lstStyle/>
                    <a:p>
                      <a:pPr indent="0" lvl="0" marL="0" rtl="0" algn="l">
                        <a:spcBef>
                          <a:spcPts val="0"/>
                        </a:spcBef>
                        <a:spcAft>
                          <a:spcPts val="0"/>
                        </a:spcAft>
                        <a:buNone/>
                      </a:pPr>
                      <a:r>
                        <a:rPr lang="en-GB" sz="1150">
                          <a:highlight>
                            <a:srgbClr val="F3F3F3"/>
                          </a:highlight>
                        </a:rPr>
                        <a:t>22.29</a:t>
                      </a:r>
                      <a:endParaRPr>
                        <a:highlight>
                          <a:srgbClr val="F3F3F3"/>
                        </a:highlight>
                      </a:endParaRPr>
                    </a:p>
                  </a:txBody>
                  <a:tcPr marT="91425" marB="91425" marR="91425" marL="91425"/>
                </a:tc>
              </a:tr>
              <a:tr h="575350">
                <a:tc>
                  <a:txBody>
                    <a:bodyPr/>
                    <a:lstStyle/>
                    <a:p>
                      <a:pPr indent="0" lvl="0" marL="0" rtl="0" algn="l">
                        <a:spcBef>
                          <a:spcPts val="0"/>
                        </a:spcBef>
                        <a:spcAft>
                          <a:spcPts val="0"/>
                        </a:spcAft>
                        <a:buNone/>
                      </a:pPr>
                      <a:r>
                        <a:rPr lang="en-GB"/>
                        <a:t>15%</a:t>
                      </a:r>
                      <a:endParaRPr/>
                    </a:p>
                  </a:txBody>
                  <a:tcPr marT="91425" marB="91425" marR="91425" marL="91425"/>
                </a:tc>
                <a:tc>
                  <a:txBody>
                    <a:bodyPr/>
                    <a:lstStyle/>
                    <a:p>
                      <a:pPr indent="0" lvl="0" marL="0" rtl="0" algn="l">
                        <a:spcBef>
                          <a:spcPts val="0"/>
                        </a:spcBef>
                        <a:spcAft>
                          <a:spcPts val="0"/>
                        </a:spcAft>
                        <a:buNone/>
                      </a:pPr>
                      <a:r>
                        <a:rPr lang="en-GB" sz="1150">
                          <a:highlight>
                            <a:srgbClr val="F3F3F3"/>
                          </a:highlight>
                        </a:rPr>
                        <a:t>21.93</a:t>
                      </a:r>
                      <a:endParaRPr>
                        <a:highlight>
                          <a:srgbClr val="F3F3F3"/>
                        </a:highlight>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6" name="Shape 146"/>
        <p:cNvGrpSpPr/>
        <p:nvPr/>
      </p:nvGrpSpPr>
      <p:grpSpPr>
        <a:xfrm>
          <a:off x="0" y="0"/>
          <a:ext cx="0" cy="0"/>
          <a:chOff x="0" y="0"/>
          <a:chExt cx="0" cy="0"/>
        </a:xfrm>
      </p:grpSpPr>
      <p:sp>
        <p:nvSpPr>
          <p:cNvPr id="147" name="Google Shape;147;p27"/>
          <p:cNvSpPr txBox="1"/>
          <p:nvPr>
            <p:ph idx="1" type="body"/>
          </p:nvPr>
        </p:nvSpPr>
        <p:spPr>
          <a:xfrm>
            <a:off x="237000" y="686525"/>
            <a:ext cx="8670000" cy="39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accent1"/>
                </a:solidFill>
              </a:rPr>
              <a:t>To find the discounted </a:t>
            </a:r>
            <a:r>
              <a:rPr lang="en-GB" sz="1500">
                <a:solidFill>
                  <a:schemeClr val="accent1"/>
                </a:solidFill>
              </a:rPr>
              <a:t>cash flow</a:t>
            </a:r>
            <a:r>
              <a:rPr lang="en-GB" sz="1500">
                <a:solidFill>
                  <a:schemeClr val="accent1"/>
                </a:solidFill>
              </a:rPr>
              <a:t> of 22 lakhs, we need to interpolate the discount rate using the linear interpolation method.</a:t>
            </a:r>
            <a:endParaRPr sz="1500">
              <a:solidFill>
                <a:schemeClr val="accent1"/>
              </a:solidFill>
            </a:endParaRPr>
          </a:p>
          <a:p>
            <a:pPr indent="0" lvl="0" marL="0" rtl="0" algn="l">
              <a:spcBef>
                <a:spcPts val="1200"/>
              </a:spcBef>
              <a:spcAft>
                <a:spcPts val="0"/>
              </a:spcAft>
              <a:buNone/>
            </a:pPr>
            <a:r>
              <a:rPr lang="en-GB" sz="1500">
                <a:solidFill>
                  <a:schemeClr val="accent1"/>
                </a:solidFill>
              </a:rPr>
              <a:t>Since the </a:t>
            </a:r>
            <a:r>
              <a:rPr lang="en-GB" sz="1500">
                <a:solidFill>
                  <a:schemeClr val="accent1"/>
                </a:solidFill>
              </a:rPr>
              <a:t>discount</a:t>
            </a:r>
            <a:r>
              <a:rPr lang="en-GB" sz="1500">
                <a:solidFill>
                  <a:schemeClr val="accent1"/>
                </a:solidFill>
              </a:rPr>
              <a:t> rate will be higher than 14%</a:t>
            </a:r>
            <a:endParaRPr sz="1500">
              <a:solidFill>
                <a:schemeClr val="accent1"/>
              </a:solidFill>
            </a:endParaRPr>
          </a:p>
          <a:p>
            <a:pPr indent="0" lvl="0" marL="0" rtl="0" algn="l">
              <a:spcBef>
                <a:spcPts val="1200"/>
              </a:spcBef>
              <a:spcAft>
                <a:spcPts val="0"/>
              </a:spcAft>
              <a:buNone/>
            </a:pPr>
            <a:r>
              <a:rPr lang="en-GB" sz="1500">
                <a:solidFill>
                  <a:schemeClr val="accent1"/>
                </a:solidFill>
              </a:rPr>
              <a:t>Therefore,</a:t>
            </a:r>
            <a:endParaRPr sz="1500">
              <a:solidFill>
                <a:schemeClr val="accent1"/>
              </a:solidFill>
            </a:endParaRPr>
          </a:p>
          <a:p>
            <a:pPr indent="0" lvl="0" marL="0" rtl="0" algn="l">
              <a:spcBef>
                <a:spcPts val="1200"/>
              </a:spcBef>
              <a:spcAft>
                <a:spcPts val="0"/>
              </a:spcAft>
              <a:buNone/>
            </a:pPr>
            <a:r>
              <a:rPr lang="en-GB" sz="1500">
                <a:solidFill>
                  <a:schemeClr val="accent1"/>
                </a:solidFill>
              </a:rPr>
              <a:t>i=14%+((15%-14%)*(22-22.29)/(21.93-22.29))</a:t>
            </a:r>
            <a:endParaRPr sz="1500">
              <a:solidFill>
                <a:schemeClr val="accent1"/>
              </a:solidFill>
            </a:endParaRPr>
          </a:p>
          <a:p>
            <a:pPr indent="0" lvl="0" marL="0" rtl="0" algn="l">
              <a:spcBef>
                <a:spcPts val="1200"/>
              </a:spcBef>
              <a:spcAft>
                <a:spcPts val="0"/>
              </a:spcAft>
              <a:buNone/>
            </a:pPr>
            <a:r>
              <a:rPr lang="en-GB" sz="1500">
                <a:solidFill>
                  <a:schemeClr val="accent1"/>
                </a:solidFill>
                <a:highlight>
                  <a:srgbClr val="F3F3F3"/>
                </a:highlight>
              </a:rPr>
              <a:t>  =</a:t>
            </a:r>
            <a:r>
              <a:rPr lang="en-GB" sz="1500">
                <a:solidFill>
                  <a:schemeClr val="accent1"/>
                </a:solidFill>
                <a:highlight>
                  <a:srgbClr val="F3F3F3"/>
                </a:highlight>
                <a:latin typeface="Arial"/>
                <a:ea typeface="Arial"/>
                <a:cs typeface="Arial"/>
                <a:sym typeface="Arial"/>
              </a:rPr>
              <a:t>0.14805555555</a:t>
            </a:r>
            <a:endParaRPr sz="1500">
              <a:solidFill>
                <a:schemeClr val="accent1"/>
              </a:solidFill>
              <a:highlight>
                <a:srgbClr val="F3F3F3"/>
              </a:highlight>
              <a:latin typeface="Arial"/>
              <a:ea typeface="Arial"/>
              <a:cs typeface="Arial"/>
              <a:sym typeface="Arial"/>
            </a:endParaRPr>
          </a:p>
          <a:p>
            <a:pPr indent="0" lvl="0" marL="0" rtl="0" algn="l">
              <a:spcBef>
                <a:spcPts val="1200"/>
              </a:spcBef>
              <a:spcAft>
                <a:spcPts val="0"/>
              </a:spcAft>
              <a:buNone/>
            </a:pPr>
            <a:r>
              <a:rPr lang="en-GB" sz="1500">
                <a:solidFill>
                  <a:schemeClr val="accent1"/>
                </a:solidFill>
                <a:highlight>
                  <a:srgbClr val="F3F3F3"/>
                </a:highlight>
                <a:latin typeface="Arial"/>
                <a:ea typeface="Arial"/>
                <a:cs typeface="Arial"/>
                <a:sym typeface="Arial"/>
              </a:rPr>
              <a:t> ≈14.81%</a:t>
            </a:r>
            <a:endParaRPr sz="1500">
              <a:solidFill>
                <a:schemeClr val="accent1"/>
              </a:solidFill>
              <a:highlight>
                <a:srgbClr val="F3F3F3"/>
              </a:highlight>
              <a:latin typeface="Arial"/>
              <a:ea typeface="Arial"/>
              <a:cs typeface="Arial"/>
              <a:sym typeface="Arial"/>
            </a:endParaRPr>
          </a:p>
          <a:p>
            <a:pPr indent="0" lvl="0" marL="0" rtl="0" algn="l">
              <a:spcBef>
                <a:spcPts val="1200"/>
              </a:spcBef>
              <a:spcAft>
                <a:spcPts val="1200"/>
              </a:spcAft>
              <a:buNone/>
            </a:pPr>
            <a:r>
              <a:rPr lang="en-GB" sz="1500">
                <a:solidFill>
                  <a:schemeClr val="accent1"/>
                </a:solidFill>
              </a:rPr>
              <a:t>Thus the interpolated value of discount rate is 14.81% to get the </a:t>
            </a:r>
            <a:r>
              <a:rPr lang="en-GB" sz="1500">
                <a:solidFill>
                  <a:schemeClr val="accent1"/>
                </a:solidFill>
              </a:rPr>
              <a:t>discounted</a:t>
            </a:r>
            <a:r>
              <a:rPr lang="en-GB" sz="1500">
                <a:solidFill>
                  <a:schemeClr val="accent1"/>
                </a:solidFill>
              </a:rPr>
              <a:t> cash flow of 22 lakhs</a:t>
            </a:r>
            <a:endParaRPr sz="15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80"/>
              <a:t>Reference</a:t>
            </a:r>
            <a:endParaRPr sz="3080"/>
          </a:p>
        </p:txBody>
      </p:sp>
      <p:sp>
        <p:nvSpPr>
          <p:cNvPr id="153" name="Google Shape;153;p28"/>
          <p:cNvSpPr txBox="1"/>
          <p:nvPr>
            <p:ph idx="1" type="body"/>
          </p:nvPr>
        </p:nvSpPr>
        <p:spPr>
          <a:xfrm>
            <a:off x="311700" y="1250550"/>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GB" sz="1700" u="sng">
                <a:solidFill>
                  <a:schemeClr val="hlink"/>
                </a:solidFill>
                <a:hlinkClick r:id="rId3"/>
              </a:rPr>
              <a:t>https://www.quora.com/unanswered/How-is-interpolation-used-in-banking?q=interpolation%20in%20banking</a:t>
            </a:r>
            <a:endParaRPr sz="1700"/>
          </a:p>
          <a:p>
            <a:pPr indent="-336550" lvl="0" marL="457200" rtl="0" algn="l">
              <a:spcBef>
                <a:spcPts val="0"/>
              </a:spcBef>
              <a:spcAft>
                <a:spcPts val="0"/>
              </a:spcAft>
              <a:buSzPts val="1700"/>
              <a:buChar char="●"/>
            </a:pPr>
            <a:r>
              <a:rPr lang="en-GB" sz="1700" u="sng">
                <a:solidFill>
                  <a:schemeClr val="hlink"/>
                </a:solidFill>
                <a:hlinkClick r:id="rId4"/>
              </a:rPr>
              <a:t>http://www.expertsmind.com/questions/interpolation-applications-in-financial-analysis-30112021.aspx</a:t>
            </a:r>
            <a:endParaRPr sz="1700"/>
          </a:p>
          <a:p>
            <a:pPr indent="-336550" lvl="0" marL="457200" rtl="0" algn="l">
              <a:spcBef>
                <a:spcPts val="0"/>
              </a:spcBef>
              <a:spcAft>
                <a:spcPts val="0"/>
              </a:spcAft>
              <a:buSzPts val="1700"/>
              <a:buChar char="●"/>
            </a:pPr>
            <a:r>
              <a:rPr lang="en-GB" sz="1700" u="sng">
                <a:solidFill>
                  <a:schemeClr val="hlink"/>
                </a:solidFill>
                <a:hlinkClick r:id="rId5"/>
              </a:rPr>
              <a:t>https://www.investopedia.com/terms/i/interpolation.asp#:~:text=Interpolation%20is%20a%20simple%20mathematical,by%20using%20related%20known%20values</a:t>
            </a:r>
            <a:r>
              <a:rPr lang="en-GB" sz="1700"/>
              <a:t>.</a:t>
            </a:r>
            <a:endParaRPr sz="1700"/>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7" name="Shape 157"/>
        <p:cNvGrpSpPr/>
        <p:nvPr/>
      </p:nvGrpSpPr>
      <p:grpSpPr>
        <a:xfrm>
          <a:off x="0" y="0"/>
          <a:ext cx="0" cy="0"/>
          <a:chOff x="0" y="0"/>
          <a:chExt cx="0" cy="0"/>
        </a:xfrm>
      </p:grpSpPr>
      <p:graphicFrame>
        <p:nvGraphicFramePr>
          <p:cNvPr id="158" name="Google Shape;158;p29"/>
          <p:cNvGraphicFramePr/>
          <p:nvPr/>
        </p:nvGraphicFramePr>
        <p:xfrm>
          <a:off x="865325" y="1383125"/>
          <a:ext cx="3000000" cy="3000000"/>
        </p:xfrm>
        <a:graphic>
          <a:graphicData uri="http://schemas.openxmlformats.org/drawingml/2006/table">
            <a:tbl>
              <a:tblPr>
                <a:noFill/>
                <a:tableStyleId>{C7262684-E181-48D8-9C85-9CF91031A3A3}</a:tableStyleId>
              </a:tblPr>
              <a:tblGrid>
                <a:gridCol w="3619500"/>
                <a:gridCol w="3619500"/>
              </a:tblGrid>
              <a:tr h="381000">
                <a:tc>
                  <a:txBody>
                    <a:bodyPr/>
                    <a:lstStyle/>
                    <a:p>
                      <a:pPr indent="0" lvl="0" marL="0" rtl="0" algn="l">
                        <a:spcBef>
                          <a:spcPts val="0"/>
                        </a:spcBef>
                        <a:spcAft>
                          <a:spcPts val="0"/>
                        </a:spcAft>
                        <a:buNone/>
                      </a:pPr>
                      <a:r>
                        <a:rPr lang="en-GB"/>
                        <a:t>Roll no. </a:t>
                      </a:r>
                      <a:endParaRPr/>
                    </a:p>
                  </a:txBody>
                  <a:tcPr marT="91425" marB="91425" marR="91425" marL="91425"/>
                </a:tc>
                <a:tc>
                  <a:txBody>
                    <a:bodyPr/>
                    <a:lstStyle/>
                    <a:p>
                      <a:pPr indent="0" lvl="0" marL="0" rtl="0" algn="l">
                        <a:spcBef>
                          <a:spcPts val="0"/>
                        </a:spcBef>
                        <a:spcAft>
                          <a:spcPts val="0"/>
                        </a:spcAft>
                        <a:buNone/>
                      </a:pPr>
                      <a:r>
                        <a:rPr lang="en-GB"/>
                        <a:t>Name </a:t>
                      </a:r>
                      <a:endParaRPr/>
                    </a:p>
                  </a:txBody>
                  <a:tcPr marT="91425" marB="91425" marR="91425" marL="91425"/>
                </a:tc>
              </a:tr>
              <a:tr h="381000">
                <a:tc>
                  <a:txBody>
                    <a:bodyPr/>
                    <a:lstStyle/>
                    <a:p>
                      <a:pPr indent="0" lvl="0" marL="0" rtl="0" algn="l">
                        <a:spcBef>
                          <a:spcPts val="0"/>
                        </a:spcBef>
                        <a:spcAft>
                          <a:spcPts val="0"/>
                        </a:spcAft>
                        <a:buNone/>
                      </a:pPr>
                      <a:r>
                        <a:rPr lang="en-GB"/>
                        <a:t>69</a:t>
                      </a:r>
                      <a:endParaRPr/>
                    </a:p>
                  </a:txBody>
                  <a:tcPr marT="91425" marB="91425" marR="91425" marL="91425"/>
                </a:tc>
                <a:tc>
                  <a:txBody>
                    <a:bodyPr/>
                    <a:lstStyle/>
                    <a:p>
                      <a:pPr indent="0" lvl="0" marL="0" rtl="0" algn="l">
                        <a:spcBef>
                          <a:spcPts val="0"/>
                        </a:spcBef>
                        <a:spcAft>
                          <a:spcPts val="0"/>
                        </a:spcAft>
                        <a:buNone/>
                      </a:pPr>
                      <a:r>
                        <a:rPr lang="en-GB"/>
                        <a:t>Yashvi Shah</a:t>
                      </a:r>
                      <a:endParaRPr/>
                    </a:p>
                  </a:txBody>
                  <a:tcPr marT="91425" marB="91425" marR="91425" marL="91425"/>
                </a:tc>
              </a:tr>
              <a:tr h="381000">
                <a:tc>
                  <a:txBody>
                    <a:bodyPr/>
                    <a:lstStyle/>
                    <a:p>
                      <a:pPr indent="0" lvl="0" marL="0" rtl="0" algn="l">
                        <a:spcBef>
                          <a:spcPts val="0"/>
                        </a:spcBef>
                        <a:spcAft>
                          <a:spcPts val="0"/>
                        </a:spcAft>
                        <a:buNone/>
                      </a:pPr>
                      <a:r>
                        <a:rPr lang="en-GB"/>
                        <a:t>70</a:t>
                      </a:r>
                      <a:endParaRPr/>
                    </a:p>
                  </a:txBody>
                  <a:tcPr marT="91425" marB="91425" marR="91425" marL="91425"/>
                </a:tc>
                <a:tc>
                  <a:txBody>
                    <a:bodyPr/>
                    <a:lstStyle/>
                    <a:p>
                      <a:pPr indent="0" lvl="0" marL="0" rtl="0" algn="l">
                        <a:spcBef>
                          <a:spcPts val="0"/>
                        </a:spcBef>
                        <a:spcAft>
                          <a:spcPts val="0"/>
                        </a:spcAft>
                        <a:buNone/>
                      </a:pPr>
                      <a:r>
                        <a:rPr lang="en-GB"/>
                        <a:t>Divya Sharma</a:t>
                      </a:r>
                      <a:endParaRPr/>
                    </a:p>
                  </a:txBody>
                  <a:tcPr marT="91425" marB="91425" marR="91425" marL="91425"/>
                </a:tc>
              </a:tr>
              <a:tr h="381000">
                <a:tc>
                  <a:txBody>
                    <a:bodyPr/>
                    <a:lstStyle/>
                    <a:p>
                      <a:pPr indent="0" lvl="0" marL="0" rtl="0" algn="l">
                        <a:spcBef>
                          <a:spcPts val="0"/>
                        </a:spcBef>
                        <a:spcAft>
                          <a:spcPts val="0"/>
                        </a:spcAft>
                        <a:buNone/>
                      </a:pPr>
                      <a:r>
                        <a:rPr lang="en-GB"/>
                        <a:t>71</a:t>
                      </a:r>
                      <a:endParaRPr/>
                    </a:p>
                  </a:txBody>
                  <a:tcPr marT="91425" marB="91425" marR="91425" marL="91425"/>
                </a:tc>
                <a:tc>
                  <a:txBody>
                    <a:bodyPr/>
                    <a:lstStyle/>
                    <a:p>
                      <a:pPr indent="0" lvl="0" marL="0" rtl="0" algn="l">
                        <a:spcBef>
                          <a:spcPts val="0"/>
                        </a:spcBef>
                        <a:spcAft>
                          <a:spcPts val="0"/>
                        </a:spcAft>
                        <a:buNone/>
                      </a:pPr>
                      <a:r>
                        <a:rPr lang="en-GB"/>
                        <a:t>Poorva Shinde</a:t>
                      </a:r>
                      <a:endParaRPr/>
                    </a:p>
                  </a:txBody>
                  <a:tcPr marT="91425" marB="91425" marR="91425" marL="91425"/>
                </a:tc>
              </a:tr>
              <a:tr h="381000">
                <a:tc>
                  <a:txBody>
                    <a:bodyPr/>
                    <a:lstStyle/>
                    <a:p>
                      <a:pPr indent="0" lvl="0" marL="0" rtl="0" algn="l">
                        <a:spcBef>
                          <a:spcPts val="0"/>
                        </a:spcBef>
                        <a:spcAft>
                          <a:spcPts val="0"/>
                        </a:spcAft>
                        <a:buNone/>
                      </a:pPr>
                      <a:r>
                        <a:rPr lang="en-GB"/>
                        <a:t>72</a:t>
                      </a:r>
                      <a:endParaRPr/>
                    </a:p>
                  </a:txBody>
                  <a:tcPr marT="91425" marB="91425" marR="91425" marL="91425"/>
                </a:tc>
                <a:tc>
                  <a:txBody>
                    <a:bodyPr/>
                    <a:lstStyle/>
                    <a:p>
                      <a:pPr indent="0" lvl="0" marL="0" rtl="0" algn="l">
                        <a:spcBef>
                          <a:spcPts val="0"/>
                        </a:spcBef>
                        <a:spcAft>
                          <a:spcPts val="0"/>
                        </a:spcAft>
                        <a:buNone/>
                      </a:pPr>
                      <a:r>
                        <a:rPr lang="en-GB"/>
                        <a:t>Manav Shivalkar</a:t>
                      </a:r>
                      <a:endParaRPr/>
                    </a:p>
                  </a:txBody>
                  <a:tcPr marT="91425" marB="91425" marR="91425" marL="91425"/>
                </a:tc>
              </a:tr>
              <a:tr h="381000">
                <a:tc>
                  <a:txBody>
                    <a:bodyPr/>
                    <a:lstStyle/>
                    <a:p>
                      <a:pPr indent="0" lvl="0" marL="0" rtl="0" algn="l">
                        <a:spcBef>
                          <a:spcPts val="0"/>
                        </a:spcBef>
                        <a:spcAft>
                          <a:spcPts val="0"/>
                        </a:spcAft>
                        <a:buNone/>
                      </a:pPr>
                      <a:r>
                        <a:rPr lang="en-GB"/>
                        <a:t>73</a:t>
                      </a:r>
                      <a:endParaRPr/>
                    </a:p>
                  </a:txBody>
                  <a:tcPr marT="91425" marB="91425" marR="91425" marL="91425"/>
                </a:tc>
                <a:tc>
                  <a:txBody>
                    <a:bodyPr/>
                    <a:lstStyle/>
                    <a:p>
                      <a:pPr indent="0" lvl="0" marL="0" rtl="0" algn="l">
                        <a:spcBef>
                          <a:spcPts val="0"/>
                        </a:spcBef>
                        <a:spcAft>
                          <a:spcPts val="0"/>
                        </a:spcAft>
                        <a:buNone/>
                      </a:pPr>
                      <a:r>
                        <a:rPr lang="en-GB"/>
                        <a:t>Deepika Shorewala</a:t>
                      </a:r>
                      <a:endParaRPr/>
                    </a:p>
                  </a:txBody>
                  <a:tcPr marT="91425" marB="91425" marR="91425" marL="91425"/>
                </a:tc>
              </a:tr>
            </a:tbl>
          </a:graphicData>
        </a:graphic>
      </p:graphicFrame>
      <p:sp>
        <p:nvSpPr>
          <p:cNvPr id="159" name="Google Shape;159;p29"/>
          <p:cNvSpPr txBox="1"/>
          <p:nvPr/>
        </p:nvSpPr>
        <p:spPr>
          <a:xfrm>
            <a:off x="787750" y="417050"/>
            <a:ext cx="7239000" cy="9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000">
                <a:solidFill>
                  <a:schemeClr val="dk1"/>
                </a:solidFill>
                <a:latin typeface="Playfair Display"/>
                <a:ea typeface="Playfair Display"/>
                <a:cs typeface="Playfair Display"/>
                <a:sym typeface="Playfair Display"/>
              </a:rPr>
              <a:t>Presentation by </a:t>
            </a:r>
            <a:endParaRPr b="1" sz="30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WHAT IS INTERPOLATION?</a:t>
            </a:r>
            <a:endParaRPr/>
          </a:p>
        </p:txBody>
      </p:sp>
      <p:sp>
        <p:nvSpPr>
          <p:cNvPr id="66" name="Google Shape;66;p14"/>
          <p:cNvSpPr txBox="1"/>
          <p:nvPr>
            <p:ph idx="1" type="body"/>
          </p:nvPr>
        </p:nvSpPr>
        <p:spPr>
          <a:xfrm>
            <a:off x="211400" y="1017725"/>
            <a:ext cx="4910400" cy="4197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4D5156"/>
              </a:buClr>
              <a:buSzPts val="1500"/>
              <a:buChar char="●"/>
            </a:pPr>
            <a:r>
              <a:rPr lang="en-GB" sz="1500">
                <a:solidFill>
                  <a:srgbClr val="4D5156"/>
                </a:solidFill>
                <a:highlight>
                  <a:srgbClr val="F3F3F3"/>
                </a:highlight>
                <a:latin typeface="Calibri"/>
                <a:ea typeface="Calibri"/>
                <a:cs typeface="Calibri"/>
                <a:sym typeface="Calibri"/>
              </a:rPr>
              <a:t>In the mathematical field of numerical analysis, interpolation is a type of estimation, a method of constructing new data points based on the range of a discrete set of known data points.</a:t>
            </a:r>
            <a:r>
              <a:rPr lang="en-GB" sz="1500">
                <a:solidFill>
                  <a:srgbClr val="4D5156"/>
                </a:solidFill>
                <a:highlight>
                  <a:srgbClr val="F3F3F3"/>
                </a:highlight>
              </a:rPr>
              <a:t> </a:t>
            </a:r>
            <a:endParaRPr sz="1500">
              <a:solidFill>
                <a:srgbClr val="4D5156"/>
              </a:solidFill>
              <a:highlight>
                <a:srgbClr val="F3F3F3"/>
              </a:highlight>
            </a:endParaRPr>
          </a:p>
          <a:p>
            <a:pPr indent="-323850" lvl="0" marL="457200" rtl="0" algn="l">
              <a:spcBef>
                <a:spcPts val="0"/>
              </a:spcBef>
              <a:spcAft>
                <a:spcPts val="0"/>
              </a:spcAft>
              <a:buSzPts val="1500"/>
              <a:buFont typeface="Calibri"/>
              <a:buChar char="●"/>
            </a:pPr>
            <a:r>
              <a:rPr lang="en-GB" sz="1500">
                <a:solidFill>
                  <a:srgbClr val="4D5156"/>
                </a:solidFill>
                <a:highlight>
                  <a:srgbClr val="F3F3F3"/>
                </a:highlight>
                <a:latin typeface="Calibri"/>
                <a:ea typeface="Calibri"/>
                <a:cs typeface="Calibri"/>
                <a:sym typeface="Calibri"/>
              </a:rPr>
              <a:t>It </a:t>
            </a:r>
            <a:r>
              <a:rPr lang="en-GB" sz="1500">
                <a:solidFill>
                  <a:srgbClr val="202124"/>
                </a:solidFill>
                <a:highlight>
                  <a:srgbClr val="F3F3F3"/>
                </a:highlight>
                <a:latin typeface="Calibri"/>
                <a:ea typeface="Calibri"/>
                <a:cs typeface="Calibri"/>
                <a:sym typeface="Calibri"/>
              </a:rPr>
              <a:t>is </a:t>
            </a:r>
            <a:r>
              <a:rPr b="1" lang="en-GB" sz="1500">
                <a:solidFill>
                  <a:srgbClr val="202124"/>
                </a:solidFill>
                <a:highlight>
                  <a:srgbClr val="F3F3F3"/>
                </a:highlight>
                <a:latin typeface="Calibri"/>
                <a:ea typeface="Calibri"/>
                <a:cs typeface="Calibri"/>
                <a:sym typeface="Calibri"/>
              </a:rPr>
              <a:t>a statistical method by which related known values are used to estimate an unknown price or potential yield of a security</a:t>
            </a:r>
            <a:r>
              <a:rPr lang="en-GB" sz="1500">
                <a:solidFill>
                  <a:srgbClr val="202124"/>
                </a:solidFill>
                <a:highlight>
                  <a:srgbClr val="F3F3F3"/>
                </a:highlight>
                <a:latin typeface="Calibri"/>
                <a:ea typeface="Calibri"/>
                <a:cs typeface="Calibri"/>
                <a:sym typeface="Calibri"/>
              </a:rPr>
              <a:t>. Interpolation is achieved by using other established values that are located in sequence with the unknown value.</a:t>
            </a:r>
            <a:endParaRPr sz="1500">
              <a:solidFill>
                <a:srgbClr val="202124"/>
              </a:solidFill>
              <a:highlight>
                <a:srgbClr val="F3F3F3"/>
              </a:highlight>
              <a:latin typeface="Calibri"/>
              <a:ea typeface="Calibri"/>
              <a:cs typeface="Calibri"/>
              <a:sym typeface="Calibri"/>
            </a:endParaRPr>
          </a:p>
          <a:p>
            <a:pPr indent="0" lvl="0" marL="0" rtl="0" algn="l">
              <a:spcBef>
                <a:spcPts val="1200"/>
              </a:spcBef>
              <a:spcAft>
                <a:spcPts val="0"/>
              </a:spcAft>
              <a:buNone/>
            </a:pPr>
            <a:r>
              <a:t/>
            </a:r>
            <a:endParaRPr sz="1550">
              <a:solidFill>
                <a:srgbClr val="4D5156"/>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5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50">
              <a:solidFill>
                <a:srgbClr val="4D5156"/>
              </a:solidFill>
              <a:highlight>
                <a:srgbClr val="FFFFFF"/>
              </a:highlight>
              <a:latin typeface="Calibri"/>
              <a:ea typeface="Calibri"/>
              <a:cs typeface="Calibri"/>
              <a:sym typeface="Calibri"/>
            </a:endParaRPr>
          </a:p>
        </p:txBody>
      </p:sp>
      <p:pic>
        <p:nvPicPr>
          <p:cNvPr id="67" name="Google Shape;67;p14"/>
          <p:cNvPicPr preferRelativeResize="0"/>
          <p:nvPr/>
        </p:nvPicPr>
        <p:blipFill>
          <a:blip r:embed="rId3">
            <a:alphaModFix/>
          </a:blip>
          <a:stretch>
            <a:fillRect/>
          </a:stretch>
        </p:blipFill>
        <p:spPr>
          <a:xfrm>
            <a:off x="5361224" y="1834649"/>
            <a:ext cx="3782774" cy="199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1" name="Shape 71"/>
        <p:cNvGrpSpPr/>
        <p:nvPr/>
      </p:nvGrpSpPr>
      <p:grpSpPr>
        <a:xfrm>
          <a:off x="0" y="0"/>
          <a:ext cx="0" cy="0"/>
          <a:chOff x="0" y="0"/>
          <a:chExt cx="0" cy="0"/>
        </a:xfrm>
      </p:grpSpPr>
      <p:sp>
        <p:nvSpPr>
          <p:cNvPr id="72" name="Google Shape;72;p15"/>
          <p:cNvSpPr txBox="1"/>
          <p:nvPr>
            <p:ph idx="1" type="body"/>
          </p:nvPr>
        </p:nvSpPr>
        <p:spPr>
          <a:xfrm>
            <a:off x="300800" y="629400"/>
            <a:ext cx="49080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02124"/>
              </a:buClr>
              <a:buSzPts val="1500"/>
              <a:buFont typeface="Calibri"/>
              <a:buChar char="●"/>
            </a:pPr>
            <a:r>
              <a:rPr lang="en-GB" sz="1500">
                <a:solidFill>
                  <a:srgbClr val="202124"/>
                </a:solidFill>
                <a:highlight>
                  <a:srgbClr val="F3F3F3"/>
                </a:highlight>
                <a:latin typeface="Calibri"/>
                <a:ea typeface="Calibri"/>
                <a:cs typeface="Calibri"/>
                <a:sym typeface="Calibri"/>
              </a:rPr>
              <a:t>Interpolation is </a:t>
            </a:r>
            <a:r>
              <a:rPr b="1" lang="en-GB" sz="1500">
                <a:solidFill>
                  <a:srgbClr val="202124"/>
                </a:solidFill>
                <a:highlight>
                  <a:srgbClr val="F3F3F3"/>
                </a:highlight>
                <a:latin typeface="Calibri"/>
                <a:ea typeface="Calibri"/>
                <a:cs typeface="Calibri"/>
                <a:sym typeface="Calibri"/>
              </a:rPr>
              <a:t>a method of deriving a simple function from the given discrete data set such that the function passes through the provided data points</a:t>
            </a:r>
            <a:r>
              <a:rPr lang="en-GB" sz="1500">
                <a:solidFill>
                  <a:srgbClr val="202124"/>
                </a:solidFill>
                <a:highlight>
                  <a:srgbClr val="F3F3F3"/>
                </a:highlight>
                <a:latin typeface="Calibri"/>
                <a:ea typeface="Calibri"/>
                <a:cs typeface="Calibri"/>
                <a:sym typeface="Calibri"/>
              </a:rPr>
              <a:t>. This helps to determine the data points in between the given data ones.</a:t>
            </a:r>
            <a:endParaRPr sz="1500">
              <a:solidFill>
                <a:srgbClr val="4D5156"/>
              </a:solidFill>
              <a:highlight>
                <a:srgbClr val="F3F3F3"/>
              </a:highlight>
              <a:latin typeface="Calibri"/>
              <a:ea typeface="Calibri"/>
              <a:cs typeface="Calibri"/>
              <a:sym typeface="Calibri"/>
            </a:endParaRPr>
          </a:p>
          <a:p>
            <a:pPr indent="-323850" lvl="0" marL="457200" rtl="0" algn="l">
              <a:spcBef>
                <a:spcPts val="0"/>
              </a:spcBef>
              <a:spcAft>
                <a:spcPts val="0"/>
              </a:spcAft>
              <a:buClr>
                <a:srgbClr val="333333"/>
              </a:buClr>
              <a:buSzPts val="1500"/>
              <a:buFont typeface="Calibri"/>
              <a:buChar char="●"/>
            </a:pPr>
            <a:r>
              <a:rPr lang="en-GB" sz="1500">
                <a:solidFill>
                  <a:srgbClr val="333333"/>
                </a:solidFill>
                <a:highlight>
                  <a:srgbClr val="F3F3F3"/>
                </a:highlight>
                <a:latin typeface="Calibri"/>
                <a:ea typeface="Calibri"/>
                <a:cs typeface="Calibri"/>
                <a:sym typeface="Calibri"/>
              </a:rPr>
              <a:t>It has a various number of applications in engineering and science, that are used to construct new data points within the range of a discrete</a:t>
            </a:r>
            <a:r>
              <a:rPr lang="en-GB" sz="1500">
                <a:solidFill>
                  <a:srgbClr val="73AD21"/>
                </a:solidFill>
                <a:highlight>
                  <a:srgbClr val="F3F3F3"/>
                </a:highlight>
                <a:uFill>
                  <a:noFill/>
                </a:uFill>
                <a:latin typeface="Calibri"/>
                <a:ea typeface="Calibri"/>
                <a:cs typeface="Calibri"/>
                <a:sym typeface="Calibri"/>
                <a:hlinkClick r:id="rId3">
                  <a:extLst>
                    <a:ext uri="{A12FA001-AC4F-418D-AE19-62706E023703}">
                      <ahyp:hlinkClr val="tx"/>
                    </a:ext>
                  </a:extLst>
                </a:hlinkClick>
              </a:rPr>
              <a:t> data set</a:t>
            </a:r>
            <a:r>
              <a:rPr lang="en-GB" sz="1500">
                <a:solidFill>
                  <a:srgbClr val="333333"/>
                </a:solidFill>
                <a:highlight>
                  <a:srgbClr val="F3F3F3"/>
                </a:highlight>
                <a:latin typeface="Calibri"/>
                <a:ea typeface="Calibri"/>
                <a:cs typeface="Calibri"/>
                <a:sym typeface="Calibri"/>
              </a:rPr>
              <a:t> of known data points or can be used for determining a formula of the function that will pass from  the given set of points (x,y).</a:t>
            </a:r>
            <a:endParaRPr sz="1500">
              <a:highlight>
                <a:srgbClr val="F3F3F3"/>
              </a:highlight>
            </a:endParaRPr>
          </a:p>
        </p:txBody>
      </p:sp>
      <p:pic>
        <p:nvPicPr>
          <p:cNvPr id="73" name="Google Shape;73;p15"/>
          <p:cNvPicPr preferRelativeResize="0"/>
          <p:nvPr/>
        </p:nvPicPr>
        <p:blipFill>
          <a:blip r:embed="rId4">
            <a:alphaModFix/>
          </a:blip>
          <a:stretch>
            <a:fillRect/>
          </a:stretch>
        </p:blipFill>
        <p:spPr>
          <a:xfrm>
            <a:off x="5311525" y="629400"/>
            <a:ext cx="3630400" cy="29043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387725"/>
            <a:ext cx="8520600" cy="572700"/>
          </a:xfrm>
          <a:prstGeom prst="rect">
            <a:avLst/>
          </a:prstGeom>
        </p:spPr>
        <p:txBody>
          <a:bodyPr anchorCtr="0" anchor="t" bIns="91425" lIns="91425" spcFirstLastPara="1" rIns="91425" wrap="square" tIns="91425">
            <a:noAutofit/>
          </a:bodyPr>
          <a:lstStyle/>
          <a:p>
            <a:pPr indent="0" lvl="0" marL="0" marR="228600" rtl="0" algn="ctr">
              <a:lnSpc>
                <a:spcPct val="115000"/>
              </a:lnSpc>
              <a:spcBef>
                <a:spcPts val="0"/>
              </a:spcBef>
              <a:spcAft>
                <a:spcPts val="0"/>
              </a:spcAft>
              <a:buClr>
                <a:schemeClr val="dk1"/>
              </a:buClr>
              <a:buSzPts val="1100"/>
              <a:buFont typeface="Arial"/>
              <a:buNone/>
            </a:pPr>
            <a:r>
              <a:rPr lang="en-GB" sz="1850">
                <a:solidFill>
                  <a:schemeClr val="accent4"/>
                </a:solidFill>
                <a:highlight>
                  <a:srgbClr val="F3F3F3"/>
                </a:highlight>
                <a:latin typeface="Impact"/>
                <a:ea typeface="Impact"/>
                <a:cs typeface="Impact"/>
                <a:sym typeface="Impact"/>
              </a:rPr>
              <a:t> </a:t>
            </a:r>
            <a:r>
              <a:rPr b="0" lang="en-GB" sz="2400">
                <a:solidFill>
                  <a:schemeClr val="accent4"/>
                </a:solidFill>
                <a:highlight>
                  <a:srgbClr val="F3F3F3"/>
                </a:highlight>
                <a:latin typeface="Impact"/>
                <a:ea typeface="Impact"/>
                <a:cs typeface="Impact"/>
                <a:sym typeface="Impact"/>
              </a:rPr>
              <a:t> </a:t>
            </a:r>
            <a:r>
              <a:rPr b="0" lang="en-GB" sz="2400">
                <a:solidFill>
                  <a:schemeClr val="accent4"/>
                </a:solidFill>
                <a:highlight>
                  <a:srgbClr val="F3F3F3"/>
                </a:highlight>
                <a:latin typeface="Impact"/>
                <a:ea typeface="Impact"/>
                <a:cs typeface="Impact"/>
                <a:sym typeface="Impact"/>
              </a:rPr>
              <a:t>What is the Interpolation Formula?</a:t>
            </a:r>
            <a:endParaRPr b="0" sz="2400">
              <a:solidFill>
                <a:schemeClr val="accent4"/>
              </a:solidFill>
              <a:highlight>
                <a:srgbClr val="F3F3F3"/>
              </a:highlight>
              <a:latin typeface="Impact"/>
              <a:ea typeface="Impact"/>
              <a:cs typeface="Impact"/>
              <a:sym typeface="Impact"/>
            </a:endParaRPr>
          </a:p>
        </p:txBody>
      </p:sp>
      <p:sp>
        <p:nvSpPr>
          <p:cNvPr id="79" name="Google Shape;79;p16"/>
          <p:cNvSpPr txBox="1"/>
          <p:nvPr>
            <p:ph idx="1" type="body"/>
          </p:nvPr>
        </p:nvSpPr>
        <p:spPr>
          <a:xfrm>
            <a:off x="311700" y="960425"/>
            <a:ext cx="8520600" cy="4182900"/>
          </a:xfrm>
          <a:prstGeom prst="rect">
            <a:avLst/>
          </a:prstGeom>
        </p:spPr>
        <p:txBody>
          <a:bodyPr anchorCtr="0" anchor="t" bIns="91425" lIns="91425" spcFirstLastPara="1" rIns="91425" wrap="square" tIns="91425">
            <a:normAutofit/>
          </a:bodyPr>
          <a:lstStyle/>
          <a:p>
            <a:pPr indent="0" lvl="0" marL="0" marR="228600" rtl="0" algn="l">
              <a:spcBef>
                <a:spcPts val="0"/>
              </a:spcBef>
              <a:spcAft>
                <a:spcPts val="0"/>
              </a:spcAft>
              <a:buClr>
                <a:schemeClr val="dk1"/>
              </a:buClr>
              <a:buSzPts val="1100"/>
              <a:buFont typeface="Arial"/>
              <a:buNone/>
            </a:pPr>
            <a:r>
              <a:t/>
            </a:r>
            <a:endParaRPr sz="1450">
              <a:solidFill>
                <a:srgbClr val="4D5156"/>
              </a:solidFill>
              <a:highlight>
                <a:srgbClr val="FFFFFF"/>
              </a:highlight>
            </a:endParaRPr>
          </a:p>
          <a:p>
            <a:pPr indent="-323850" lvl="0" marL="457200" rtl="0" algn="l">
              <a:spcBef>
                <a:spcPts val="0"/>
              </a:spcBef>
              <a:spcAft>
                <a:spcPts val="0"/>
              </a:spcAft>
              <a:buClr>
                <a:srgbClr val="4D5156"/>
              </a:buClr>
              <a:buSzPts val="1500"/>
              <a:buChar char="●"/>
            </a:pPr>
            <a:r>
              <a:rPr lang="en-GB" sz="1500">
                <a:solidFill>
                  <a:srgbClr val="4D5156"/>
                </a:solidFill>
                <a:highlight>
                  <a:srgbClr val="F3F3F3"/>
                </a:highlight>
              </a:rPr>
              <a:t>So, it can be understood that the formula for Interpolation is a method of curve fitting using the linear polynomials and hence to construct new data points within the given range of a discrete set of known data points(the data points). </a:t>
            </a:r>
            <a:endParaRPr sz="1500">
              <a:solidFill>
                <a:srgbClr val="4D5156"/>
              </a:solidFill>
              <a:highlight>
                <a:srgbClr val="F3F3F3"/>
              </a:highlight>
            </a:endParaRPr>
          </a:p>
          <a:p>
            <a:pPr indent="-323850" lvl="0" marL="457200" rtl="0" algn="l">
              <a:spcBef>
                <a:spcPts val="0"/>
              </a:spcBef>
              <a:spcAft>
                <a:spcPts val="0"/>
              </a:spcAft>
              <a:buClr>
                <a:srgbClr val="4D5156"/>
              </a:buClr>
              <a:buSzPts val="1500"/>
              <a:buChar char="●"/>
            </a:pPr>
            <a:r>
              <a:rPr lang="en-GB" sz="1500">
                <a:solidFill>
                  <a:srgbClr val="4D5156"/>
                </a:solidFill>
                <a:highlight>
                  <a:srgbClr val="F3F3F3"/>
                </a:highlight>
              </a:rPr>
              <a:t>Linear Interpolation can be used since very early antiquity for filling the unknown values in any table.</a:t>
            </a:r>
            <a:endParaRPr sz="1500">
              <a:solidFill>
                <a:srgbClr val="4D5156"/>
              </a:solidFill>
              <a:highlight>
                <a:srgbClr val="F3F3F3"/>
              </a:highlight>
            </a:endParaRPr>
          </a:p>
          <a:p>
            <a:pPr indent="-323850" lvl="0" marL="457200" rtl="0" algn="l">
              <a:spcBef>
                <a:spcPts val="0"/>
              </a:spcBef>
              <a:spcAft>
                <a:spcPts val="0"/>
              </a:spcAft>
              <a:buClr>
                <a:srgbClr val="4D5156"/>
              </a:buClr>
              <a:buSzPts val="1500"/>
              <a:buChar char="●"/>
            </a:pPr>
            <a:r>
              <a:rPr lang="en-GB" sz="1500">
                <a:solidFill>
                  <a:srgbClr val="4D5156"/>
                </a:solidFill>
                <a:highlight>
                  <a:srgbClr val="F3F3F3"/>
                </a:highlight>
              </a:rPr>
              <a:t>As we know, Interpolation can be defined as a process of using the points with known values or the given sample points to estimate values at other unknown points. </a:t>
            </a:r>
            <a:endParaRPr sz="1500">
              <a:solidFill>
                <a:srgbClr val="4D5156"/>
              </a:solidFill>
              <a:highlight>
                <a:srgbClr val="F3F3F3"/>
              </a:highlight>
            </a:endParaRPr>
          </a:p>
          <a:p>
            <a:pPr indent="-323850" lvl="0" marL="457200" rtl="0" algn="l">
              <a:spcBef>
                <a:spcPts val="0"/>
              </a:spcBef>
              <a:spcAft>
                <a:spcPts val="0"/>
              </a:spcAft>
              <a:buClr>
                <a:srgbClr val="4D5156"/>
              </a:buClr>
              <a:buSzPts val="1500"/>
              <a:buChar char="●"/>
            </a:pPr>
            <a:r>
              <a:rPr lang="en-GB" sz="1500">
                <a:solidFill>
                  <a:srgbClr val="4D5156"/>
                </a:solidFill>
                <a:highlight>
                  <a:srgbClr val="F3F3F3"/>
                </a:highlight>
              </a:rPr>
              <a:t>Interpolation Methods can be used to predict unknown values for any geographic point data, for example, elevation, rainfall, chemical concentrations, noise levels, and so on.</a:t>
            </a:r>
            <a:endParaRPr sz="1500">
              <a:solidFill>
                <a:srgbClr val="4D5156"/>
              </a:solidFill>
              <a:highlight>
                <a:srgbClr val="F3F3F3"/>
              </a:highlight>
            </a:endParaRPr>
          </a:p>
          <a:p>
            <a:pPr indent="0" lvl="0" marL="0" rtl="0" algn="l">
              <a:spcBef>
                <a:spcPts val="0"/>
              </a:spcBef>
              <a:spcAft>
                <a:spcPts val="0"/>
              </a:spcAft>
              <a:buNone/>
            </a:pPr>
            <a:r>
              <a:t/>
            </a:r>
            <a:endParaRPr sz="1500">
              <a:solidFill>
                <a:srgbClr val="4D5156"/>
              </a:solidFill>
              <a:highlight>
                <a:srgbClr val="F3F3F3"/>
              </a:highlight>
            </a:endParaRPr>
          </a:p>
          <a:p>
            <a:pPr indent="0" lvl="0" marL="0" rtl="0" algn="l">
              <a:spcBef>
                <a:spcPts val="0"/>
              </a:spcBef>
              <a:spcAft>
                <a:spcPts val="0"/>
              </a:spcAft>
              <a:buNone/>
            </a:pPr>
            <a:r>
              <a:t/>
            </a:r>
            <a:endParaRPr sz="1450">
              <a:solidFill>
                <a:srgbClr val="4D5156"/>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INTERPOLATION - Mathematical Formula</a:t>
            </a:r>
            <a:endParaRPr/>
          </a:p>
        </p:txBody>
      </p:sp>
      <p:sp>
        <p:nvSpPr>
          <p:cNvPr id="85" name="Google Shape;85;p17"/>
          <p:cNvSpPr txBox="1"/>
          <p:nvPr>
            <p:ph idx="1" type="body"/>
          </p:nvPr>
        </p:nvSpPr>
        <p:spPr>
          <a:xfrm>
            <a:off x="454975" y="10174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1500"/>
              <a:t>The formula</a:t>
            </a:r>
            <a:endParaRPr sz="1500"/>
          </a:p>
          <a:p>
            <a:pPr indent="0" lvl="0" marL="0" rtl="0" algn="l">
              <a:spcBef>
                <a:spcPts val="0"/>
              </a:spcBef>
              <a:spcAft>
                <a:spcPts val="0"/>
              </a:spcAft>
              <a:buNone/>
            </a:pPr>
            <a:r>
              <a:rPr lang="en-GB" sz="1500"/>
              <a:t> for interpolation —-&gt;</a:t>
            </a:r>
            <a:endParaRPr sz="1500"/>
          </a:p>
          <a:p>
            <a:pPr indent="0" lvl="0" marL="0" rtl="0" algn="l">
              <a:spcBef>
                <a:spcPts val="0"/>
              </a:spcBef>
              <a:spcAft>
                <a:spcPts val="0"/>
              </a:spcAft>
              <a:buNone/>
            </a:pPr>
            <a:r>
              <a:rPr lang="en-GB" sz="1500"/>
              <a:t>Is as follows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en-GB" sz="1700"/>
              <a:t>Where:</a:t>
            </a:r>
            <a:endParaRPr b="1" sz="1700"/>
          </a:p>
          <a:p>
            <a:pPr indent="0" lvl="0" marL="0" rtl="0" algn="l">
              <a:spcBef>
                <a:spcPts val="0"/>
              </a:spcBef>
              <a:spcAft>
                <a:spcPts val="0"/>
              </a:spcAft>
              <a:buNone/>
            </a:pPr>
            <a:r>
              <a:t/>
            </a:r>
            <a:endParaRPr b="1" sz="1700"/>
          </a:p>
          <a:p>
            <a:pPr indent="0" lvl="0" marL="0" rtl="0" algn="l">
              <a:spcBef>
                <a:spcPts val="0"/>
              </a:spcBef>
              <a:spcAft>
                <a:spcPts val="0"/>
              </a:spcAft>
              <a:buNone/>
            </a:pPr>
            <a:r>
              <a:t/>
            </a:r>
            <a:endParaRPr b="1" sz="1700"/>
          </a:p>
          <a:p>
            <a:pPr indent="0" lvl="0" marL="0" rtl="0" algn="l">
              <a:spcBef>
                <a:spcPts val="0"/>
              </a:spcBef>
              <a:spcAft>
                <a:spcPts val="0"/>
              </a:spcAft>
              <a:buNone/>
            </a:pPr>
            <a:r>
              <a:t/>
            </a:r>
            <a:endParaRPr b="1" sz="1700"/>
          </a:p>
          <a:p>
            <a:pPr indent="0" lvl="0" marL="0" rtl="0" algn="l">
              <a:spcBef>
                <a:spcPts val="0"/>
              </a:spcBef>
              <a:spcAft>
                <a:spcPts val="0"/>
              </a:spcAft>
              <a:buNone/>
            </a:pPr>
            <a:r>
              <a:t/>
            </a:r>
            <a:endParaRPr b="1" sz="1700"/>
          </a:p>
          <a:p>
            <a:pPr indent="0" lvl="0" marL="0" rtl="0" algn="l">
              <a:spcBef>
                <a:spcPts val="0"/>
              </a:spcBef>
              <a:spcAft>
                <a:spcPts val="0"/>
              </a:spcAft>
              <a:buNone/>
            </a:pPr>
            <a:r>
              <a:t/>
            </a:r>
            <a:endParaRPr sz="1500"/>
          </a:p>
          <a:p>
            <a:pPr indent="0" lvl="0" marL="0" rtl="0" algn="l">
              <a:spcBef>
                <a:spcPts val="0"/>
              </a:spcBef>
              <a:spcAft>
                <a:spcPts val="0"/>
              </a:spcAft>
              <a:buNone/>
            </a:pPr>
            <a:r>
              <a:rPr lang="en-GB" sz="1200">
                <a:solidFill>
                  <a:srgbClr val="202124"/>
                </a:solidFill>
                <a:highlight>
                  <a:srgbClr val="FFFFFF"/>
                </a:highlight>
              </a:rPr>
              <a:t> </a:t>
            </a:r>
            <a:endParaRPr sz="1500"/>
          </a:p>
        </p:txBody>
      </p:sp>
      <p:pic>
        <p:nvPicPr>
          <p:cNvPr id="86" name="Google Shape;86;p17"/>
          <p:cNvPicPr preferRelativeResize="0"/>
          <p:nvPr/>
        </p:nvPicPr>
        <p:blipFill>
          <a:blip r:embed="rId3">
            <a:alphaModFix/>
          </a:blip>
          <a:stretch>
            <a:fillRect/>
          </a:stretch>
        </p:blipFill>
        <p:spPr>
          <a:xfrm>
            <a:off x="2421325" y="1152475"/>
            <a:ext cx="5212975" cy="939300"/>
          </a:xfrm>
          <a:prstGeom prst="rect">
            <a:avLst/>
          </a:prstGeom>
          <a:noFill/>
          <a:ln>
            <a:noFill/>
          </a:ln>
        </p:spPr>
      </p:pic>
      <p:pic>
        <p:nvPicPr>
          <p:cNvPr id="87" name="Google Shape;87;p17"/>
          <p:cNvPicPr preferRelativeResize="0"/>
          <p:nvPr/>
        </p:nvPicPr>
        <p:blipFill>
          <a:blip r:embed="rId4">
            <a:alphaModFix/>
          </a:blip>
          <a:stretch>
            <a:fillRect/>
          </a:stretch>
        </p:blipFill>
        <p:spPr>
          <a:xfrm>
            <a:off x="2687050" y="2571750"/>
            <a:ext cx="4681525" cy="159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0" lang="en-GB">
                <a:solidFill>
                  <a:schemeClr val="accent4"/>
                </a:solidFill>
                <a:latin typeface="Impact"/>
                <a:ea typeface="Impact"/>
                <a:cs typeface="Impact"/>
                <a:sym typeface="Impact"/>
              </a:rPr>
              <a:t>Types of Interpolation</a:t>
            </a:r>
            <a:endParaRPr b="0">
              <a:solidFill>
                <a:schemeClr val="accent4"/>
              </a:solidFill>
              <a:latin typeface="Impact"/>
              <a:ea typeface="Impact"/>
              <a:cs typeface="Impact"/>
              <a:sym typeface="Impact"/>
            </a:endParaRPr>
          </a:p>
        </p:txBody>
      </p:sp>
      <p:sp>
        <p:nvSpPr>
          <p:cNvPr id="93" name="Google Shape;93;p18"/>
          <p:cNvSpPr txBox="1"/>
          <p:nvPr>
            <p:ph idx="1" type="body"/>
          </p:nvPr>
        </p:nvSpPr>
        <p:spPr>
          <a:xfrm>
            <a:off x="311700" y="1305050"/>
            <a:ext cx="5431200" cy="3718500"/>
          </a:xfrm>
          <a:prstGeom prst="rect">
            <a:avLst/>
          </a:prstGeom>
        </p:spPr>
        <p:txBody>
          <a:bodyPr anchorCtr="0" anchor="t" bIns="91425" lIns="91425" spcFirstLastPara="1" rIns="91425" wrap="square" tIns="91425">
            <a:noAutofit/>
          </a:bodyPr>
          <a:lstStyle/>
          <a:p>
            <a:pPr indent="-317500" lvl="0" marL="457200" marR="0" rtl="0" algn="l">
              <a:spcBef>
                <a:spcPts val="0"/>
              </a:spcBef>
              <a:spcAft>
                <a:spcPts val="0"/>
              </a:spcAft>
              <a:buClr>
                <a:srgbClr val="333333"/>
              </a:buClr>
              <a:buSzPts val="1400"/>
              <a:buFont typeface="Roboto"/>
              <a:buChar char="●"/>
            </a:pPr>
            <a:r>
              <a:rPr b="1" lang="en-GB" sz="1400">
                <a:solidFill>
                  <a:srgbClr val="333333"/>
                </a:solidFill>
                <a:highlight>
                  <a:srgbClr val="F3F3F3"/>
                </a:highlight>
                <a:latin typeface="Roboto"/>
                <a:ea typeface="Roboto"/>
                <a:cs typeface="Roboto"/>
                <a:sym typeface="Roboto"/>
              </a:rPr>
              <a:t>Linear Interpolation Method</a:t>
            </a:r>
            <a:r>
              <a:rPr lang="en-GB" sz="1400">
                <a:solidFill>
                  <a:srgbClr val="333333"/>
                </a:solidFill>
                <a:highlight>
                  <a:srgbClr val="F3F3F3"/>
                </a:highlight>
                <a:latin typeface="Roboto"/>
                <a:ea typeface="Roboto"/>
                <a:cs typeface="Roboto"/>
                <a:sym typeface="Roboto"/>
              </a:rPr>
              <a:t> – This method applies a distinct linear polynomial between each pair of data points for curves, or within t</a:t>
            </a:r>
            <a:r>
              <a:rPr lang="en-GB" sz="1400">
                <a:solidFill>
                  <a:srgbClr val="333333"/>
                </a:solidFill>
                <a:highlight>
                  <a:srgbClr val="F3F3F3"/>
                </a:highlight>
                <a:latin typeface="Roboto"/>
                <a:ea typeface="Roboto"/>
                <a:cs typeface="Roboto"/>
                <a:sym typeface="Roboto"/>
              </a:rPr>
              <a:t>he sets of three points for surfaces.</a:t>
            </a:r>
            <a:endParaRPr sz="1400">
              <a:solidFill>
                <a:srgbClr val="333333"/>
              </a:solidFill>
              <a:highlight>
                <a:srgbClr val="F3F3F3"/>
              </a:highlight>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b="1" lang="en-GB" sz="1400">
                <a:solidFill>
                  <a:srgbClr val="333333"/>
                </a:solidFill>
                <a:highlight>
                  <a:srgbClr val="F3F3F3"/>
                </a:highlight>
                <a:latin typeface="Roboto"/>
                <a:ea typeface="Roboto"/>
                <a:cs typeface="Roboto"/>
                <a:sym typeface="Roboto"/>
              </a:rPr>
              <a:t>Nearest Neighbour Method</a:t>
            </a:r>
            <a:r>
              <a:rPr lang="en-GB" sz="1400">
                <a:solidFill>
                  <a:srgbClr val="333333"/>
                </a:solidFill>
                <a:highlight>
                  <a:srgbClr val="F3F3F3"/>
                </a:highlight>
                <a:latin typeface="Roboto"/>
                <a:ea typeface="Roboto"/>
                <a:cs typeface="Roboto"/>
                <a:sym typeface="Roboto"/>
              </a:rPr>
              <a:t> – This method inserts the value of an interpolated point to the value of the most adjacent data point. Therefore, this method does not produce any new data points.</a:t>
            </a:r>
            <a:endParaRPr sz="1400">
              <a:solidFill>
                <a:srgbClr val="333333"/>
              </a:solidFill>
              <a:highlight>
                <a:srgbClr val="F3F3F3"/>
              </a:highlight>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b="1" lang="en-GB" sz="1400">
                <a:solidFill>
                  <a:srgbClr val="333333"/>
                </a:solidFill>
                <a:highlight>
                  <a:srgbClr val="F3F3F3"/>
                </a:highlight>
                <a:latin typeface="Roboto"/>
                <a:ea typeface="Roboto"/>
                <a:cs typeface="Roboto"/>
                <a:sym typeface="Roboto"/>
              </a:rPr>
              <a:t>Cubic Spline Interpolation Method</a:t>
            </a:r>
            <a:r>
              <a:rPr lang="en-GB" sz="1400">
                <a:solidFill>
                  <a:srgbClr val="333333"/>
                </a:solidFill>
                <a:highlight>
                  <a:srgbClr val="F3F3F3"/>
                </a:highlight>
                <a:latin typeface="Roboto"/>
                <a:ea typeface="Roboto"/>
                <a:cs typeface="Roboto"/>
                <a:sym typeface="Roboto"/>
              </a:rPr>
              <a:t> – This method fits a different cubic polynomial between each pair of data points for curves, or between sets of three points for surfaces.</a:t>
            </a:r>
            <a:endParaRPr sz="1400">
              <a:solidFill>
                <a:srgbClr val="333333"/>
              </a:solidFill>
              <a:highlight>
                <a:srgbClr val="F3F3F3"/>
              </a:highlight>
              <a:latin typeface="Roboto"/>
              <a:ea typeface="Roboto"/>
              <a:cs typeface="Roboto"/>
              <a:sym typeface="Roboto"/>
            </a:endParaRPr>
          </a:p>
          <a:p>
            <a:pPr indent="0" lvl="0" marL="457200" rtl="0" algn="l">
              <a:spcBef>
                <a:spcPts val="1200"/>
              </a:spcBef>
              <a:spcAft>
                <a:spcPts val="1200"/>
              </a:spcAft>
              <a:buNone/>
            </a:pPr>
            <a:r>
              <a:t/>
            </a:r>
            <a:endParaRPr sz="1400">
              <a:solidFill>
                <a:srgbClr val="333333"/>
              </a:solidFill>
              <a:highlight>
                <a:srgbClr val="FFFFFF"/>
              </a:highlight>
              <a:latin typeface="Roboto"/>
              <a:ea typeface="Roboto"/>
              <a:cs typeface="Roboto"/>
              <a:sym typeface="Roboto"/>
            </a:endParaRPr>
          </a:p>
        </p:txBody>
      </p:sp>
      <p:pic>
        <p:nvPicPr>
          <p:cNvPr id="94" name="Google Shape;94;p18"/>
          <p:cNvPicPr preferRelativeResize="0"/>
          <p:nvPr/>
        </p:nvPicPr>
        <p:blipFill>
          <a:blip r:embed="rId3">
            <a:alphaModFix/>
          </a:blip>
          <a:stretch>
            <a:fillRect/>
          </a:stretch>
        </p:blipFill>
        <p:spPr>
          <a:xfrm>
            <a:off x="6309300" y="1170125"/>
            <a:ext cx="2682300" cy="268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52475"/>
            <a:ext cx="50061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333333"/>
              </a:buClr>
              <a:buSzPts val="1400"/>
              <a:buFont typeface="Roboto"/>
              <a:buChar char="●"/>
            </a:pPr>
            <a:r>
              <a:rPr b="1" lang="en-GB" sz="1400">
                <a:solidFill>
                  <a:srgbClr val="333333"/>
                </a:solidFill>
                <a:highlight>
                  <a:srgbClr val="F3F3F3"/>
                </a:highlight>
                <a:latin typeface="Roboto"/>
                <a:ea typeface="Roboto"/>
                <a:cs typeface="Roboto"/>
                <a:sym typeface="Roboto"/>
              </a:rPr>
              <a:t>Shape-Preservation Method</a:t>
            </a:r>
            <a:r>
              <a:rPr lang="en-GB" sz="1400">
                <a:solidFill>
                  <a:srgbClr val="333333"/>
                </a:solidFill>
                <a:highlight>
                  <a:srgbClr val="F3F3F3"/>
                </a:highlight>
                <a:latin typeface="Roboto"/>
                <a:ea typeface="Roboto"/>
                <a:cs typeface="Roboto"/>
                <a:sym typeface="Roboto"/>
              </a:rPr>
              <a:t> – This method is also known as Piecewise Cubic Hermite Interpolation (PCHIP). It preserves the monotonicity and the shape of the data. It is for curves only.</a:t>
            </a:r>
            <a:endParaRPr sz="1400">
              <a:solidFill>
                <a:srgbClr val="333333"/>
              </a:solidFill>
              <a:highlight>
                <a:srgbClr val="F3F3F3"/>
              </a:highlight>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b="1" lang="en-GB" sz="1400">
                <a:solidFill>
                  <a:srgbClr val="333333"/>
                </a:solidFill>
                <a:highlight>
                  <a:srgbClr val="F3F3F3"/>
                </a:highlight>
                <a:latin typeface="Roboto"/>
                <a:ea typeface="Roboto"/>
                <a:cs typeface="Roboto"/>
                <a:sym typeface="Roboto"/>
              </a:rPr>
              <a:t>Thin-plate Spline Method</a:t>
            </a:r>
            <a:r>
              <a:rPr lang="en-GB" sz="1400">
                <a:solidFill>
                  <a:srgbClr val="333333"/>
                </a:solidFill>
                <a:highlight>
                  <a:srgbClr val="F3F3F3"/>
                </a:highlight>
                <a:latin typeface="Roboto"/>
                <a:ea typeface="Roboto"/>
                <a:cs typeface="Roboto"/>
                <a:sym typeface="Roboto"/>
              </a:rPr>
              <a:t> – This method consists of smooth surfaces that also extrapolate well. It is only for surfaces only.</a:t>
            </a:r>
            <a:endParaRPr sz="1400">
              <a:solidFill>
                <a:srgbClr val="333333"/>
              </a:solidFill>
              <a:highlight>
                <a:srgbClr val="F3F3F3"/>
              </a:highlight>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b="1" lang="en-GB" sz="1400">
                <a:solidFill>
                  <a:srgbClr val="333333"/>
                </a:solidFill>
                <a:highlight>
                  <a:srgbClr val="F3F3F3"/>
                </a:highlight>
                <a:latin typeface="Roboto"/>
                <a:ea typeface="Roboto"/>
                <a:cs typeface="Roboto"/>
                <a:sym typeface="Roboto"/>
              </a:rPr>
              <a:t>Biharmonic Interpolation Method</a:t>
            </a:r>
            <a:r>
              <a:rPr lang="en-GB" sz="1400">
                <a:solidFill>
                  <a:srgbClr val="333333"/>
                </a:solidFill>
                <a:highlight>
                  <a:srgbClr val="F3F3F3"/>
                </a:highlight>
                <a:latin typeface="Roboto"/>
                <a:ea typeface="Roboto"/>
                <a:cs typeface="Roboto"/>
                <a:sym typeface="Roboto"/>
              </a:rPr>
              <a:t> – This method is applied to the surfaces only.</a:t>
            </a:r>
            <a:endParaRPr sz="1400">
              <a:highlight>
                <a:srgbClr val="F3F3F3"/>
              </a:highlight>
            </a:endParaRPr>
          </a:p>
        </p:txBody>
      </p:sp>
      <p:pic>
        <p:nvPicPr>
          <p:cNvPr id="100" name="Google Shape;100;p19"/>
          <p:cNvPicPr preferRelativeResize="0"/>
          <p:nvPr/>
        </p:nvPicPr>
        <p:blipFill>
          <a:blip r:embed="rId3">
            <a:alphaModFix/>
          </a:blip>
          <a:stretch>
            <a:fillRect/>
          </a:stretch>
        </p:blipFill>
        <p:spPr>
          <a:xfrm>
            <a:off x="5245205" y="1205144"/>
            <a:ext cx="3898795" cy="227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4" name="Shape 104"/>
        <p:cNvGrpSpPr/>
        <p:nvPr/>
      </p:nvGrpSpPr>
      <p:grpSpPr>
        <a:xfrm>
          <a:off x="0" y="0"/>
          <a:ext cx="0" cy="0"/>
          <a:chOff x="0" y="0"/>
          <a:chExt cx="0" cy="0"/>
        </a:xfrm>
      </p:grpSpPr>
      <p:sp>
        <p:nvSpPr>
          <p:cNvPr id="105" name="Google Shape;105;p20"/>
          <p:cNvSpPr txBox="1"/>
          <p:nvPr>
            <p:ph idx="1" type="body"/>
          </p:nvPr>
        </p:nvSpPr>
        <p:spPr>
          <a:xfrm>
            <a:off x="357450" y="10546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solidFill>
                <a:srgbClr val="202124"/>
              </a:solidFill>
              <a:highlight>
                <a:schemeClr val="lt1"/>
              </a:highlight>
            </a:endParaRPr>
          </a:p>
          <a:p>
            <a:pPr indent="-323850" lvl="0" marL="457200" rtl="0" algn="l">
              <a:spcBef>
                <a:spcPts val="0"/>
              </a:spcBef>
              <a:spcAft>
                <a:spcPts val="0"/>
              </a:spcAft>
              <a:buClr>
                <a:srgbClr val="202124"/>
              </a:buClr>
              <a:buSzPts val="1500"/>
              <a:buChar char="●"/>
            </a:pPr>
            <a:r>
              <a:rPr lang="en-GB" sz="1500">
                <a:solidFill>
                  <a:srgbClr val="202124"/>
                </a:solidFill>
                <a:highlight>
                  <a:srgbClr val="F3F3F3"/>
                </a:highlight>
              </a:rPr>
              <a:t>Interpolation is helpful </a:t>
            </a:r>
            <a:r>
              <a:rPr b="1" lang="en-GB" sz="1500">
                <a:solidFill>
                  <a:srgbClr val="202124"/>
                </a:solidFill>
                <a:highlight>
                  <a:srgbClr val="F3F3F3"/>
                </a:highlight>
              </a:rPr>
              <a:t>whenever you have to scale things up or down</a:t>
            </a:r>
            <a:r>
              <a:rPr lang="en-GB" sz="1500">
                <a:solidFill>
                  <a:srgbClr val="202124"/>
                </a:solidFill>
                <a:highlight>
                  <a:srgbClr val="F3F3F3"/>
                </a:highlight>
              </a:rPr>
              <a:t>. Maybe you know how much catering costs for an event with 10 people and also 50 people as well as 100 people, but you need an accurate estimate of how much catering will cost for 25 people or 75.</a:t>
            </a:r>
            <a:endParaRPr sz="1500">
              <a:solidFill>
                <a:srgbClr val="202124"/>
              </a:solidFill>
              <a:highlight>
                <a:srgbClr val="F3F3F3"/>
              </a:highlight>
            </a:endParaRPr>
          </a:p>
          <a:p>
            <a:pPr indent="0" lvl="0" marL="0" rtl="0" algn="l">
              <a:spcBef>
                <a:spcPts val="0"/>
              </a:spcBef>
              <a:spcAft>
                <a:spcPts val="0"/>
              </a:spcAft>
              <a:buNone/>
            </a:pPr>
            <a:r>
              <a:t/>
            </a:r>
            <a:endParaRPr sz="1500">
              <a:solidFill>
                <a:srgbClr val="202124"/>
              </a:solidFill>
              <a:highlight>
                <a:schemeClr val="lt1"/>
              </a:highlight>
            </a:endParaRPr>
          </a:p>
          <a:p>
            <a:pPr indent="0" lvl="0" marL="0" rtl="0" algn="l">
              <a:spcBef>
                <a:spcPts val="0"/>
              </a:spcBef>
              <a:spcAft>
                <a:spcPts val="0"/>
              </a:spcAft>
              <a:buNone/>
            </a:pPr>
            <a:r>
              <a:t/>
            </a:r>
            <a:endParaRPr sz="1500">
              <a:solidFill>
                <a:srgbClr val="202124"/>
              </a:solidFill>
              <a:highlight>
                <a:schemeClr val="lt1"/>
              </a:highlight>
            </a:endParaRPr>
          </a:p>
          <a:p>
            <a:pPr indent="0" lvl="0" marL="0" rtl="0" algn="l">
              <a:spcBef>
                <a:spcPts val="0"/>
              </a:spcBef>
              <a:spcAft>
                <a:spcPts val="0"/>
              </a:spcAft>
              <a:buNone/>
            </a:pPr>
            <a:r>
              <a:t/>
            </a:r>
            <a:endParaRPr sz="1500">
              <a:solidFill>
                <a:srgbClr val="202124"/>
              </a:solidFill>
              <a:highlight>
                <a:schemeClr val="lt1"/>
              </a:highlight>
            </a:endParaRPr>
          </a:p>
          <a:p>
            <a:pPr indent="-323850" lvl="0" marL="457200" rtl="0" algn="l">
              <a:spcBef>
                <a:spcPts val="0"/>
              </a:spcBef>
              <a:spcAft>
                <a:spcPts val="0"/>
              </a:spcAft>
              <a:buClr>
                <a:srgbClr val="282829"/>
              </a:buClr>
              <a:buSzPts val="1500"/>
              <a:buFont typeface="Roboto"/>
              <a:buChar char="●"/>
            </a:pPr>
            <a:r>
              <a:rPr b="1" lang="en-GB" sz="1500">
                <a:solidFill>
                  <a:srgbClr val="282829"/>
                </a:solidFill>
                <a:latin typeface="Roboto"/>
                <a:ea typeface="Roboto"/>
                <a:cs typeface="Roboto"/>
                <a:sym typeface="Roboto"/>
              </a:rPr>
              <a:t>Interpolation is</a:t>
            </a:r>
            <a:r>
              <a:rPr lang="en-GB" sz="1500">
                <a:solidFill>
                  <a:srgbClr val="282829"/>
                </a:solidFill>
                <a:latin typeface="Roboto"/>
                <a:ea typeface="Roboto"/>
                <a:cs typeface="Roboto"/>
                <a:sym typeface="Roboto"/>
              </a:rPr>
              <a:t> also </a:t>
            </a:r>
            <a:r>
              <a:rPr b="1" lang="en-GB" sz="1500">
                <a:solidFill>
                  <a:srgbClr val="282829"/>
                </a:solidFill>
                <a:latin typeface="Roboto"/>
                <a:ea typeface="Roboto"/>
                <a:cs typeface="Roboto"/>
                <a:sym typeface="Roboto"/>
              </a:rPr>
              <a:t>used</a:t>
            </a:r>
            <a:r>
              <a:rPr lang="en-GB" sz="1500">
                <a:solidFill>
                  <a:srgbClr val="282829"/>
                </a:solidFill>
                <a:latin typeface="Roboto"/>
                <a:ea typeface="Roboto"/>
                <a:cs typeface="Roboto"/>
                <a:sym typeface="Roboto"/>
              </a:rPr>
              <a:t> to simplify complicated functions by sampling data points and </a:t>
            </a:r>
            <a:r>
              <a:rPr b="1" lang="en-GB" sz="1500">
                <a:solidFill>
                  <a:srgbClr val="282829"/>
                </a:solidFill>
                <a:latin typeface="Roboto"/>
                <a:ea typeface="Roboto"/>
                <a:cs typeface="Roboto"/>
                <a:sym typeface="Roboto"/>
              </a:rPr>
              <a:t>interpolating</a:t>
            </a:r>
            <a:r>
              <a:rPr lang="en-GB" sz="1500">
                <a:solidFill>
                  <a:srgbClr val="282829"/>
                </a:solidFill>
                <a:latin typeface="Roboto"/>
                <a:ea typeface="Roboto"/>
                <a:cs typeface="Roboto"/>
                <a:sym typeface="Roboto"/>
              </a:rPr>
              <a:t> them </a:t>
            </a:r>
            <a:r>
              <a:rPr b="1" lang="en-GB" sz="1500">
                <a:solidFill>
                  <a:srgbClr val="282829"/>
                </a:solidFill>
                <a:latin typeface="Roboto"/>
                <a:ea typeface="Roboto"/>
                <a:cs typeface="Roboto"/>
                <a:sym typeface="Roboto"/>
              </a:rPr>
              <a:t>using</a:t>
            </a:r>
            <a:r>
              <a:rPr lang="en-GB" sz="1500">
                <a:solidFill>
                  <a:srgbClr val="282829"/>
                </a:solidFill>
                <a:latin typeface="Roboto"/>
                <a:ea typeface="Roboto"/>
                <a:cs typeface="Roboto"/>
                <a:sym typeface="Roboto"/>
              </a:rPr>
              <a:t> a simpler function. Polynomials are commonly </a:t>
            </a:r>
            <a:r>
              <a:rPr b="1" lang="en-GB" sz="1500">
                <a:solidFill>
                  <a:srgbClr val="282829"/>
                </a:solidFill>
                <a:latin typeface="Roboto"/>
                <a:ea typeface="Roboto"/>
                <a:cs typeface="Roboto"/>
                <a:sym typeface="Roboto"/>
              </a:rPr>
              <a:t>used</a:t>
            </a:r>
            <a:r>
              <a:rPr lang="en-GB" sz="1500">
                <a:solidFill>
                  <a:srgbClr val="282829"/>
                </a:solidFill>
                <a:latin typeface="Roboto"/>
                <a:ea typeface="Roboto"/>
                <a:cs typeface="Roboto"/>
                <a:sym typeface="Roboto"/>
              </a:rPr>
              <a:t> for </a:t>
            </a:r>
            <a:r>
              <a:rPr b="1" lang="en-GB" sz="1500">
                <a:solidFill>
                  <a:srgbClr val="282829"/>
                </a:solidFill>
                <a:latin typeface="Roboto"/>
                <a:ea typeface="Roboto"/>
                <a:cs typeface="Roboto"/>
                <a:sym typeface="Roboto"/>
              </a:rPr>
              <a:t>interpolation</a:t>
            </a:r>
            <a:r>
              <a:rPr lang="en-GB" sz="1500">
                <a:solidFill>
                  <a:srgbClr val="282829"/>
                </a:solidFill>
                <a:latin typeface="Roboto"/>
                <a:ea typeface="Roboto"/>
                <a:cs typeface="Roboto"/>
                <a:sym typeface="Roboto"/>
              </a:rPr>
              <a:t> because they are easier to evaluate, differentiate, and integrate - known as polynomial </a:t>
            </a:r>
            <a:r>
              <a:rPr b="1" lang="en-GB" sz="1500">
                <a:solidFill>
                  <a:srgbClr val="282829"/>
                </a:solidFill>
                <a:latin typeface="Roboto"/>
                <a:ea typeface="Roboto"/>
                <a:cs typeface="Roboto"/>
                <a:sym typeface="Roboto"/>
              </a:rPr>
              <a:t>interpolation</a:t>
            </a:r>
            <a:r>
              <a:rPr lang="en-GB" sz="1500">
                <a:solidFill>
                  <a:srgbClr val="282829"/>
                </a:solidFill>
                <a:latin typeface="Roboto"/>
                <a:ea typeface="Roboto"/>
                <a:cs typeface="Roboto"/>
                <a:sym typeface="Roboto"/>
              </a:rPr>
              <a:t>.</a:t>
            </a:r>
            <a:endParaRPr sz="1500">
              <a:solidFill>
                <a:srgbClr val="4D5156"/>
              </a:solidFill>
              <a:highlight>
                <a:schemeClr val="lt1"/>
              </a:highlight>
            </a:endParaRPr>
          </a:p>
          <a:p>
            <a:pPr indent="0" lvl="0" marL="0" rtl="0" algn="l">
              <a:spcBef>
                <a:spcPts val="0"/>
              </a:spcBef>
              <a:spcAft>
                <a:spcPts val="1200"/>
              </a:spcAft>
              <a:buNone/>
            </a:pPr>
            <a:r>
              <a:t/>
            </a:r>
            <a:endParaRPr sz="1400"/>
          </a:p>
        </p:txBody>
      </p:sp>
      <p:sp>
        <p:nvSpPr>
          <p:cNvPr id="106" name="Google Shape;106;p20"/>
          <p:cNvSpPr txBox="1"/>
          <p:nvPr/>
        </p:nvSpPr>
        <p:spPr>
          <a:xfrm>
            <a:off x="403200" y="217950"/>
            <a:ext cx="8429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900"/>
              </a:spcBef>
              <a:spcAft>
                <a:spcPts val="900"/>
              </a:spcAft>
              <a:buClr>
                <a:schemeClr val="dk1"/>
              </a:buClr>
              <a:buSzPts val="1100"/>
              <a:buFont typeface="Arial"/>
              <a:buNone/>
            </a:pPr>
            <a:r>
              <a:rPr lang="en-GB" sz="2400">
                <a:solidFill>
                  <a:schemeClr val="accent4"/>
                </a:solidFill>
                <a:highlight>
                  <a:srgbClr val="F3F3F3"/>
                </a:highlight>
                <a:latin typeface="Impact"/>
                <a:ea typeface="Impact"/>
                <a:cs typeface="Impact"/>
                <a:sym typeface="Impact"/>
              </a:rPr>
              <a:t>R</a:t>
            </a:r>
            <a:r>
              <a:rPr lang="en-GB" sz="2400">
                <a:solidFill>
                  <a:schemeClr val="accent4"/>
                </a:solidFill>
                <a:highlight>
                  <a:srgbClr val="F3F3F3"/>
                </a:highlight>
                <a:latin typeface="Impact"/>
                <a:ea typeface="Impact"/>
                <a:cs typeface="Impact"/>
                <a:sym typeface="Impact"/>
              </a:rPr>
              <a:t>eal life applications of interpolation</a:t>
            </a:r>
            <a:endParaRPr sz="2400">
              <a:highlight>
                <a:srgbClr val="F3F3F3"/>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0" name="Shape 110"/>
        <p:cNvGrpSpPr/>
        <p:nvPr/>
      </p:nvGrpSpPr>
      <p:grpSpPr>
        <a:xfrm>
          <a:off x="0" y="0"/>
          <a:ext cx="0" cy="0"/>
          <a:chOff x="0" y="0"/>
          <a:chExt cx="0" cy="0"/>
        </a:xfrm>
      </p:grpSpPr>
      <p:sp>
        <p:nvSpPr>
          <p:cNvPr id="111" name="Google Shape;111;p21"/>
          <p:cNvSpPr txBox="1"/>
          <p:nvPr>
            <p:ph type="title"/>
          </p:nvPr>
        </p:nvSpPr>
        <p:spPr>
          <a:xfrm>
            <a:off x="397675" y="0"/>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1800"/>
              </a:spcBef>
              <a:spcAft>
                <a:spcPts val="0"/>
              </a:spcAft>
              <a:buClr>
                <a:schemeClr val="dk1"/>
              </a:buClr>
              <a:buSzPct val="29729"/>
              <a:buFont typeface="Arial"/>
              <a:buNone/>
            </a:pPr>
            <a:r>
              <a:rPr lang="en-GB" sz="3700">
                <a:highlight>
                  <a:srgbClr val="F3F3F3"/>
                </a:highlight>
              </a:rPr>
              <a:t>Portfolio Management</a:t>
            </a:r>
            <a:endParaRPr sz="3700">
              <a:highlight>
                <a:srgbClr val="F3F3F3"/>
              </a:highlight>
            </a:endParaRPr>
          </a:p>
          <a:p>
            <a:pPr indent="0" lvl="0" marL="0" rtl="0" algn="l">
              <a:spcBef>
                <a:spcPts val="400"/>
              </a:spcBef>
              <a:spcAft>
                <a:spcPts val="0"/>
              </a:spcAft>
              <a:buNone/>
            </a:pPr>
            <a:r>
              <a:t/>
            </a:r>
            <a:endParaRPr/>
          </a:p>
        </p:txBody>
      </p:sp>
      <p:sp>
        <p:nvSpPr>
          <p:cNvPr id="112" name="Google Shape;112;p21"/>
          <p:cNvSpPr txBox="1"/>
          <p:nvPr>
            <p:ph idx="1" type="body"/>
          </p:nvPr>
        </p:nvSpPr>
        <p:spPr>
          <a:xfrm>
            <a:off x="397675" y="7656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00">
                <a:solidFill>
                  <a:schemeClr val="dk1"/>
                </a:solidFill>
                <a:highlight>
                  <a:srgbClr val="F3F3F3"/>
                </a:highlight>
              </a:rPr>
              <a:t>Bankers also manage portfolios on behalf of both the bank and clients. A portfolio is a collection of such investments as stocks, bonds and currencies. How likely the assets are to move up or down in lockstep versus in opposing directions determines the potential performance of the portfolio</a:t>
            </a:r>
            <a:r>
              <a:rPr lang="en-GB" sz="1500">
                <a:solidFill>
                  <a:schemeClr val="accent4"/>
                </a:solidFill>
                <a:highlight>
                  <a:srgbClr val="F3F3F3"/>
                </a:highlight>
              </a:rPr>
              <a:t>. </a:t>
            </a:r>
            <a:endParaRPr sz="1500">
              <a:solidFill>
                <a:schemeClr val="accent4"/>
              </a:solidFill>
              <a:highlight>
                <a:srgbClr val="F3F3F3"/>
              </a:highlight>
            </a:endParaRPr>
          </a:p>
          <a:p>
            <a:pPr indent="0" lvl="0" marL="0" rtl="0" algn="l">
              <a:spcBef>
                <a:spcPts val="1200"/>
              </a:spcBef>
              <a:spcAft>
                <a:spcPts val="0"/>
              </a:spcAft>
              <a:buNone/>
            </a:pPr>
            <a:r>
              <a:t/>
            </a:r>
            <a:endParaRPr sz="1500">
              <a:solidFill>
                <a:schemeClr val="accent4"/>
              </a:solidFill>
              <a:highlight>
                <a:srgbClr val="F3F3F3"/>
              </a:highlight>
            </a:endParaRPr>
          </a:p>
          <a:p>
            <a:pPr indent="0" lvl="0" marL="0" rtl="0" algn="l">
              <a:spcBef>
                <a:spcPts val="1200"/>
              </a:spcBef>
              <a:spcAft>
                <a:spcPts val="1200"/>
              </a:spcAft>
              <a:buNone/>
            </a:pPr>
            <a:r>
              <a:rPr lang="en-GB" sz="1500">
                <a:solidFill>
                  <a:schemeClr val="accent4"/>
                </a:solidFill>
                <a:highlight>
                  <a:srgbClr val="F3F3F3"/>
                </a:highlight>
              </a:rPr>
              <a:t>To quantify these moves, bankers use a measure called correlation coefficient, which varies between -1 and 1. If two assets have a correlation coefficient of -1 they always exhibit opposing moves, while a figure of 1 means they mirror each other's moves. Using the correlation coefficient, the banker can calculate the maximum gain and loss in the portfolio.</a:t>
            </a:r>
            <a:endParaRPr sz="1500">
              <a:solidFill>
                <a:schemeClr val="accent4"/>
              </a:solidFill>
              <a:highlight>
                <a:srgbClr val="F3F3F3"/>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