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4" r:id="rId2"/>
    <p:sldId id="259" r:id="rId3"/>
    <p:sldId id="256" r:id="rId4"/>
    <p:sldId id="262" r:id="rId5"/>
    <p:sldId id="263" r:id="rId6"/>
    <p:sldId id="261"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B74F21-C136-4C7E-9016-32ED7160A221}" type="datetimeFigureOut">
              <a:rPr lang="en-US" smtClean="0"/>
              <a:t>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7988EE-35E7-407D-B882-7F95AB25A257}" type="slidenum">
              <a:rPr lang="en-US" smtClean="0"/>
              <a:t>‹#›</a:t>
            </a:fld>
            <a:endParaRPr lang="en-US"/>
          </a:p>
        </p:txBody>
      </p:sp>
    </p:spTree>
    <p:extLst>
      <p:ext uri="{BB962C8B-B14F-4D97-AF65-F5344CB8AC3E}">
        <p14:creationId xmlns:p14="http://schemas.microsoft.com/office/powerpoint/2010/main" val="3168288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7988EE-35E7-407D-B882-7F95AB25A257}" type="slidenum">
              <a:rPr lang="en-US" smtClean="0"/>
              <a:t>7</a:t>
            </a:fld>
            <a:endParaRPr lang="en-US"/>
          </a:p>
        </p:txBody>
      </p:sp>
    </p:spTree>
    <p:extLst>
      <p:ext uri="{BB962C8B-B14F-4D97-AF65-F5344CB8AC3E}">
        <p14:creationId xmlns:p14="http://schemas.microsoft.com/office/powerpoint/2010/main" val="3669944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B8399-B79B-4BFB-A715-9B2CC30421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842A646-BA25-4D75-9276-9640AD631F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1B510C-E148-4C50-95D4-07245BE0868D}"/>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5" name="Footer Placeholder 4">
            <a:extLst>
              <a:ext uri="{FF2B5EF4-FFF2-40B4-BE49-F238E27FC236}">
                <a16:creationId xmlns:a16="http://schemas.microsoft.com/office/drawing/2014/main" id="{74E873C1-028E-43BB-8823-E1B46752D3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CFE6C7-9AB4-4126-96CB-3288EC695665}"/>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2614472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4A657-5B22-4D64-ABD6-3382136FF3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9037AA-9B61-413E-870C-106661DF7F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FC3573-F872-4C60-B2D1-42C334403224}"/>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5" name="Footer Placeholder 4">
            <a:extLst>
              <a:ext uri="{FF2B5EF4-FFF2-40B4-BE49-F238E27FC236}">
                <a16:creationId xmlns:a16="http://schemas.microsoft.com/office/drawing/2014/main" id="{D27AB337-402F-4160-8612-715BA5AB94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98A59-0F32-4107-8F4B-4E41124C6350}"/>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2580104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A2609A-7644-46A3-93D9-D582D35D83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1A4384-6448-4149-A6B5-8843103B28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ADE9D8-2B65-400D-AE70-02F097C2596E}"/>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5" name="Footer Placeholder 4">
            <a:extLst>
              <a:ext uri="{FF2B5EF4-FFF2-40B4-BE49-F238E27FC236}">
                <a16:creationId xmlns:a16="http://schemas.microsoft.com/office/drawing/2014/main" id="{7792F529-D80F-48FD-BD1E-8440E825D1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206E99-A04B-4294-A3F0-3B0D23EC51EC}"/>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1549272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E756E-DA78-4095-AB0E-5ECA8BF013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5508C1-1366-480D-8D72-7D96A39B5A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6677F3-9527-42BD-9871-173765BB3A99}"/>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5" name="Footer Placeholder 4">
            <a:extLst>
              <a:ext uri="{FF2B5EF4-FFF2-40B4-BE49-F238E27FC236}">
                <a16:creationId xmlns:a16="http://schemas.microsoft.com/office/drawing/2014/main" id="{0FF47C6F-A90A-4947-88C4-CC24C540AA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5245C-FA09-4484-8624-EC5E9B64AE21}"/>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2985598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7A778-011F-4B21-A9CD-D18A7D06BA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858F4-20A8-4562-B952-6C7A3561E5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32009F-B82C-440F-B977-AB78F54FBA4B}"/>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5" name="Footer Placeholder 4">
            <a:extLst>
              <a:ext uri="{FF2B5EF4-FFF2-40B4-BE49-F238E27FC236}">
                <a16:creationId xmlns:a16="http://schemas.microsoft.com/office/drawing/2014/main" id="{63D5DE8F-03B1-42C8-87DF-CDD9EB3052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533C8-BCEC-4103-8AE0-4B7C10A9D3DB}"/>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2953350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A1440-D34C-4FC6-BF18-D9E101B84E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F72A9C-1A47-4C3C-8B94-6CB84DB71F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42C2C3-D17F-4846-8CEA-24FFDEF7F8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8E7529-518D-4913-8938-3E5F849CF3CC}"/>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6" name="Footer Placeholder 5">
            <a:extLst>
              <a:ext uri="{FF2B5EF4-FFF2-40B4-BE49-F238E27FC236}">
                <a16:creationId xmlns:a16="http://schemas.microsoft.com/office/drawing/2014/main" id="{C41AB1F8-4293-410F-A563-DCA69D36AE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2BC32A-95D4-443D-B493-333386D8426F}"/>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1270665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EE2BA-B236-4C21-BE95-09F113CB7A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FABB8D0-B5C7-476E-91FF-89BCE1888D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56B489-6785-4BC3-8614-EFE1BBC293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FCCD42-CD45-4395-A7ED-FE3310D50E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ED0442-9735-4128-B245-0D6FDE7BDB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8BFABC-A0B8-40C5-8B4E-8A652155D66D}"/>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8" name="Footer Placeholder 7">
            <a:extLst>
              <a:ext uri="{FF2B5EF4-FFF2-40B4-BE49-F238E27FC236}">
                <a16:creationId xmlns:a16="http://schemas.microsoft.com/office/drawing/2014/main" id="{445147A3-9B1D-4704-BBE3-623B6954E9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D6AF79-0A30-4D0C-B8E1-6ABF0E24008F}"/>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104656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DFFEE-AACC-4989-832C-BF911733AC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46BC18-61EF-49B3-91ED-EC5A9734DFB6}"/>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4" name="Footer Placeholder 3">
            <a:extLst>
              <a:ext uri="{FF2B5EF4-FFF2-40B4-BE49-F238E27FC236}">
                <a16:creationId xmlns:a16="http://schemas.microsoft.com/office/drawing/2014/main" id="{A7233CB4-2CDB-4C08-B99A-8ADD67771F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86AA8E4-5E45-4B04-8B81-9CC59372392B}"/>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896510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B40EFC-2570-4858-A3AC-994379603E10}"/>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3" name="Footer Placeholder 2">
            <a:extLst>
              <a:ext uri="{FF2B5EF4-FFF2-40B4-BE49-F238E27FC236}">
                <a16:creationId xmlns:a16="http://schemas.microsoft.com/office/drawing/2014/main" id="{86303A1E-9852-4FD7-A2E8-B9327C8286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8FB447-5AD8-4A6E-8775-54D62909F977}"/>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3884223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B0ED1-99DB-46AC-AAA2-0B93E3AFA1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30DD02F-FBA5-4959-B4AC-CB2104554A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D2D826-FB64-4A8F-827F-E01D287A99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D59D83-5973-4C69-8F14-C6179F0EB899}"/>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6" name="Footer Placeholder 5">
            <a:extLst>
              <a:ext uri="{FF2B5EF4-FFF2-40B4-BE49-F238E27FC236}">
                <a16:creationId xmlns:a16="http://schemas.microsoft.com/office/drawing/2014/main" id="{DFD33434-1A43-41EA-8236-6430FCF5C2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1D9BFC-2653-4B54-9186-CF6AECE4F6FA}"/>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4247067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64C28-F077-4167-99BF-0A50C2AB7D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DE48D6-0DA5-474A-8119-C4A7C865AC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5189F9-FFE9-44C2-8FF8-669759D6DF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117E1C-A038-482A-B3EB-821073C65FF0}"/>
              </a:ext>
            </a:extLst>
          </p:cNvPr>
          <p:cNvSpPr>
            <a:spLocks noGrp="1"/>
          </p:cNvSpPr>
          <p:nvPr>
            <p:ph type="dt" sz="half" idx="10"/>
          </p:nvPr>
        </p:nvSpPr>
        <p:spPr/>
        <p:txBody>
          <a:bodyPr/>
          <a:lstStyle/>
          <a:p>
            <a:fld id="{90184C10-B9E6-4D7D-850C-B1E4FC130D63}" type="datetimeFigureOut">
              <a:rPr lang="en-US" smtClean="0"/>
              <a:t>1/4/2022</a:t>
            </a:fld>
            <a:endParaRPr lang="en-US"/>
          </a:p>
        </p:txBody>
      </p:sp>
      <p:sp>
        <p:nvSpPr>
          <p:cNvPr id="6" name="Footer Placeholder 5">
            <a:extLst>
              <a:ext uri="{FF2B5EF4-FFF2-40B4-BE49-F238E27FC236}">
                <a16:creationId xmlns:a16="http://schemas.microsoft.com/office/drawing/2014/main" id="{5AE9C515-6E48-4DA1-AB38-D6D80E2EF7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D1B165-4FC0-4AC3-8CB0-0CAB332829C5}"/>
              </a:ext>
            </a:extLst>
          </p:cNvPr>
          <p:cNvSpPr>
            <a:spLocks noGrp="1"/>
          </p:cNvSpPr>
          <p:nvPr>
            <p:ph type="sldNum" sz="quarter" idx="12"/>
          </p:nvPr>
        </p:nvSpPr>
        <p:spPr/>
        <p:txBody>
          <a:bodyPr/>
          <a:lstStyle/>
          <a:p>
            <a:fld id="{FCB6AFC5-D63D-4BF4-99CF-2D2760AB58B1}" type="slidenum">
              <a:rPr lang="en-US" smtClean="0"/>
              <a:t>‹#›</a:t>
            </a:fld>
            <a:endParaRPr lang="en-US"/>
          </a:p>
        </p:txBody>
      </p:sp>
    </p:spTree>
    <p:extLst>
      <p:ext uri="{BB962C8B-B14F-4D97-AF65-F5344CB8AC3E}">
        <p14:creationId xmlns:p14="http://schemas.microsoft.com/office/powerpoint/2010/main" val="3555648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FFFF66"/>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A1289A-08F4-40AE-9C60-87477C5FEB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ED987E-2FAA-47E5-B7DD-EFAE1DC6D5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39070-179B-401A-917A-6033D7E633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184C10-B9E6-4D7D-850C-B1E4FC130D63}" type="datetimeFigureOut">
              <a:rPr lang="en-US" smtClean="0"/>
              <a:t>1/4/2022</a:t>
            </a:fld>
            <a:endParaRPr lang="en-US"/>
          </a:p>
        </p:txBody>
      </p:sp>
      <p:sp>
        <p:nvSpPr>
          <p:cNvPr id="5" name="Footer Placeholder 4">
            <a:extLst>
              <a:ext uri="{FF2B5EF4-FFF2-40B4-BE49-F238E27FC236}">
                <a16:creationId xmlns:a16="http://schemas.microsoft.com/office/drawing/2014/main" id="{98128479-CA63-4F0D-B3B8-0900F08A8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C751CC-EC08-4F2D-B561-68AECBC6A6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B6AFC5-D63D-4BF4-99CF-2D2760AB58B1}" type="slidenum">
              <a:rPr lang="en-US" smtClean="0"/>
              <a:t>‹#›</a:t>
            </a:fld>
            <a:endParaRPr lang="en-US"/>
          </a:p>
        </p:txBody>
      </p:sp>
    </p:spTree>
    <p:extLst>
      <p:ext uri="{BB962C8B-B14F-4D97-AF65-F5344CB8AC3E}">
        <p14:creationId xmlns:p14="http://schemas.microsoft.com/office/powerpoint/2010/main" val="388048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hyperlink" Target="https://www.maxpixel.net/Thankful-Thank-You-Teacher-Appreciation-Pencil-5193205" TargetMode="Externa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32DA9001-E401-4A73-AA4E-80A453A739D3}"/>
              </a:ext>
            </a:extLst>
          </p:cNvPr>
          <p:cNvPicPr>
            <a:picLocks noChangeAspect="1" noChangeArrowheads="1"/>
          </p:cNvPicPr>
          <p:nvPr/>
        </p:nvPicPr>
        <p:blipFill>
          <a:blip r:embed="rId2">
            <a:duotone>
              <a:prstClr val="black"/>
              <a:schemeClr val="accent4">
                <a:tint val="45000"/>
                <a:satMod val="400000"/>
              </a:schemeClr>
            </a:duotone>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 y="9525"/>
            <a:ext cx="12192000" cy="684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1421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11A0B-41D0-44C9-BD47-405336CAD70B}"/>
              </a:ext>
            </a:extLst>
          </p:cNvPr>
          <p:cNvSpPr>
            <a:spLocks noGrp="1"/>
          </p:cNvSpPr>
          <p:nvPr>
            <p:ph type="ctrTitle"/>
          </p:nvPr>
        </p:nvSpPr>
        <p:spPr/>
        <p:txBody>
          <a:bodyPr/>
          <a:lstStyle/>
          <a:p>
            <a:r>
              <a:rPr lang="en-US" dirty="0">
                <a:latin typeface="Berlin Sans FB" panose="020E0602020502020306" pitchFamily="34" charset="0"/>
              </a:rPr>
              <a:t>CALCULUS PROJECT</a:t>
            </a:r>
          </a:p>
        </p:txBody>
      </p:sp>
      <p:sp>
        <p:nvSpPr>
          <p:cNvPr id="3" name="Subtitle 2">
            <a:extLst>
              <a:ext uri="{FF2B5EF4-FFF2-40B4-BE49-F238E27FC236}">
                <a16:creationId xmlns:a16="http://schemas.microsoft.com/office/drawing/2014/main" id="{25A5C1B9-E748-48B9-AFC9-709181E18F34}"/>
              </a:ext>
            </a:extLst>
          </p:cNvPr>
          <p:cNvSpPr>
            <a:spLocks noGrp="1"/>
          </p:cNvSpPr>
          <p:nvPr>
            <p:ph type="subTitle" idx="1"/>
          </p:nvPr>
        </p:nvSpPr>
        <p:spPr/>
        <p:txBody>
          <a:bodyPr/>
          <a:lstStyle/>
          <a:p>
            <a:r>
              <a:rPr lang="en-US" b="1" dirty="0">
                <a:latin typeface="Bell MT" panose="02020503060305020303" pitchFamily="18" charset="0"/>
              </a:rPr>
              <a:t>FINANCE:APPLICATION OF CALCULUS BY CREDIT CARD COMPANIES</a:t>
            </a:r>
          </a:p>
        </p:txBody>
      </p:sp>
      <p:sp>
        <p:nvSpPr>
          <p:cNvPr id="4" name="TextBox 3">
            <a:extLst>
              <a:ext uri="{FF2B5EF4-FFF2-40B4-BE49-F238E27FC236}">
                <a16:creationId xmlns:a16="http://schemas.microsoft.com/office/drawing/2014/main" id="{AC75C83A-6288-445C-A9E0-00CDB8E96A6E}"/>
              </a:ext>
            </a:extLst>
          </p:cNvPr>
          <p:cNvSpPr txBox="1"/>
          <p:nvPr/>
        </p:nvSpPr>
        <p:spPr>
          <a:xfrm>
            <a:off x="8743309" y="5208813"/>
            <a:ext cx="2424700" cy="1061829"/>
          </a:xfrm>
          <a:prstGeom prst="rect">
            <a:avLst/>
          </a:prstGeom>
          <a:noFill/>
        </p:spPr>
        <p:txBody>
          <a:bodyPr wrap="square" rtlCol="0">
            <a:spAutoFit/>
          </a:bodyPr>
          <a:lstStyle/>
          <a:p>
            <a:r>
              <a:rPr lang="en-US" sz="2100" dirty="0">
                <a:latin typeface="Berlin Sans FB" panose="020E0602020502020306" pitchFamily="34" charset="0"/>
              </a:rPr>
              <a:t>V </a:t>
            </a:r>
            <a:r>
              <a:rPr lang="en-US" sz="2100" dirty="0" err="1">
                <a:latin typeface="Berlin Sans FB" panose="020E0602020502020306" pitchFamily="34" charset="0"/>
              </a:rPr>
              <a:t>V</a:t>
            </a:r>
            <a:r>
              <a:rPr lang="en-US" sz="2100" dirty="0">
                <a:latin typeface="Berlin Sans FB" panose="020E0602020502020306" pitchFamily="34" charset="0"/>
              </a:rPr>
              <a:t> VAISHNAVI</a:t>
            </a:r>
          </a:p>
          <a:p>
            <a:r>
              <a:rPr lang="en-US" sz="2100" dirty="0">
                <a:latin typeface="Berlin Sans FB" panose="020E0602020502020306" pitchFamily="34" charset="0"/>
              </a:rPr>
              <a:t>FY SECTION B</a:t>
            </a:r>
          </a:p>
          <a:p>
            <a:r>
              <a:rPr lang="en-US" sz="2100" dirty="0">
                <a:latin typeface="Berlin Sans FB" panose="020E0602020502020306" pitchFamily="34" charset="0"/>
              </a:rPr>
              <a:t>ROLL NO: 85</a:t>
            </a:r>
          </a:p>
        </p:txBody>
      </p:sp>
    </p:spTree>
    <p:extLst>
      <p:ext uri="{BB962C8B-B14F-4D97-AF65-F5344CB8AC3E}">
        <p14:creationId xmlns:p14="http://schemas.microsoft.com/office/powerpoint/2010/main" val="2717628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D32DDC-D77E-4DC5-BB90-8283978369AC}"/>
              </a:ext>
            </a:extLst>
          </p:cNvPr>
          <p:cNvSpPr>
            <a:spLocks noGrp="1"/>
          </p:cNvSpPr>
          <p:nvPr>
            <p:ph type="title"/>
          </p:nvPr>
        </p:nvSpPr>
        <p:spPr>
          <a:xfrm>
            <a:off x="838200" y="681037"/>
            <a:ext cx="10515600" cy="1009651"/>
          </a:xfrm>
        </p:spPr>
        <p:txBody>
          <a:bodyPr>
            <a:noAutofit/>
          </a:bodyPr>
          <a:lstStyle/>
          <a:p>
            <a:r>
              <a:rPr lang="en-US" sz="4000" dirty="0">
                <a:latin typeface="Berlin Sans FB" panose="020E0602020502020306" pitchFamily="34" charset="0"/>
              </a:rPr>
              <a:t>Credit card companies use calculus for the following:</a:t>
            </a:r>
          </a:p>
        </p:txBody>
      </p:sp>
      <p:sp>
        <p:nvSpPr>
          <p:cNvPr id="5" name="Content Placeholder 4">
            <a:extLst>
              <a:ext uri="{FF2B5EF4-FFF2-40B4-BE49-F238E27FC236}">
                <a16:creationId xmlns:a16="http://schemas.microsoft.com/office/drawing/2014/main" id="{40C7B443-FE93-4AE8-8881-67547819EDB6}"/>
              </a:ext>
            </a:extLst>
          </p:cNvPr>
          <p:cNvSpPr>
            <a:spLocks noGrp="1"/>
          </p:cNvSpPr>
          <p:nvPr>
            <p:ph idx="1"/>
          </p:nvPr>
        </p:nvSpPr>
        <p:spPr>
          <a:xfrm>
            <a:off x="838200" y="2003461"/>
            <a:ext cx="10515600" cy="4173502"/>
          </a:xfrm>
        </p:spPr>
        <p:txBody>
          <a:bodyPr>
            <a:normAutofit/>
          </a:bodyPr>
          <a:lstStyle/>
          <a:p>
            <a:r>
              <a:rPr lang="en-US" dirty="0">
                <a:latin typeface="Bell MT" panose="02020503060305020303" pitchFamily="18" charset="0"/>
              </a:rPr>
              <a:t>Finding the minimum balance</a:t>
            </a:r>
          </a:p>
          <a:p>
            <a:r>
              <a:rPr lang="en-US" dirty="0">
                <a:latin typeface="Bell MT" panose="02020503060305020303" pitchFamily="18" charset="0"/>
              </a:rPr>
              <a:t>Finding the available balance</a:t>
            </a:r>
          </a:p>
          <a:p>
            <a:r>
              <a:rPr lang="en-US" dirty="0">
                <a:latin typeface="Bell MT" panose="02020503060305020303" pitchFamily="18" charset="0"/>
              </a:rPr>
              <a:t>Calculating compound interest</a:t>
            </a:r>
          </a:p>
          <a:p>
            <a:r>
              <a:rPr lang="en-US" b="0" i="0" dirty="0">
                <a:solidFill>
                  <a:srgbClr val="000000"/>
                </a:solidFill>
                <a:effectLst/>
                <a:latin typeface="Bell MT" panose="02020503060305020303" pitchFamily="18" charset="0"/>
              </a:rPr>
              <a:t>Store credit cards can be used to determine the amount of money a customer spends at a retail store. The expenditure is used to award points every time customers shop. The process of calculating how many points to be awarded to the customers is done through calculus.</a:t>
            </a:r>
            <a:endParaRPr lang="en-US" dirty="0">
              <a:latin typeface="Bell MT" panose="02020503060305020303" pitchFamily="18" charset="0"/>
            </a:endParaRPr>
          </a:p>
        </p:txBody>
      </p:sp>
    </p:spTree>
    <p:extLst>
      <p:ext uri="{BB962C8B-B14F-4D97-AF65-F5344CB8AC3E}">
        <p14:creationId xmlns:p14="http://schemas.microsoft.com/office/powerpoint/2010/main" val="360595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225DB-0C42-4977-B276-D0BF5995B7D4}"/>
              </a:ext>
            </a:extLst>
          </p:cNvPr>
          <p:cNvSpPr>
            <a:spLocks noGrp="1"/>
          </p:cNvSpPr>
          <p:nvPr>
            <p:ph type="title"/>
          </p:nvPr>
        </p:nvSpPr>
        <p:spPr>
          <a:xfrm>
            <a:off x="4428161" y="1263721"/>
            <a:ext cx="2907588" cy="842481"/>
          </a:xfrm>
        </p:spPr>
        <p:txBody>
          <a:bodyPr>
            <a:normAutofit fontScale="90000"/>
          </a:bodyPr>
          <a:lstStyle/>
          <a:p>
            <a:r>
              <a:rPr lang="en-US" dirty="0">
                <a:latin typeface="Berlin Sans FB" panose="020E0602020502020306" pitchFamily="34" charset="0"/>
              </a:rPr>
              <a:t>MAJOR USE:</a:t>
            </a:r>
            <a:br>
              <a:rPr lang="en-US" dirty="0">
                <a:latin typeface="Berlin Sans FB" panose="020E0602020502020306" pitchFamily="34" charset="0"/>
              </a:rPr>
            </a:br>
            <a:endParaRPr lang="en-US" dirty="0">
              <a:latin typeface="Berlin Sans FB" panose="020E0602020502020306" pitchFamily="34" charset="0"/>
            </a:endParaRPr>
          </a:p>
        </p:txBody>
      </p:sp>
      <p:sp>
        <p:nvSpPr>
          <p:cNvPr id="3" name="Content Placeholder 2">
            <a:extLst>
              <a:ext uri="{FF2B5EF4-FFF2-40B4-BE49-F238E27FC236}">
                <a16:creationId xmlns:a16="http://schemas.microsoft.com/office/drawing/2014/main" id="{B9DEA1F0-7781-4349-95B8-37AFC1E5192E}"/>
              </a:ext>
            </a:extLst>
          </p:cNvPr>
          <p:cNvSpPr>
            <a:spLocks noGrp="1"/>
          </p:cNvSpPr>
          <p:nvPr>
            <p:ph idx="1"/>
          </p:nvPr>
        </p:nvSpPr>
        <p:spPr>
          <a:xfrm>
            <a:off x="1263720" y="2311685"/>
            <a:ext cx="9657709" cy="3865278"/>
          </a:xfrm>
        </p:spPr>
        <p:txBody>
          <a:bodyPr>
            <a:normAutofit/>
          </a:bodyPr>
          <a:lstStyle/>
          <a:p>
            <a:pPr marL="0" indent="0">
              <a:buNone/>
            </a:pPr>
            <a:r>
              <a:rPr lang="en-US" sz="3200" dirty="0">
                <a:latin typeface="Bell MT" panose="02020503060305020303" pitchFamily="18" charset="0"/>
              </a:rPr>
              <a:t>To set the minimum payments due on credit card statements at the exact time the statement is processed.</a:t>
            </a:r>
          </a:p>
        </p:txBody>
      </p:sp>
    </p:spTree>
    <p:extLst>
      <p:ext uri="{BB962C8B-B14F-4D97-AF65-F5344CB8AC3E}">
        <p14:creationId xmlns:p14="http://schemas.microsoft.com/office/powerpoint/2010/main" val="1575014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EEEA0-D6CF-40EA-88B6-B16E180C6CC7}"/>
              </a:ext>
            </a:extLst>
          </p:cNvPr>
          <p:cNvSpPr>
            <a:spLocks noGrp="1"/>
          </p:cNvSpPr>
          <p:nvPr>
            <p:ph type="ctrTitle"/>
          </p:nvPr>
        </p:nvSpPr>
        <p:spPr/>
        <p:txBody>
          <a:bodyPr/>
          <a:lstStyle/>
          <a:p>
            <a:r>
              <a:rPr lang="en-US" dirty="0">
                <a:latin typeface="Berlin Sans FB" panose="020E0602020502020306" pitchFamily="34" charset="0"/>
              </a:rPr>
              <a:t>HOW?</a:t>
            </a:r>
          </a:p>
        </p:txBody>
      </p:sp>
    </p:spTree>
    <p:extLst>
      <p:ext uri="{BB962C8B-B14F-4D97-AF65-F5344CB8AC3E}">
        <p14:creationId xmlns:p14="http://schemas.microsoft.com/office/powerpoint/2010/main" val="1501829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1751AF-F7FA-4261-A72E-FABA9A7B8610}"/>
              </a:ext>
            </a:extLst>
          </p:cNvPr>
          <p:cNvSpPr>
            <a:spLocks noGrp="1"/>
          </p:cNvSpPr>
          <p:nvPr>
            <p:ph idx="1"/>
          </p:nvPr>
        </p:nvSpPr>
        <p:spPr>
          <a:xfrm>
            <a:off x="838200" y="503434"/>
            <a:ext cx="10515600" cy="5673529"/>
          </a:xfrm>
        </p:spPr>
        <p:txBody>
          <a:bodyPr/>
          <a:lstStyle/>
          <a:p>
            <a:pPr fontAlgn="base">
              <a:lnSpc>
                <a:spcPct val="100000"/>
              </a:lnSpc>
            </a:pPr>
            <a:r>
              <a:rPr lang="en-US" sz="2800" dirty="0">
                <a:solidFill>
                  <a:srgbClr val="383838"/>
                </a:solidFill>
                <a:effectLst/>
                <a:latin typeface="Bell MT" panose="02020503060305020303" pitchFamily="18" charset="0"/>
                <a:ea typeface="Times New Roman" panose="02020603050405020304" pitchFamily="18" charset="0"/>
              </a:rPr>
              <a:t>Credit card companies use the differential type of calculus to calculate this amount. There are several variables that go into the calculation because it is calculated by the amount of money that is due by a certain time (usually the due date that is listed on the bill). Add on to that the interest rate given and it becomes a complicated task. With all the changing parts, interest rates and available balances, the calculation has to be done simultaneously in order to provide the customer with an accurate minimum balance.</a:t>
            </a:r>
            <a:endParaRPr lang="en-US" sz="2800" dirty="0">
              <a:effectLst/>
              <a:latin typeface="Bell MT" panose="02020503060305020303" pitchFamily="18" charset="0"/>
              <a:ea typeface="Times New Roman" panose="02020603050405020304" pitchFamily="18" charset="0"/>
            </a:endParaRPr>
          </a:p>
          <a:p>
            <a:pPr>
              <a:lnSpc>
                <a:spcPct val="100000"/>
              </a:lnSpc>
            </a:pPr>
            <a:r>
              <a:rPr lang="en-US" sz="2800" dirty="0">
                <a:solidFill>
                  <a:srgbClr val="383838"/>
                </a:solidFill>
                <a:effectLst/>
                <a:latin typeface="Bell MT" panose="02020503060305020303" pitchFamily="18" charset="0"/>
                <a:ea typeface="Calibri" panose="020F0502020204030204" pitchFamily="34" charset="0"/>
              </a:rPr>
              <a:t>The calculation that is used to determine the minimum payment starts with determining the interest that has accrued since the last payment, or over the month.</a:t>
            </a:r>
            <a:endParaRPr lang="en-US" dirty="0">
              <a:latin typeface="Bell MT" panose="02020503060305020303" pitchFamily="18" charset="0"/>
            </a:endParaRPr>
          </a:p>
          <a:p>
            <a:pPr>
              <a:lnSpc>
                <a:spcPct val="100000"/>
              </a:lnSpc>
            </a:pPr>
            <a:endParaRPr lang="en-US" dirty="0">
              <a:latin typeface="Bell MT" panose="02020503060305020303" pitchFamily="18" charset="0"/>
            </a:endParaRPr>
          </a:p>
        </p:txBody>
      </p:sp>
    </p:spTree>
    <p:extLst>
      <p:ext uri="{BB962C8B-B14F-4D97-AF65-F5344CB8AC3E}">
        <p14:creationId xmlns:p14="http://schemas.microsoft.com/office/powerpoint/2010/main" val="1910999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lgGrid">
          <a:fgClr>
            <a:srgbClr val="FFFF66"/>
          </a:fgClr>
          <a:bgClr>
            <a:schemeClr val="bg1"/>
          </a:bgClr>
        </a:patt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E3B5C7-339C-4CF6-B779-04AADDED37B4}"/>
              </a:ext>
            </a:extLst>
          </p:cNvPr>
          <p:cNvPicPr>
            <a:picLocks noChangeAspect="1"/>
          </p:cNvPicPr>
          <p:nvPr/>
        </p:nvPicPr>
        <p:blipFill>
          <a:blip r:embed="rId3">
            <a:duotone>
              <a:prstClr val="black"/>
              <a:schemeClr val="accent4">
                <a:tint val="45000"/>
                <a:satMod val="400000"/>
              </a:schemeClr>
            </a:duotone>
            <a:extLst>
              <a:ext uri="{BEBA8EAE-BF5A-486C-A8C5-ECC9F3942E4B}">
                <a14:imgProps xmlns:a14="http://schemas.microsoft.com/office/drawing/2010/main">
                  <a14:imgLayer r:embed="rId4">
                    <a14:imgEffect>
                      <a14:artisticTexturizer/>
                    </a14:imgEffect>
                    <a14:imgEffect>
                      <a14:colorTemperature colorTemp="8800"/>
                    </a14:imgEffect>
                    <a14:imgEffect>
                      <a14:saturation sat="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0" y="0"/>
            <a:ext cx="12192000" cy="6858000"/>
          </a:xfrm>
          <a:prstGeom prst="rect">
            <a:avLst/>
          </a:prstGeom>
          <a:pattFill prst="lgGrid">
            <a:fgClr>
              <a:srgbClr val="FFFF66"/>
            </a:fgClr>
            <a:bgClr>
              <a:schemeClr val="bg1"/>
            </a:bgClr>
          </a:pattFill>
        </p:spPr>
      </p:pic>
    </p:spTree>
    <p:extLst>
      <p:ext uri="{BB962C8B-B14F-4D97-AF65-F5344CB8AC3E}">
        <p14:creationId xmlns:p14="http://schemas.microsoft.com/office/powerpoint/2010/main" val="3072645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242</Words>
  <Application>Microsoft Office PowerPoint</Application>
  <PresentationFormat>Widescreen</PresentationFormat>
  <Paragraphs>16</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Bell MT</vt:lpstr>
      <vt:lpstr>Berlin Sans FB</vt:lpstr>
      <vt:lpstr>Calibri</vt:lpstr>
      <vt:lpstr>Calibri Light</vt:lpstr>
      <vt:lpstr>Office Theme</vt:lpstr>
      <vt:lpstr>PowerPoint Presentation</vt:lpstr>
      <vt:lpstr>CALCULUS PROJECT</vt:lpstr>
      <vt:lpstr>Credit card companies use calculus for the following:</vt:lpstr>
      <vt:lpstr>MAJOR USE: </vt:lpstr>
      <vt:lpstr>HOW?</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PROJECT</dc:title>
  <dc:creator>V V VAISHNAVI</dc:creator>
  <cp:lastModifiedBy>V V VAISHNAVI</cp:lastModifiedBy>
  <cp:revision>2</cp:revision>
  <dcterms:created xsi:type="dcterms:W3CDTF">2022-01-04T05:16:56Z</dcterms:created>
  <dcterms:modified xsi:type="dcterms:W3CDTF">2022-01-04T05:59:36Z</dcterms:modified>
</cp:coreProperties>
</file>