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Economica"/>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092085E-6D2F-41AC-B950-63FC7750EA14}">
  <a:tblStyle styleId="{7092085E-6D2F-41AC-B950-63FC7750EA14}"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Economica-bold.fntdata"/><Relationship Id="rId27" Type="http://schemas.openxmlformats.org/officeDocument/2006/relationships/font" Target="fonts/Economica-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Economica-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regular.fntdata"/><Relationship Id="rId30" Type="http://schemas.openxmlformats.org/officeDocument/2006/relationships/font" Target="fonts/Economica-boldItalic.fntdata"/><Relationship Id="rId11" Type="http://schemas.openxmlformats.org/officeDocument/2006/relationships/slide" Target="slides/slide5.xml"/><Relationship Id="rId33" Type="http://schemas.openxmlformats.org/officeDocument/2006/relationships/font" Target="fonts/OpenSans-italic.fntdata"/><Relationship Id="rId10" Type="http://schemas.openxmlformats.org/officeDocument/2006/relationships/slide" Target="slides/slide4.xml"/><Relationship Id="rId32" Type="http://schemas.openxmlformats.org/officeDocument/2006/relationships/font" Target="fonts/OpenSans-bold.fntdata"/><Relationship Id="rId13" Type="http://schemas.openxmlformats.org/officeDocument/2006/relationships/slide" Target="slides/slide7.xml"/><Relationship Id="rId12" Type="http://schemas.openxmlformats.org/officeDocument/2006/relationships/slide" Target="slides/slide6.xml"/><Relationship Id="rId34" Type="http://schemas.openxmlformats.org/officeDocument/2006/relationships/font" Target="fonts/Open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130eb754614_0_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130eb754614_0_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30eb754614_0_1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30eb754614_0_1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11cf104c3b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11cf104c3b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1cf104c3ba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11cf104c3ba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1cf104c3ba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1cf104c3ba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13141e9dfd0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13141e9dfd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13141e9dfd0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6" name="Google Shape;186;g13141e9dfd0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g13127025e29_1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5" name="Google Shape;195;g13127025e29_1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13127025e29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13127025e29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3127025e29_1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3127025e29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3019170b46_0_1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3019170b46_0_1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13019170b46_0_1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13019170b46_0_1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302e56d79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302e56d79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302e56d79c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302e56d79c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g131445466ae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7" name="Google Shape;87;g131445466ae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13019170b46_0_1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5" name="Google Shape;95;g13019170b46_0_1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g13019170b46_0_1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5" name="Google Shape;105;g13019170b46_0_1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g13019170b46_0_18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3" name="Google Shape;113;g13019170b46_0_18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11cf104c3b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11cf104c3b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2744013" y="756700"/>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1" name="Google Shape;11;p2"/>
          <p:cNvSpPr/>
          <p:nvPr/>
        </p:nvSpPr>
        <p:spPr>
          <a:xfrm rot="10800000">
            <a:off x="5318350" y="32667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2" name="Google Shape;12;p2"/>
          <p:cNvSpPr txBox="1"/>
          <p:nvPr>
            <p:ph type="ctrTitle"/>
          </p:nvPr>
        </p:nvSpPr>
        <p:spPr>
          <a:xfrm>
            <a:off x="3044700" y="1444255"/>
            <a:ext cx="3054600" cy="15372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3" name="Google Shape;13;p2"/>
          <p:cNvSpPr txBox="1"/>
          <p:nvPr>
            <p:ph idx="1" type="subTitle"/>
          </p:nvPr>
        </p:nvSpPr>
        <p:spPr>
          <a:xfrm>
            <a:off x="3044700" y="3116580"/>
            <a:ext cx="3054600" cy="7014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Font typeface="Economica"/>
              <a:buNone/>
              <a:defRPr sz="2100">
                <a:latin typeface="Economica"/>
                <a:ea typeface="Economica"/>
                <a:cs typeface="Economica"/>
                <a:sym typeface="Economica"/>
              </a:defRPr>
            </a:lvl1pPr>
            <a:lvl2pPr lvl="1" algn="ctr">
              <a:lnSpc>
                <a:spcPct val="100000"/>
              </a:lnSpc>
              <a:spcBef>
                <a:spcPts val="0"/>
              </a:spcBef>
              <a:spcAft>
                <a:spcPts val="0"/>
              </a:spcAft>
              <a:buSzPts val="2100"/>
              <a:buFont typeface="Economica"/>
              <a:buNone/>
              <a:defRPr sz="2100">
                <a:latin typeface="Economica"/>
                <a:ea typeface="Economica"/>
                <a:cs typeface="Economica"/>
                <a:sym typeface="Economica"/>
              </a:defRPr>
            </a:lvl2pPr>
            <a:lvl3pPr lvl="2" algn="ctr">
              <a:lnSpc>
                <a:spcPct val="100000"/>
              </a:lnSpc>
              <a:spcBef>
                <a:spcPts val="0"/>
              </a:spcBef>
              <a:spcAft>
                <a:spcPts val="0"/>
              </a:spcAft>
              <a:buSzPts val="2100"/>
              <a:buFont typeface="Economica"/>
              <a:buNone/>
              <a:defRPr sz="2100">
                <a:latin typeface="Economica"/>
                <a:ea typeface="Economica"/>
                <a:cs typeface="Economica"/>
                <a:sym typeface="Economica"/>
              </a:defRPr>
            </a:lvl3pPr>
            <a:lvl4pPr lvl="3" algn="ctr">
              <a:lnSpc>
                <a:spcPct val="100000"/>
              </a:lnSpc>
              <a:spcBef>
                <a:spcPts val="0"/>
              </a:spcBef>
              <a:spcAft>
                <a:spcPts val="0"/>
              </a:spcAft>
              <a:buSzPts val="2100"/>
              <a:buFont typeface="Economica"/>
              <a:buNone/>
              <a:defRPr sz="2100">
                <a:latin typeface="Economica"/>
                <a:ea typeface="Economica"/>
                <a:cs typeface="Economica"/>
                <a:sym typeface="Economica"/>
              </a:defRPr>
            </a:lvl4pPr>
            <a:lvl5pPr lvl="4" algn="ctr">
              <a:lnSpc>
                <a:spcPct val="100000"/>
              </a:lnSpc>
              <a:spcBef>
                <a:spcPts val="0"/>
              </a:spcBef>
              <a:spcAft>
                <a:spcPts val="0"/>
              </a:spcAft>
              <a:buSzPts val="2100"/>
              <a:buFont typeface="Economica"/>
              <a:buNone/>
              <a:defRPr sz="2100">
                <a:latin typeface="Economica"/>
                <a:ea typeface="Economica"/>
                <a:cs typeface="Economica"/>
                <a:sym typeface="Economica"/>
              </a:defRPr>
            </a:lvl5pPr>
            <a:lvl6pPr lvl="5" algn="ctr">
              <a:lnSpc>
                <a:spcPct val="100000"/>
              </a:lnSpc>
              <a:spcBef>
                <a:spcPts val="0"/>
              </a:spcBef>
              <a:spcAft>
                <a:spcPts val="0"/>
              </a:spcAft>
              <a:buSzPts val="2100"/>
              <a:buFont typeface="Economica"/>
              <a:buNone/>
              <a:defRPr sz="2100">
                <a:latin typeface="Economica"/>
                <a:ea typeface="Economica"/>
                <a:cs typeface="Economica"/>
                <a:sym typeface="Economica"/>
              </a:defRPr>
            </a:lvl6pPr>
            <a:lvl7pPr lvl="6" algn="ctr">
              <a:lnSpc>
                <a:spcPct val="100000"/>
              </a:lnSpc>
              <a:spcBef>
                <a:spcPts val="0"/>
              </a:spcBef>
              <a:spcAft>
                <a:spcPts val="0"/>
              </a:spcAft>
              <a:buSzPts val="2100"/>
              <a:buFont typeface="Economica"/>
              <a:buNone/>
              <a:defRPr sz="2100">
                <a:latin typeface="Economica"/>
                <a:ea typeface="Economica"/>
                <a:cs typeface="Economica"/>
                <a:sym typeface="Economica"/>
              </a:defRPr>
            </a:lvl7pPr>
            <a:lvl8pPr lvl="7" algn="ctr">
              <a:lnSpc>
                <a:spcPct val="100000"/>
              </a:lnSpc>
              <a:spcBef>
                <a:spcPts val="0"/>
              </a:spcBef>
              <a:spcAft>
                <a:spcPts val="0"/>
              </a:spcAft>
              <a:buSzPts val="2100"/>
              <a:buFont typeface="Economica"/>
              <a:buNone/>
              <a:defRPr sz="2100">
                <a:latin typeface="Economica"/>
                <a:ea typeface="Economica"/>
                <a:cs typeface="Economica"/>
                <a:sym typeface="Economica"/>
              </a:defRPr>
            </a:lvl8pPr>
            <a:lvl9pPr lvl="8" algn="ctr">
              <a:lnSpc>
                <a:spcPct val="100000"/>
              </a:lnSpc>
              <a:spcBef>
                <a:spcPts val="0"/>
              </a:spcBef>
              <a:spcAft>
                <a:spcPts val="0"/>
              </a:spcAft>
              <a:buSzPts val="2100"/>
              <a:buFont typeface="Economica"/>
              <a:buNone/>
              <a:defRPr sz="2100">
                <a:latin typeface="Economica"/>
                <a:ea typeface="Economica"/>
                <a:cs typeface="Economica"/>
                <a:sym typeface="Economica"/>
              </a:defRPr>
            </a:lvl9pPr>
          </a:lstStyle>
          <a:p/>
        </p:txBody>
      </p:sp>
      <p:sp>
        <p:nvSpPr>
          <p:cNvPr id="14" name="Google Shape;14;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1" name="Shape 51"/>
        <p:cNvGrpSpPr/>
        <p:nvPr/>
      </p:nvGrpSpPr>
      <p:grpSpPr>
        <a:xfrm>
          <a:off x="0" y="0"/>
          <a:ext cx="0" cy="0"/>
          <a:chOff x="0" y="0"/>
          <a:chExt cx="0" cy="0"/>
        </a:xfrm>
      </p:grpSpPr>
      <p:sp>
        <p:nvSpPr>
          <p:cNvPr id="52" name="Google Shape;52;p11"/>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11"/>
          <p:cNvSpPr txBox="1"/>
          <p:nvPr>
            <p:ph hasCustomPrompt="1" type="title"/>
          </p:nvPr>
        </p:nvSpPr>
        <p:spPr>
          <a:xfrm>
            <a:off x="311700" y="957125"/>
            <a:ext cx="8520600" cy="21288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lt2"/>
              </a:buClr>
              <a:buSzPts val="16000"/>
              <a:buNone/>
              <a:defRPr sz="16000">
                <a:solidFill>
                  <a:schemeClr val="lt2"/>
                </a:solidFill>
              </a:defRPr>
            </a:lvl1pPr>
            <a:lvl2pPr lvl="1" algn="ctr">
              <a:spcBef>
                <a:spcPts val="0"/>
              </a:spcBef>
              <a:spcAft>
                <a:spcPts val="0"/>
              </a:spcAft>
              <a:buClr>
                <a:schemeClr val="lt2"/>
              </a:buClr>
              <a:buSzPts val="16000"/>
              <a:buNone/>
              <a:defRPr sz="16000">
                <a:solidFill>
                  <a:schemeClr val="lt2"/>
                </a:solidFill>
              </a:defRPr>
            </a:lvl2pPr>
            <a:lvl3pPr lvl="2" algn="ctr">
              <a:spcBef>
                <a:spcPts val="0"/>
              </a:spcBef>
              <a:spcAft>
                <a:spcPts val="0"/>
              </a:spcAft>
              <a:buClr>
                <a:schemeClr val="lt2"/>
              </a:buClr>
              <a:buSzPts val="16000"/>
              <a:buNone/>
              <a:defRPr sz="16000">
                <a:solidFill>
                  <a:schemeClr val="lt2"/>
                </a:solidFill>
              </a:defRPr>
            </a:lvl3pPr>
            <a:lvl4pPr lvl="3" algn="ctr">
              <a:spcBef>
                <a:spcPts val="0"/>
              </a:spcBef>
              <a:spcAft>
                <a:spcPts val="0"/>
              </a:spcAft>
              <a:buClr>
                <a:schemeClr val="lt2"/>
              </a:buClr>
              <a:buSzPts val="16000"/>
              <a:buNone/>
              <a:defRPr sz="16000">
                <a:solidFill>
                  <a:schemeClr val="lt2"/>
                </a:solidFill>
              </a:defRPr>
            </a:lvl4pPr>
            <a:lvl5pPr lvl="4" algn="ctr">
              <a:spcBef>
                <a:spcPts val="0"/>
              </a:spcBef>
              <a:spcAft>
                <a:spcPts val="0"/>
              </a:spcAft>
              <a:buClr>
                <a:schemeClr val="lt2"/>
              </a:buClr>
              <a:buSzPts val="16000"/>
              <a:buNone/>
              <a:defRPr sz="16000">
                <a:solidFill>
                  <a:schemeClr val="lt2"/>
                </a:solidFill>
              </a:defRPr>
            </a:lvl5pPr>
            <a:lvl6pPr lvl="5" algn="ctr">
              <a:spcBef>
                <a:spcPts val="0"/>
              </a:spcBef>
              <a:spcAft>
                <a:spcPts val="0"/>
              </a:spcAft>
              <a:buClr>
                <a:schemeClr val="lt2"/>
              </a:buClr>
              <a:buSzPts val="16000"/>
              <a:buNone/>
              <a:defRPr sz="16000">
                <a:solidFill>
                  <a:schemeClr val="lt2"/>
                </a:solidFill>
              </a:defRPr>
            </a:lvl6pPr>
            <a:lvl7pPr lvl="6" algn="ctr">
              <a:spcBef>
                <a:spcPts val="0"/>
              </a:spcBef>
              <a:spcAft>
                <a:spcPts val="0"/>
              </a:spcAft>
              <a:buClr>
                <a:schemeClr val="lt2"/>
              </a:buClr>
              <a:buSzPts val="16000"/>
              <a:buNone/>
              <a:defRPr sz="16000">
                <a:solidFill>
                  <a:schemeClr val="lt2"/>
                </a:solidFill>
              </a:defRPr>
            </a:lvl7pPr>
            <a:lvl8pPr lvl="7" algn="ctr">
              <a:spcBef>
                <a:spcPts val="0"/>
              </a:spcBef>
              <a:spcAft>
                <a:spcPts val="0"/>
              </a:spcAft>
              <a:buClr>
                <a:schemeClr val="lt2"/>
              </a:buClr>
              <a:buSzPts val="16000"/>
              <a:buNone/>
              <a:defRPr sz="16000">
                <a:solidFill>
                  <a:schemeClr val="lt2"/>
                </a:solidFill>
              </a:defRPr>
            </a:lvl8pPr>
            <a:lvl9pPr lvl="8" algn="ctr">
              <a:spcBef>
                <a:spcPts val="0"/>
              </a:spcBef>
              <a:spcAft>
                <a:spcPts val="0"/>
              </a:spcAft>
              <a:buClr>
                <a:schemeClr val="lt2"/>
              </a:buClr>
              <a:buSzPts val="16000"/>
              <a:buNone/>
              <a:defRPr sz="16000">
                <a:solidFill>
                  <a:schemeClr val="lt2"/>
                </a:solidFill>
              </a:defRPr>
            </a:lvl9pPr>
          </a:lstStyle>
          <a:p>
            <a:r>
              <a:t>xx%</a:t>
            </a:r>
          </a:p>
        </p:txBody>
      </p:sp>
      <p:sp>
        <p:nvSpPr>
          <p:cNvPr id="54" name="Google Shape;54;p11"/>
          <p:cNvSpPr txBox="1"/>
          <p:nvPr>
            <p:ph idx="1" type="body"/>
          </p:nvPr>
        </p:nvSpPr>
        <p:spPr>
          <a:xfrm>
            <a:off x="311700" y="316200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5" name="Google Shape;55;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6" name="Shape 56"/>
        <p:cNvGrpSpPr/>
        <p:nvPr/>
      </p:nvGrpSpPr>
      <p:grpSpPr>
        <a:xfrm>
          <a:off x="0" y="0"/>
          <a:ext cx="0" cy="0"/>
          <a:chOff x="0" y="0"/>
          <a:chExt cx="0" cy="0"/>
        </a:xfrm>
      </p:grpSpPr>
      <p:sp>
        <p:nvSpPr>
          <p:cNvPr id="57" name="Google Shape;57;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5" name="Shape 15"/>
        <p:cNvGrpSpPr/>
        <p:nvPr/>
      </p:nvGrpSpPr>
      <p:grpSpPr>
        <a:xfrm>
          <a:off x="0" y="0"/>
          <a:ext cx="0" cy="0"/>
          <a:chOff x="0" y="0"/>
          <a:chExt cx="0" cy="0"/>
        </a:xfrm>
      </p:grpSpPr>
      <p:sp>
        <p:nvSpPr>
          <p:cNvPr id="16" name="Google Shape;16;p3"/>
          <p:cNvSpPr/>
          <p:nvPr/>
        </p:nvSpPr>
        <p:spPr>
          <a:xfrm flipH="1">
            <a:off x="7595938" y="4602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7" name="Google Shape;17;p3"/>
          <p:cNvSpPr/>
          <p:nvPr/>
        </p:nvSpPr>
        <p:spPr>
          <a:xfrm flipH="1" rot="10800000">
            <a:off x="466425" y="3558325"/>
            <a:ext cx="1081625" cy="1124950"/>
          </a:xfrm>
          <a:custGeom>
            <a:rect b="b" l="l" r="r" t="t"/>
            <a:pathLst>
              <a:path extrusionOk="0" h="44998" w="43265">
                <a:moveTo>
                  <a:pt x="0" y="44998"/>
                </a:moveTo>
                <a:lnTo>
                  <a:pt x="0" y="0"/>
                </a:lnTo>
                <a:lnTo>
                  <a:pt x="43265" y="0"/>
                </a:lnTo>
              </a:path>
            </a:pathLst>
          </a:custGeom>
          <a:noFill/>
          <a:ln cap="flat" cmpd="sng" w="28575">
            <a:solidFill>
              <a:schemeClr val="lt2"/>
            </a:solidFill>
            <a:prstDash val="solid"/>
            <a:miter lim="8000"/>
            <a:headEnd len="sm" w="sm" type="none"/>
            <a:tailEnd len="sm" w="sm" type="none"/>
          </a:ln>
        </p:spPr>
      </p:sp>
      <p:sp>
        <p:nvSpPr>
          <p:cNvPr id="18" name="Google Shape;18;p3"/>
          <p:cNvSpPr txBox="1"/>
          <p:nvPr>
            <p:ph type="title"/>
          </p:nvPr>
        </p:nvSpPr>
        <p:spPr>
          <a:xfrm>
            <a:off x="773700" y="1806450"/>
            <a:ext cx="7596600" cy="15306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4200"/>
              <a:buNone/>
              <a:defRPr/>
            </a:lvl1pPr>
            <a:lvl2pPr lvl="1" algn="ctr">
              <a:spcBef>
                <a:spcPts val="0"/>
              </a:spcBef>
              <a:spcAft>
                <a:spcPts val="0"/>
              </a:spcAft>
              <a:buSzPts val="4200"/>
              <a:buNone/>
              <a:defRPr/>
            </a:lvl2pPr>
            <a:lvl3pPr lvl="2" algn="ctr">
              <a:spcBef>
                <a:spcPts val="0"/>
              </a:spcBef>
              <a:spcAft>
                <a:spcPts val="0"/>
              </a:spcAft>
              <a:buSzPts val="4200"/>
              <a:buNone/>
              <a:defRPr/>
            </a:lvl3pPr>
            <a:lvl4pPr lvl="3" algn="ctr">
              <a:spcBef>
                <a:spcPts val="0"/>
              </a:spcBef>
              <a:spcAft>
                <a:spcPts val="0"/>
              </a:spcAft>
              <a:buSzPts val="4200"/>
              <a:buNone/>
              <a:defRPr/>
            </a:lvl4pPr>
            <a:lvl5pPr lvl="4" algn="ctr">
              <a:spcBef>
                <a:spcPts val="0"/>
              </a:spcBef>
              <a:spcAft>
                <a:spcPts val="0"/>
              </a:spcAft>
              <a:buSzPts val="4200"/>
              <a:buNone/>
              <a:defRPr/>
            </a:lvl5pPr>
            <a:lvl6pPr lvl="5" algn="ctr">
              <a:spcBef>
                <a:spcPts val="0"/>
              </a:spcBef>
              <a:spcAft>
                <a:spcPts val="0"/>
              </a:spcAft>
              <a:buSzPts val="4200"/>
              <a:buNone/>
              <a:defRPr/>
            </a:lvl6pPr>
            <a:lvl7pPr lvl="6" algn="ctr">
              <a:spcBef>
                <a:spcPts val="0"/>
              </a:spcBef>
              <a:spcAft>
                <a:spcPts val="0"/>
              </a:spcAft>
              <a:buSzPts val="4200"/>
              <a:buNone/>
              <a:defRPr/>
            </a:lvl7pPr>
            <a:lvl8pPr lvl="7" algn="ctr">
              <a:spcBef>
                <a:spcPts val="0"/>
              </a:spcBef>
              <a:spcAft>
                <a:spcPts val="0"/>
              </a:spcAft>
              <a:buSzPts val="4200"/>
              <a:buNone/>
              <a:defRPr/>
            </a:lvl8pPr>
            <a:lvl9pPr lvl="8" algn="ctr">
              <a:spcBef>
                <a:spcPts val="0"/>
              </a:spcBef>
              <a:spcAft>
                <a:spcPts val="0"/>
              </a:spcAft>
              <a:buSzPts val="4200"/>
              <a:buNone/>
              <a:defRPr/>
            </a:lvl9pPr>
          </a:lstStyle>
          <a:p/>
        </p:txBody>
      </p:sp>
      <p:sp>
        <p:nvSpPr>
          <p:cNvPr id="19" name="Google Shape;19;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4"/>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4"/>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3" name="Google Shape;23;p4"/>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4" name="Google Shape;24;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5" name="Shape 25"/>
        <p:cNvGrpSpPr/>
        <p:nvPr/>
      </p:nvGrpSpPr>
      <p:grpSpPr>
        <a:xfrm>
          <a:off x="0" y="0"/>
          <a:ext cx="0" cy="0"/>
          <a:chOff x="0" y="0"/>
          <a:chExt cx="0" cy="0"/>
        </a:xfrm>
      </p:grpSpPr>
      <p:sp>
        <p:nvSpPr>
          <p:cNvPr id="26" name="Google Shape;26;p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27" name="Google Shape;27;p5"/>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8" name="Google Shape;28;p5"/>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9" name="Google Shape;29;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a:lvl1pPr>
            <a:lvl2pPr lvl="1">
              <a:spcBef>
                <a:spcPts val="0"/>
              </a:spcBef>
              <a:spcAft>
                <a:spcPts val="0"/>
              </a:spcAft>
              <a:buSzPts val="4200"/>
              <a:buNone/>
              <a:defRPr/>
            </a:lvl2pPr>
            <a:lvl3pPr lvl="2">
              <a:spcBef>
                <a:spcPts val="0"/>
              </a:spcBef>
              <a:spcAft>
                <a:spcPts val="0"/>
              </a:spcAft>
              <a:buSzPts val="4200"/>
              <a:buNone/>
              <a:defRPr/>
            </a:lvl3pPr>
            <a:lvl4pPr lvl="3">
              <a:spcBef>
                <a:spcPts val="0"/>
              </a:spcBef>
              <a:spcAft>
                <a:spcPts val="0"/>
              </a:spcAft>
              <a:buSzPts val="4200"/>
              <a:buNone/>
              <a:defRPr/>
            </a:lvl4pPr>
            <a:lvl5pPr lvl="4">
              <a:spcBef>
                <a:spcPts val="0"/>
              </a:spcBef>
              <a:spcAft>
                <a:spcPts val="0"/>
              </a:spcAft>
              <a:buSzPts val="4200"/>
              <a:buNone/>
              <a:defRPr/>
            </a:lvl5pPr>
            <a:lvl6pPr lvl="5">
              <a:spcBef>
                <a:spcPts val="0"/>
              </a:spcBef>
              <a:spcAft>
                <a:spcPts val="0"/>
              </a:spcAft>
              <a:buSzPts val="4200"/>
              <a:buNone/>
              <a:defRPr/>
            </a:lvl6pPr>
            <a:lvl7pPr lvl="6">
              <a:spcBef>
                <a:spcPts val="0"/>
              </a:spcBef>
              <a:spcAft>
                <a:spcPts val="0"/>
              </a:spcAft>
              <a:buSzPts val="4200"/>
              <a:buNone/>
              <a:defRPr/>
            </a:lvl7pPr>
            <a:lvl8pPr lvl="7">
              <a:spcBef>
                <a:spcPts val="0"/>
              </a:spcBef>
              <a:spcAft>
                <a:spcPts val="0"/>
              </a:spcAft>
              <a:buSzPts val="4200"/>
              <a:buNone/>
              <a:defRPr/>
            </a:lvl8pPr>
            <a:lvl9pPr lvl="8">
              <a:spcBef>
                <a:spcPts val="0"/>
              </a:spcBef>
              <a:spcAft>
                <a:spcPts val="0"/>
              </a:spcAft>
              <a:buSzPts val="4200"/>
              <a:buNone/>
              <a:defRPr/>
            </a:lvl9pPr>
          </a:lstStyle>
          <a:p/>
        </p:txBody>
      </p:sp>
      <p:sp>
        <p:nvSpPr>
          <p:cNvPr id="32" name="Google Shape;32;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35" name="Google Shape;35;p7"/>
          <p:cNvSpPr txBox="1"/>
          <p:nvPr>
            <p:ph idx="1" type="body"/>
          </p:nvPr>
        </p:nvSpPr>
        <p:spPr>
          <a:xfrm>
            <a:off x="311700" y="1399400"/>
            <a:ext cx="2808000" cy="27849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6" name="Google Shape;36;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7" name="Shape 37"/>
        <p:cNvGrpSpPr/>
        <p:nvPr/>
      </p:nvGrpSpPr>
      <p:grpSpPr>
        <a:xfrm>
          <a:off x="0" y="0"/>
          <a:ext cx="0" cy="0"/>
          <a:chOff x="0" y="0"/>
          <a:chExt cx="0" cy="0"/>
        </a:xfrm>
      </p:grpSpPr>
      <p:sp>
        <p:nvSpPr>
          <p:cNvPr id="38" name="Google Shape;38;p8"/>
          <p:cNvSpPr/>
          <p:nvPr/>
        </p:nvSpPr>
        <p:spPr>
          <a:xfrm>
            <a:off x="0"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 name="Google Shape;39;p8"/>
          <p:cNvSpPr txBox="1"/>
          <p:nvPr>
            <p:ph type="title"/>
          </p:nvPr>
        </p:nvSpPr>
        <p:spPr>
          <a:xfrm>
            <a:off x="490250" y="450150"/>
            <a:ext cx="5878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40" name="Google Shape;40;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1" name="Shape 41"/>
        <p:cNvGrpSpPr/>
        <p:nvPr/>
      </p:nvGrpSpPr>
      <p:grpSpPr>
        <a:xfrm>
          <a:off x="0" y="0"/>
          <a:ext cx="0" cy="0"/>
          <a:chOff x="0" y="0"/>
          <a:chExt cx="0" cy="0"/>
        </a:xfrm>
      </p:grpSpPr>
      <p:sp>
        <p:nvSpPr>
          <p:cNvPr id="42" name="Google Shape;42;p9"/>
          <p:cNvSpPr/>
          <p:nvPr/>
        </p:nvSpPr>
        <p:spPr>
          <a:xfrm>
            <a:off x="4572000" y="-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3" name="Google Shape;43;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4" name="Google Shape;44;p9"/>
          <p:cNvSpPr txBox="1"/>
          <p:nvPr>
            <p:ph type="title"/>
          </p:nvPr>
        </p:nvSpPr>
        <p:spPr>
          <a:xfrm>
            <a:off x="265500" y="929275"/>
            <a:ext cx="4045200" cy="1786200"/>
          </a:xfrm>
          <a:prstGeom prst="rect">
            <a:avLst/>
          </a:prstGeom>
        </p:spPr>
        <p:txBody>
          <a:bodyPr anchorCtr="0" anchor="b" bIns="91425" lIns="91425" spcFirstLastPara="1" rIns="91425" wrap="square" tIns="91425">
            <a:normAutofit/>
          </a:bodyPr>
          <a:lstStyle>
            <a:lvl1pPr lvl="0" algn="ctr">
              <a:spcBef>
                <a:spcPts val="0"/>
              </a:spcBef>
              <a:spcAft>
                <a:spcPts val="0"/>
              </a:spcAft>
              <a:buClr>
                <a:schemeClr val="lt2"/>
              </a:buClr>
              <a:buSzPts val="4200"/>
              <a:buNone/>
              <a:defRPr>
                <a:solidFill>
                  <a:schemeClr val="lt2"/>
                </a:solidFill>
              </a:defRPr>
            </a:lvl1pPr>
            <a:lvl2pPr lvl="1" algn="ctr">
              <a:spcBef>
                <a:spcPts val="0"/>
              </a:spcBef>
              <a:spcAft>
                <a:spcPts val="0"/>
              </a:spcAft>
              <a:buClr>
                <a:schemeClr val="lt2"/>
              </a:buClr>
              <a:buSzPts val="4200"/>
              <a:buNone/>
              <a:defRPr>
                <a:solidFill>
                  <a:schemeClr val="lt2"/>
                </a:solidFill>
              </a:defRPr>
            </a:lvl2pPr>
            <a:lvl3pPr lvl="2" algn="ctr">
              <a:spcBef>
                <a:spcPts val="0"/>
              </a:spcBef>
              <a:spcAft>
                <a:spcPts val="0"/>
              </a:spcAft>
              <a:buClr>
                <a:schemeClr val="lt2"/>
              </a:buClr>
              <a:buSzPts val="4200"/>
              <a:buNone/>
              <a:defRPr>
                <a:solidFill>
                  <a:schemeClr val="lt2"/>
                </a:solidFill>
              </a:defRPr>
            </a:lvl3pPr>
            <a:lvl4pPr lvl="3" algn="ctr">
              <a:spcBef>
                <a:spcPts val="0"/>
              </a:spcBef>
              <a:spcAft>
                <a:spcPts val="0"/>
              </a:spcAft>
              <a:buClr>
                <a:schemeClr val="lt2"/>
              </a:buClr>
              <a:buSzPts val="4200"/>
              <a:buNone/>
              <a:defRPr>
                <a:solidFill>
                  <a:schemeClr val="lt2"/>
                </a:solidFill>
              </a:defRPr>
            </a:lvl4pPr>
            <a:lvl5pPr lvl="4" algn="ctr">
              <a:spcBef>
                <a:spcPts val="0"/>
              </a:spcBef>
              <a:spcAft>
                <a:spcPts val="0"/>
              </a:spcAft>
              <a:buClr>
                <a:schemeClr val="lt2"/>
              </a:buClr>
              <a:buSzPts val="4200"/>
              <a:buNone/>
              <a:defRPr>
                <a:solidFill>
                  <a:schemeClr val="lt2"/>
                </a:solidFill>
              </a:defRPr>
            </a:lvl5pPr>
            <a:lvl6pPr lvl="5" algn="ctr">
              <a:spcBef>
                <a:spcPts val="0"/>
              </a:spcBef>
              <a:spcAft>
                <a:spcPts val="0"/>
              </a:spcAft>
              <a:buClr>
                <a:schemeClr val="lt2"/>
              </a:buClr>
              <a:buSzPts val="4200"/>
              <a:buNone/>
              <a:defRPr>
                <a:solidFill>
                  <a:schemeClr val="lt2"/>
                </a:solidFill>
              </a:defRPr>
            </a:lvl6pPr>
            <a:lvl7pPr lvl="6" algn="ctr">
              <a:spcBef>
                <a:spcPts val="0"/>
              </a:spcBef>
              <a:spcAft>
                <a:spcPts val="0"/>
              </a:spcAft>
              <a:buClr>
                <a:schemeClr val="lt2"/>
              </a:buClr>
              <a:buSzPts val="4200"/>
              <a:buNone/>
              <a:defRPr>
                <a:solidFill>
                  <a:schemeClr val="lt2"/>
                </a:solidFill>
              </a:defRPr>
            </a:lvl7pPr>
            <a:lvl8pPr lvl="7" algn="ctr">
              <a:spcBef>
                <a:spcPts val="0"/>
              </a:spcBef>
              <a:spcAft>
                <a:spcPts val="0"/>
              </a:spcAft>
              <a:buClr>
                <a:schemeClr val="lt2"/>
              </a:buClr>
              <a:buSzPts val="4200"/>
              <a:buNone/>
              <a:defRPr>
                <a:solidFill>
                  <a:schemeClr val="lt2"/>
                </a:solidFill>
              </a:defRPr>
            </a:lvl8pPr>
            <a:lvl9pPr lvl="8" algn="ctr">
              <a:spcBef>
                <a:spcPts val="0"/>
              </a:spcBef>
              <a:spcAft>
                <a:spcPts val="0"/>
              </a:spcAft>
              <a:buClr>
                <a:schemeClr val="lt2"/>
              </a:buClr>
              <a:buSzPts val="4200"/>
              <a:buNone/>
              <a:defRPr>
                <a:solidFill>
                  <a:schemeClr val="lt2"/>
                </a:solidFill>
              </a:defRPr>
            </a:lvl9pPr>
          </a:lstStyle>
          <a:p/>
        </p:txBody>
      </p:sp>
      <p:sp>
        <p:nvSpPr>
          <p:cNvPr id="45" name="Google Shape;45;p9"/>
          <p:cNvSpPr txBox="1"/>
          <p:nvPr>
            <p:ph idx="1" type="subTitle"/>
          </p:nvPr>
        </p:nvSpPr>
        <p:spPr>
          <a:xfrm>
            <a:off x="265500" y="2769001"/>
            <a:ext cx="4045200" cy="1574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Font typeface="Economica"/>
              <a:buNone/>
              <a:defRPr sz="2400">
                <a:latin typeface="Economica"/>
                <a:ea typeface="Economica"/>
                <a:cs typeface="Economica"/>
                <a:sym typeface="Economica"/>
              </a:defRPr>
            </a:lvl1pPr>
            <a:lvl2pPr lvl="1" algn="ctr">
              <a:lnSpc>
                <a:spcPct val="100000"/>
              </a:lnSpc>
              <a:spcBef>
                <a:spcPts val="0"/>
              </a:spcBef>
              <a:spcAft>
                <a:spcPts val="0"/>
              </a:spcAft>
              <a:buSzPts val="2400"/>
              <a:buFont typeface="Economica"/>
              <a:buNone/>
              <a:defRPr sz="2400">
                <a:latin typeface="Economica"/>
                <a:ea typeface="Economica"/>
                <a:cs typeface="Economica"/>
                <a:sym typeface="Economica"/>
              </a:defRPr>
            </a:lvl2pPr>
            <a:lvl3pPr lvl="2" algn="ctr">
              <a:lnSpc>
                <a:spcPct val="100000"/>
              </a:lnSpc>
              <a:spcBef>
                <a:spcPts val="0"/>
              </a:spcBef>
              <a:spcAft>
                <a:spcPts val="0"/>
              </a:spcAft>
              <a:buSzPts val="2400"/>
              <a:buFont typeface="Economica"/>
              <a:buNone/>
              <a:defRPr sz="2400">
                <a:latin typeface="Economica"/>
                <a:ea typeface="Economica"/>
                <a:cs typeface="Economica"/>
                <a:sym typeface="Economica"/>
              </a:defRPr>
            </a:lvl3pPr>
            <a:lvl4pPr lvl="3" algn="ctr">
              <a:lnSpc>
                <a:spcPct val="100000"/>
              </a:lnSpc>
              <a:spcBef>
                <a:spcPts val="0"/>
              </a:spcBef>
              <a:spcAft>
                <a:spcPts val="0"/>
              </a:spcAft>
              <a:buSzPts val="2400"/>
              <a:buFont typeface="Economica"/>
              <a:buNone/>
              <a:defRPr sz="2400">
                <a:latin typeface="Economica"/>
                <a:ea typeface="Economica"/>
                <a:cs typeface="Economica"/>
                <a:sym typeface="Economica"/>
              </a:defRPr>
            </a:lvl4pPr>
            <a:lvl5pPr lvl="4" algn="ctr">
              <a:lnSpc>
                <a:spcPct val="100000"/>
              </a:lnSpc>
              <a:spcBef>
                <a:spcPts val="0"/>
              </a:spcBef>
              <a:spcAft>
                <a:spcPts val="0"/>
              </a:spcAft>
              <a:buSzPts val="2400"/>
              <a:buFont typeface="Economica"/>
              <a:buNone/>
              <a:defRPr sz="2400">
                <a:latin typeface="Economica"/>
                <a:ea typeface="Economica"/>
                <a:cs typeface="Economica"/>
                <a:sym typeface="Economica"/>
              </a:defRPr>
            </a:lvl5pPr>
            <a:lvl6pPr lvl="5" algn="ctr">
              <a:lnSpc>
                <a:spcPct val="100000"/>
              </a:lnSpc>
              <a:spcBef>
                <a:spcPts val="0"/>
              </a:spcBef>
              <a:spcAft>
                <a:spcPts val="0"/>
              </a:spcAft>
              <a:buSzPts val="2400"/>
              <a:buFont typeface="Economica"/>
              <a:buNone/>
              <a:defRPr sz="2400">
                <a:latin typeface="Economica"/>
                <a:ea typeface="Economica"/>
                <a:cs typeface="Economica"/>
                <a:sym typeface="Economica"/>
              </a:defRPr>
            </a:lvl6pPr>
            <a:lvl7pPr lvl="6" algn="ctr">
              <a:lnSpc>
                <a:spcPct val="100000"/>
              </a:lnSpc>
              <a:spcBef>
                <a:spcPts val="0"/>
              </a:spcBef>
              <a:spcAft>
                <a:spcPts val="0"/>
              </a:spcAft>
              <a:buSzPts val="2400"/>
              <a:buFont typeface="Economica"/>
              <a:buNone/>
              <a:defRPr sz="2400">
                <a:latin typeface="Economica"/>
                <a:ea typeface="Economica"/>
                <a:cs typeface="Economica"/>
                <a:sym typeface="Economica"/>
              </a:defRPr>
            </a:lvl7pPr>
            <a:lvl8pPr lvl="7" algn="ctr">
              <a:lnSpc>
                <a:spcPct val="100000"/>
              </a:lnSpc>
              <a:spcBef>
                <a:spcPts val="0"/>
              </a:spcBef>
              <a:spcAft>
                <a:spcPts val="0"/>
              </a:spcAft>
              <a:buSzPts val="2400"/>
              <a:buFont typeface="Economica"/>
              <a:buNone/>
              <a:defRPr sz="2400">
                <a:latin typeface="Economica"/>
                <a:ea typeface="Economica"/>
                <a:cs typeface="Economica"/>
                <a:sym typeface="Economica"/>
              </a:defRPr>
            </a:lvl8pPr>
            <a:lvl9pPr lvl="8" algn="ctr">
              <a:lnSpc>
                <a:spcPct val="100000"/>
              </a:lnSpc>
              <a:spcBef>
                <a:spcPts val="0"/>
              </a:spcBef>
              <a:spcAft>
                <a:spcPts val="0"/>
              </a:spcAft>
              <a:buSzPts val="2400"/>
              <a:buFont typeface="Economica"/>
              <a:buNone/>
              <a:defRPr sz="2400">
                <a:latin typeface="Economica"/>
                <a:ea typeface="Economica"/>
                <a:cs typeface="Economica"/>
                <a:sym typeface="Economica"/>
              </a:defRPr>
            </a:lvl9pPr>
          </a:lstStyle>
          <a:p/>
        </p:txBody>
      </p:sp>
      <p:sp>
        <p:nvSpPr>
          <p:cNvPr id="46" name="Google Shape;46;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7" name="Google Shape;47;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8" name="Shape 48"/>
        <p:cNvGrpSpPr/>
        <p:nvPr/>
      </p:nvGrpSpPr>
      <p:grpSpPr>
        <a:xfrm>
          <a:off x="0" y="0"/>
          <a:ext cx="0" cy="0"/>
          <a:chOff x="0" y="0"/>
          <a:chExt cx="0" cy="0"/>
        </a:xfrm>
      </p:grpSpPr>
      <p:sp>
        <p:nvSpPr>
          <p:cNvPr id="49" name="Google Shape;49;p10"/>
          <p:cNvSpPr txBox="1"/>
          <p:nvPr>
            <p:ph idx="1" type="body"/>
          </p:nvPr>
        </p:nvSpPr>
        <p:spPr>
          <a:xfrm>
            <a:off x="319500" y="42189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Economica"/>
              <a:buNone/>
              <a:defRPr sz="2400">
                <a:latin typeface="Economica"/>
                <a:ea typeface="Economica"/>
                <a:cs typeface="Economica"/>
                <a:sym typeface="Economica"/>
              </a:defRPr>
            </a:lvl1pPr>
          </a:lstStyle>
          <a:p/>
        </p:txBody>
      </p:sp>
      <p:sp>
        <p:nvSpPr>
          <p:cNvPr id="50" name="Google Shape;50;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lux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315925"/>
            <a:ext cx="8520600" cy="831300"/>
          </a:xfrm>
          <a:prstGeom prst="rect">
            <a:avLst/>
          </a:prstGeom>
          <a:noFill/>
          <a:ln>
            <a:noFill/>
          </a:ln>
        </p:spPr>
        <p:txBody>
          <a:bodyPr anchorCtr="0" anchor="b" bIns="91425" lIns="91425" spcFirstLastPara="1" rIns="91425" wrap="square" tIns="91425">
            <a:normAutofit/>
          </a:bodyPr>
          <a:lstStyle>
            <a:lvl1pPr lvl="0">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1pPr>
            <a:lvl2pPr lvl="1">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2pPr>
            <a:lvl3pPr lvl="2">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3pPr>
            <a:lvl4pPr lvl="3">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4pPr>
            <a:lvl5pPr lvl="4">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5pPr>
            <a:lvl6pPr lvl="5">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6pPr>
            <a:lvl7pPr lvl="6">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7pPr>
            <a:lvl8pPr lvl="7">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8pPr>
            <a:lvl9pPr lvl="8">
              <a:spcBef>
                <a:spcPts val="0"/>
              </a:spcBef>
              <a:spcAft>
                <a:spcPts val="0"/>
              </a:spcAft>
              <a:buClr>
                <a:schemeClr val="dk1"/>
              </a:buClr>
              <a:buSzPts val="4200"/>
              <a:buFont typeface="Economica"/>
              <a:buNone/>
              <a:defRPr sz="4200">
                <a:solidFill>
                  <a:schemeClr val="dk1"/>
                </a:solidFill>
                <a:latin typeface="Economica"/>
                <a:ea typeface="Economica"/>
                <a:cs typeface="Economica"/>
                <a:sym typeface="Economica"/>
              </a:defRPr>
            </a:lvl9pPr>
          </a:lstStyle>
          <a:p/>
        </p:txBody>
      </p:sp>
      <p:sp>
        <p:nvSpPr>
          <p:cNvPr id="7" name="Google Shape;7;p1"/>
          <p:cNvSpPr txBox="1"/>
          <p:nvPr>
            <p:ph idx="1" type="body"/>
          </p:nvPr>
        </p:nvSpPr>
        <p:spPr>
          <a:xfrm>
            <a:off x="311700" y="1225225"/>
            <a:ext cx="8520600" cy="33540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indent="-317500" lvl="1" marL="914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indent="-317500" lvl="2" marL="1371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indent="-317500" lvl="3" marL="1828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indent="-317500" lvl="4" marL="22860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indent="-317500" lvl="5" marL="27432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indent="-317500" lvl="6" marL="32004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indent="-317500" lvl="7" marL="36576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indent="-317500" lvl="8" marL="4114800">
              <a:lnSpc>
                <a:spcPct val="115000"/>
              </a:lnSpc>
              <a:spcBef>
                <a:spcPts val="0"/>
              </a:spcBef>
              <a:spcAft>
                <a:spcPts val="0"/>
              </a:spcAft>
              <a:buClr>
                <a:schemeClr val="dk1"/>
              </a:buClr>
              <a:buSzPts val="1400"/>
              <a:buFont typeface="Open Sans"/>
              <a:buChar char="■"/>
              <a:defRPr>
                <a:solidFill>
                  <a:schemeClr val="dk1"/>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1"/>
                </a:solidFill>
                <a:latin typeface="Economica"/>
                <a:ea typeface="Economica"/>
                <a:cs typeface="Economica"/>
                <a:sym typeface="Economica"/>
              </a:defRPr>
            </a:lvl1pPr>
            <a:lvl2pPr lvl="1" algn="r">
              <a:buNone/>
              <a:defRPr sz="1000">
                <a:solidFill>
                  <a:schemeClr val="dk1"/>
                </a:solidFill>
                <a:latin typeface="Economica"/>
                <a:ea typeface="Economica"/>
                <a:cs typeface="Economica"/>
                <a:sym typeface="Economica"/>
              </a:defRPr>
            </a:lvl2pPr>
            <a:lvl3pPr lvl="2" algn="r">
              <a:buNone/>
              <a:defRPr sz="1000">
                <a:solidFill>
                  <a:schemeClr val="dk1"/>
                </a:solidFill>
                <a:latin typeface="Economica"/>
                <a:ea typeface="Economica"/>
                <a:cs typeface="Economica"/>
                <a:sym typeface="Economica"/>
              </a:defRPr>
            </a:lvl3pPr>
            <a:lvl4pPr lvl="3" algn="r">
              <a:buNone/>
              <a:defRPr sz="1000">
                <a:solidFill>
                  <a:schemeClr val="dk1"/>
                </a:solidFill>
                <a:latin typeface="Economica"/>
                <a:ea typeface="Economica"/>
                <a:cs typeface="Economica"/>
                <a:sym typeface="Economica"/>
              </a:defRPr>
            </a:lvl4pPr>
            <a:lvl5pPr lvl="4" algn="r">
              <a:buNone/>
              <a:defRPr sz="1000">
                <a:solidFill>
                  <a:schemeClr val="dk1"/>
                </a:solidFill>
                <a:latin typeface="Economica"/>
                <a:ea typeface="Economica"/>
                <a:cs typeface="Economica"/>
                <a:sym typeface="Economica"/>
              </a:defRPr>
            </a:lvl5pPr>
            <a:lvl6pPr lvl="5" algn="r">
              <a:buNone/>
              <a:defRPr sz="1000">
                <a:solidFill>
                  <a:schemeClr val="dk1"/>
                </a:solidFill>
                <a:latin typeface="Economica"/>
                <a:ea typeface="Economica"/>
                <a:cs typeface="Economica"/>
                <a:sym typeface="Economica"/>
              </a:defRPr>
            </a:lvl6pPr>
            <a:lvl7pPr lvl="6" algn="r">
              <a:buNone/>
              <a:defRPr sz="1000">
                <a:solidFill>
                  <a:schemeClr val="dk1"/>
                </a:solidFill>
                <a:latin typeface="Economica"/>
                <a:ea typeface="Economica"/>
                <a:cs typeface="Economica"/>
                <a:sym typeface="Economica"/>
              </a:defRPr>
            </a:lvl7pPr>
            <a:lvl8pPr lvl="7" algn="r">
              <a:buNone/>
              <a:defRPr sz="1000">
                <a:solidFill>
                  <a:schemeClr val="dk1"/>
                </a:solidFill>
                <a:latin typeface="Economica"/>
                <a:ea typeface="Economica"/>
                <a:cs typeface="Economica"/>
                <a:sym typeface="Economica"/>
              </a:defRPr>
            </a:lvl8pPr>
            <a:lvl9pPr lvl="8" algn="r">
              <a:buNone/>
              <a:defRPr sz="1000">
                <a:solidFill>
                  <a:schemeClr val="dk1"/>
                </a:solidFill>
                <a:latin typeface="Economica"/>
                <a:ea typeface="Economica"/>
                <a:cs typeface="Economica"/>
                <a:sym typeface="Economic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5.png"/><Relationship Id="rId5"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2.png"/><Relationship Id="rId4" Type="http://schemas.openxmlformats.org/officeDocument/2006/relationships/image" Target="../media/image3.png"/><Relationship Id="rId5" Type="http://schemas.openxmlformats.org/officeDocument/2006/relationships/image" Target="../media/image6.png"/><Relationship Id="rId6"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9.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 Id="rId3" Type="http://schemas.openxmlformats.org/officeDocument/2006/relationships/image" Target="../media/image32.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25.pn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 Id="rId3" Type="http://schemas.openxmlformats.org/officeDocument/2006/relationships/image" Target="../media/image22.png"/><Relationship Id="rId4" Type="http://schemas.openxmlformats.org/officeDocument/2006/relationships/image" Target="../media/image23.png"/><Relationship Id="rId9" Type="http://schemas.openxmlformats.org/officeDocument/2006/relationships/image" Target="../media/image29.png"/><Relationship Id="rId5" Type="http://schemas.openxmlformats.org/officeDocument/2006/relationships/image" Target="../media/image31.png"/><Relationship Id="rId6" Type="http://schemas.openxmlformats.org/officeDocument/2006/relationships/image" Target="../media/image27.png"/><Relationship Id="rId7" Type="http://schemas.openxmlformats.org/officeDocument/2006/relationships/image" Target="../media/image30.png"/><Relationship Id="rId8" Type="http://schemas.openxmlformats.org/officeDocument/2006/relationships/image" Target="../media/image2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planning.cs.uiuc.edu/node111.html" TargetMode="External"/><Relationship Id="rId4" Type="http://schemas.openxmlformats.org/officeDocument/2006/relationships/hyperlink" Target="https://slideplayer.com/slide/14751284/" TargetMode="External"/><Relationship Id="rId5" Type="http://schemas.openxmlformats.org/officeDocument/2006/relationships/hyperlink" Target="https://www.google.com/search?q=+graphical+representation+of+homogeneous+transformation+in+robotics&amp;tbm=isch&amp;ved=2ahUKEwiSoJrb6In4AhUO_jgGHYQQAkgQ2-cCegQIABAA&amp;oq=+graphical+representation+of+homogeneous+transformation+in+robotics&amp;gs_lcp=CgNpbWcQAzoFCAAQgAQ6BggAEB4QCFCaB1iIOGD4OmgBcAB4AIAB1gGIAc0bkgEGMC4yOC4xmAEAoAEBqgELZ3dzLXdpei1pbWfAAQE&amp;sclient=img&amp;ei=khSWYpKPF4784-EPhKGIwAQ&amp;bih=601&amp;biw=1280#imgrc=PLpvWwrTdZUtpM" TargetMode="External"/><Relationship Id="rId6" Type="http://schemas.openxmlformats.org/officeDocument/2006/relationships/hyperlink" Target="https://studywolf.wordpress.com/2013/08/21/robot-control-forward-transformation-matrice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 Id="rId3" Type="http://schemas.openxmlformats.org/officeDocument/2006/relationships/image" Target="../media/image4.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3"/>
          <p:cNvSpPr txBox="1"/>
          <p:nvPr>
            <p:ph type="ctrTitle"/>
          </p:nvPr>
        </p:nvSpPr>
        <p:spPr>
          <a:xfrm>
            <a:off x="3044700" y="1166474"/>
            <a:ext cx="3054600" cy="1815000"/>
          </a:xfrm>
          <a:prstGeom prst="rect">
            <a:avLst/>
          </a:prstGeom>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en">
                <a:latin typeface="Arial"/>
                <a:ea typeface="Arial"/>
                <a:cs typeface="Arial"/>
                <a:sym typeface="Arial"/>
              </a:rPr>
              <a:t>Application of Matrices in Robotics</a:t>
            </a:r>
            <a:endParaRPr>
              <a:latin typeface="Arial"/>
              <a:ea typeface="Arial"/>
              <a:cs typeface="Arial"/>
              <a:sym typeface="Arial"/>
            </a:endParaRPr>
          </a:p>
        </p:txBody>
      </p:sp>
      <p:sp>
        <p:nvSpPr>
          <p:cNvPr id="63" name="Google Shape;63;p13"/>
          <p:cNvSpPr txBox="1"/>
          <p:nvPr>
            <p:ph idx="1" type="subTitle"/>
          </p:nvPr>
        </p:nvSpPr>
        <p:spPr>
          <a:xfrm>
            <a:off x="3044700" y="3125780"/>
            <a:ext cx="3054600" cy="701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2400">
                <a:latin typeface="Arial"/>
                <a:ea typeface="Arial"/>
                <a:cs typeface="Arial"/>
                <a:sym typeface="Arial"/>
              </a:rPr>
              <a:t>Group: 90 - 99</a:t>
            </a:r>
            <a:endParaRPr sz="2400">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Forward Transformation for Rotation</a:t>
            </a:r>
            <a:r>
              <a:rPr lang="en"/>
              <a:t> (1)</a:t>
            </a:r>
            <a:endParaRPr/>
          </a:p>
        </p:txBody>
      </p:sp>
      <p:sp>
        <p:nvSpPr>
          <p:cNvPr id="131" name="Google Shape;131;p22"/>
          <p:cNvSpPr txBox="1"/>
          <p:nvPr>
            <p:ph idx="1" type="body"/>
          </p:nvPr>
        </p:nvSpPr>
        <p:spPr>
          <a:xfrm>
            <a:off x="311700" y="1225225"/>
            <a:ext cx="44010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solidFill>
                  <a:srgbClr val="555555"/>
                </a:solidFill>
                <a:highlight>
                  <a:srgbClr val="FFFFFF"/>
                </a:highlight>
              </a:rPr>
              <a:t>The total contributions of a point defined in the </a:t>
            </a:r>
            <a:r>
              <a:rPr i="1" lang="en">
                <a:solidFill>
                  <a:srgbClr val="555555"/>
                </a:solidFill>
                <a:highlight>
                  <a:srgbClr val="FFFFFF"/>
                </a:highlight>
              </a:rPr>
              <a:t>(x1,y1) </a:t>
            </a:r>
            <a:r>
              <a:rPr lang="en">
                <a:solidFill>
                  <a:srgbClr val="555555"/>
                </a:solidFill>
                <a:highlight>
                  <a:srgbClr val="FFFFFF"/>
                </a:highlight>
              </a:rPr>
              <a:t>axes to the </a:t>
            </a:r>
            <a:r>
              <a:rPr i="1" lang="en">
                <a:solidFill>
                  <a:srgbClr val="555555"/>
                </a:solidFill>
                <a:highlight>
                  <a:srgbClr val="FFFFFF"/>
                </a:highlight>
              </a:rPr>
              <a:t>x0 </a:t>
            </a:r>
            <a:r>
              <a:rPr lang="en">
                <a:solidFill>
                  <a:srgbClr val="555555"/>
                </a:solidFill>
                <a:highlight>
                  <a:srgbClr val="FFFFFF"/>
                </a:highlight>
              </a:rPr>
              <a:t>axis are,</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342900" lvl="0" marL="457200" rtl="0" algn="l">
              <a:spcBef>
                <a:spcPts val="1200"/>
              </a:spcBef>
              <a:spcAft>
                <a:spcPts val="0"/>
              </a:spcAft>
              <a:buClr>
                <a:srgbClr val="555555"/>
              </a:buClr>
              <a:buSzPts val="1800"/>
              <a:buChar char="●"/>
            </a:pPr>
            <a:r>
              <a:rPr lang="en">
                <a:solidFill>
                  <a:srgbClr val="555555"/>
                </a:solidFill>
                <a:highlight>
                  <a:srgbClr val="FFFFFF"/>
                </a:highlight>
              </a:rPr>
              <a:t>Similarly for the </a:t>
            </a:r>
            <a:r>
              <a:rPr i="1" lang="en">
                <a:solidFill>
                  <a:srgbClr val="555555"/>
                </a:solidFill>
                <a:highlight>
                  <a:srgbClr val="FFFFFF"/>
                </a:highlight>
              </a:rPr>
              <a:t>y0 </a:t>
            </a:r>
            <a:r>
              <a:rPr lang="en">
                <a:solidFill>
                  <a:srgbClr val="555555"/>
                </a:solidFill>
                <a:highlight>
                  <a:srgbClr val="FFFFFF"/>
                </a:highlight>
              </a:rPr>
              <a:t>axis contributions we have</a:t>
            </a:r>
            <a:endParaRPr>
              <a:solidFill>
                <a:srgbClr val="555555"/>
              </a:solidFill>
              <a:highlight>
                <a:srgbClr val="FFFFFF"/>
              </a:highlight>
            </a:endParaRPr>
          </a:p>
          <a:p>
            <a:pPr indent="0" lvl="0" marL="914400" rtl="0" algn="l">
              <a:spcBef>
                <a:spcPts val="1200"/>
              </a:spcBef>
              <a:spcAft>
                <a:spcPts val="0"/>
              </a:spcAft>
              <a:buNone/>
            </a:pPr>
            <a:r>
              <a:t/>
            </a:r>
            <a:endParaRPr sz="1000">
              <a:solidFill>
                <a:srgbClr val="555555"/>
              </a:solidFill>
              <a:highlight>
                <a:srgbClr val="FFFFFF"/>
              </a:highlight>
              <a:latin typeface="Arial"/>
              <a:ea typeface="Arial"/>
              <a:cs typeface="Arial"/>
              <a:sym typeface="Arial"/>
            </a:endParaRPr>
          </a:p>
          <a:p>
            <a:pPr indent="0" lvl="0" marL="457200" rtl="0" algn="l">
              <a:spcBef>
                <a:spcPts val="1200"/>
              </a:spcBef>
              <a:spcAft>
                <a:spcPts val="1200"/>
              </a:spcAft>
              <a:buNone/>
            </a:pPr>
            <a:r>
              <a:t/>
            </a:r>
            <a:endParaRPr>
              <a:solidFill>
                <a:srgbClr val="555555"/>
              </a:solidFill>
              <a:highlight>
                <a:srgbClr val="FFFFFF"/>
              </a:highlight>
            </a:endParaRPr>
          </a:p>
        </p:txBody>
      </p:sp>
      <p:pic>
        <p:nvPicPr>
          <p:cNvPr id="132" name="Google Shape;132;p22"/>
          <p:cNvPicPr preferRelativeResize="0"/>
          <p:nvPr/>
        </p:nvPicPr>
        <p:blipFill>
          <a:blip r:embed="rId3">
            <a:alphaModFix/>
          </a:blip>
          <a:stretch>
            <a:fillRect/>
          </a:stretch>
        </p:blipFill>
        <p:spPr>
          <a:xfrm>
            <a:off x="5229700" y="1557325"/>
            <a:ext cx="3448050" cy="2889400"/>
          </a:xfrm>
          <a:prstGeom prst="rect">
            <a:avLst/>
          </a:prstGeom>
          <a:noFill/>
          <a:ln>
            <a:noFill/>
          </a:ln>
        </p:spPr>
      </p:pic>
      <p:pic>
        <p:nvPicPr>
          <p:cNvPr descr="p_{0_x} = cos(q) p_{x_1} - sin(q) p_{y_1}." id="133" name="Google Shape;133;p22"/>
          <p:cNvPicPr preferRelativeResize="0"/>
          <p:nvPr/>
        </p:nvPicPr>
        <p:blipFill>
          <a:blip r:embed="rId4">
            <a:alphaModFix/>
          </a:blip>
          <a:stretch>
            <a:fillRect/>
          </a:stretch>
        </p:blipFill>
        <p:spPr>
          <a:xfrm>
            <a:off x="861850" y="2229700"/>
            <a:ext cx="3572200" cy="557425"/>
          </a:xfrm>
          <a:prstGeom prst="rect">
            <a:avLst/>
          </a:prstGeom>
          <a:noFill/>
          <a:ln>
            <a:noFill/>
          </a:ln>
        </p:spPr>
      </p:pic>
      <p:pic>
        <p:nvPicPr>
          <p:cNvPr descr="p_{0_y} = sin(q) p_{x_1} + cos(q) p_{y_1}." id="134" name="Google Shape;134;p22"/>
          <p:cNvPicPr preferRelativeResize="0"/>
          <p:nvPr/>
        </p:nvPicPr>
        <p:blipFill>
          <a:blip r:embed="rId5">
            <a:alphaModFix/>
          </a:blip>
          <a:stretch>
            <a:fillRect/>
          </a:stretch>
        </p:blipFill>
        <p:spPr>
          <a:xfrm>
            <a:off x="925200" y="3692775"/>
            <a:ext cx="3356825" cy="753950"/>
          </a:xfrm>
          <a:prstGeom prst="rect">
            <a:avLst/>
          </a:prstGeom>
          <a:noFill/>
          <a:ln>
            <a:noFill/>
          </a:ln>
        </p:spPr>
      </p:pic>
      <p:sp>
        <p:nvSpPr>
          <p:cNvPr id="135" name="Google Shape;135;p22"/>
          <p:cNvSpPr txBox="1"/>
          <p:nvPr/>
        </p:nvSpPr>
        <p:spPr>
          <a:xfrm>
            <a:off x="152025" y="63350"/>
            <a:ext cx="2419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Shagun Alag (97)</a:t>
            </a:r>
            <a:endParaRPr>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3"/>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Forward Transformation for Rotation (2)</a:t>
            </a:r>
            <a:endParaRPr/>
          </a:p>
        </p:txBody>
      </p:sp>
      <p:sp>
        <p:nvSpPr>
          <p:cNvPr id="141" name="Google Shape;141;p23"/>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solidFill>
                  <a:srgbClr val="555555"/>
                </a:solidFill>
                <a:highlight>
                  <a:srgbClr val="FFFFFF"/>
                </a:highlight>
              </a:rPr>
              <a:t>Rewriting the above equations in matrix form gives:</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0" lvl="0" marL="457200" rtl="0" algn="l">
              <a:spcBef>
                <a:spcPts val="1200"/>
              </a:spcBef>
              <a:spcAft>
                <a:spcPts val="0"/>
              </a:spcAft>
              <a:buNone/>
            </a:pPr>
            <a:r>
              <a:t/>
            </a:r>
            <a:endParaRPr>
              <a:solidFill>
                <a:srgbClr val="555555"/>
              </a:solidFill>
              <a:highlight>
                <a:srgbClr val="FFFFFF"/>
              </a:highlight>
            </a:endParaRPr>
          </a:p>
          <a:p>
            <a:pPr indent="0" lvl="0" marL="457200" rtl="0" algn="l">
              <a:spcBef>
                <a:spcPts val="1200"/>
              </a:spcBef>
              <a:spcAft>
                <a:spcPts val="0"/>
              </a:spcAft>
              <a:buNone/>
            </a:pPr>
            <a:r>
              <a:rPr lang="en">
                <a:solidFill>
                  <a:srgbClr val="555555"/>
                </a:solidFill>
                <a:highlight>
                  <a:srgbClr val="FFFFFF"/>
                </a:highlight>
              </a:rPr>
              <a:t>where             is called a rotation matrix.</a:t>
            </a:r>
            <a:endParaRPr>
              <a:solidFill>
                <a:srgbClr val="555555"/>
              </a:solidFill>
              <a:highlight>
                <a:srgbClr val="FFFFFF"/>
              </a:highlight>
            </a:endParaRPr>
          </a:p>
          <a:p>
            <a:pPr indent="0" lvl="0" marL="457200" rtl="0" algn="l">
              <a:spcBef>
                <a:spcPts val="1200"/>
              </a:spcBef>
              <a:spcAft>
                <a:spcPts val="0"/>
              </a:spcAft>
              <a:buNone/>
            </a:pPr>
            <a:r>
              <a:rPr lang="en">
                <a:solidFill>
                  <a:srgbClr val="555555"/>
                </a:solidFill>
                <a:highlight>
                  <a:srgbClr val="FFFFFF"/>
                </a:highlight>
              </a:rPr>
              <a:t> </a:t>
            </a:r>
            <a:endParaRPr>
              <a:solidFill>
                <a:srgbClr val="555555"/>
              </a:solidFill>
              <a:highlight>
                <a:srgbClr val="FFFFFF"/>
              </a:highlight>
            </a:endParaRPr>
          </a:p>
          <a:p>
            <a:pPr indent="0" lvl="0" marL="457200" rtl="0" algn="l">
              <a:spcBef>
                <a:spcPts val="1200"/>
              </a:spcBef>
              <a:spcAft>
                <a:spcPts val="1200"/>
              </a:spcAft>
              <a:buNone/>
            </a:pPr>
            <a:r>
              <a:rPr lang="en">
                <a:solidFill>
                  <a:srgbClr val="555555"/>
                </a:solidFill>
                <a:highlight>
                  <a:srgbClr val="FFFFFF"/>
                </a:highlight>
              </a:rPr>
              <a:t>     </a:t>
            </a:r>
            <a:endParaRPr>
              <a:solidFill>
                <a:srgbClr val="555555"/>
              </a:solidFill>
              <a:highlight>
                <a:srgbClr val="FFFFFF"/>
              </a:highlight>
            </a:endParaRPr>
          </a:p>
        </p:txBody>
      </p:sp>
      <p:pic>
        <p:nvPicPr>
          <p:cNvPr descr="^1_0\textbf{R} \; \textbf{p}_1 = \left[ \begin{array}{cc} cos(q_0) &amp; -sin(q_0) \\ sin(q_0) &amp; cos(q_0) \end{array} \right] \left[ \begin{array}{c} p_{x_1} \\ p_{y_1} \end{array} \right]," id="142" name="Google Shape;142;p23"/>
          <p:cNvPicPr preferRelativeResize="0"/>
          <p:nvPr/>
        </p:nvPicPr>
        <p:blipFill>
          <a:blip r:embed="rId3">
            <a:alphaModFix/>
          </a:blip>
          <a:stretch>
            <a:fillRect/>
          </a:stretch>
        </p:blipFill>
        <p:spPr>
          <a:xfrm>
            <a:off x="1469575" y="1684950"/>
            <a:ext cx="6055650" cy="1064150"/>
          </a:xfrm>
          <a:prstGeom prst="rect">
            <a:avLst/>
          </a:prstGeom>
          <a:noFill/>
          <a:ln>
            <a:noFill/>
          </a:ln>
        </p:spPr>
      </p:pic>
      <p:pic>
        <p:nvPicPr>
          <p:cNvPr descr="^1_0\textbf{R}" id="143" name="Google Shape;143;p23"/>
          <p:cNvPicPr preferRelativeResize="0"/>
          <p:nvPr/>
        </p:nvPicPr>
        <p:blipFill>
          <a:blip r:embed="rId4">
            <a:alphaModFix/>
          </a:blip>
          <a:stretch>
            <a:fillRect/>
          </a:stretch>
        </p:blipFill>
        <p:spPr>
          <a:xfrm>
            <a:off x="1596250" y="3192525"/>
            <a:ext cx="519425" cy="316700"/>
          </a:xfrm>
          <a:prstGeom prst="rect">
            <a:avLst/>
          </a:prstGeom>
          <a:noFill/>
          <a:ln>
            <a:noFill/>
          </a:ln>
        </p:spPr>
      </p:pic>
      <p:sp>
        <p:nvSpPr>
          <p:cNvPr id="144" name="Google Shape;144;p23"/>
          <p:cNvSpPr txBox="1"/>
          <p:nvPr/>
        </p:nvSpPr>
        <p:spPr>
          <a:xfrm>
            <a:off x="164700" y="101350"/>
            <a:ext cx="23565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Shagun Alag (97)</a:t>
            </a:r>
            <a:endParaRPr>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4"/>
          <p:cNvSpPr txBox="1"/>
          <p:nvPr>
            <p:ph type="title"/>
          </p:nvPr>
        </p:nvSpPr>
        <p:spPr>
          <a:xfrm>
            <a:off x="335700" y="315925"/>
            <a:ext cx="8496600" cy="6792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Differential Kinematics</a:t>
            </a:r>
            <a:endParaRPr/>
          </a:p>
        </p:txBody>
      </p:sp>
      <p:sp>
        <p:nvSpPr>
          <p:cNvPr id="150" name="Google Shape;150;p24"/>
          <p:cNvSpPr txBox="1"/>
          <p:nvPr>
            <p:ph idx="1" type="body"/>
          </p:nvPr>
        </p:nvSpPr>
        <p:spPr>
          <a:xfrm>
            <a:off x="4340200" y="1147225"/>
            <a:ext cx="4492200" cy="38283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Instantaneous velocity mappings can be obtained through time derivation of the direct kinematics function.</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It states the relationship between </a:t>
            </a:r>
            <a:r>
              <a:rPr b="1" lang="en" sz="1200">
                <a:solidFill>
                  <a:srgbClr val="202124"/>
                </a:solidFill>
                <a:highlight>
                  <a:srgbClr val="FFFFFF"/>
                </a:highlight>
                <a:latin typeface="Arial"/>
                <a:ea typeface="Arial"/>
                <a:cs typeface="Arial"/>
                <a:sym typeface="Arial"/>
              </a:rPr>
              <a:t> </a:t>
            </a:r>
            <a:r>
              <a:rPr lang="en">
                <a:solidFill>
                  <a:srgbClr val="202124"/>
                </a:solidFill>
                <a:highlight>
                  <a:srgbClr val="FFFFFF"/>
                </a:highlight>
              </a:rPr>
              <a:t>joint velocities &amp; end-effector velocities of a robot manipulator.</a:t>
            </a:r>
            <a:endParaRPr/>
          </a:p>
        </p:txBody>
      </p:sp>
      <p:sp>
        <p:nvSpPr>
          <p:cNvPr id="151" name="Google Shape;151;p24"/>
          <p:cNvSpPr txBox="1"/>
          <p:nvPr/>
        </p:nvSpPr>
        <p:spPr>
          <a:xfrm>
            <a:off x="563500" y="923175"/>
            <a:ext cx="3417000" cy="492600"/>
          </a:xfrm>
          <a:prstGeom prst="rect">
            <a:avLst/>
          </a:prstGeom>
          <a:noFill/>
          <a:ln>
            <a:noFill/>
          </a:ln>
        </p:spPr>
        <p:txBody>
          <a:bodyPr anchorCtr="0" anchor="t" bIns="91425" lIns="91425" spcFirstLastPara="1" rIns="91425" wrap="square" tIns="91425">
            <a:spAutoFit/>
          </a:bodyPr>
          <a:lstStyle/>
          <a:p>
            <a:pPr indent="0" lvl="0" marL="38100" marR="25400" rtl="0" algn="l">
              <a:lnSpc>
                <a:spcPct val="115000"/>
              </a:lnSpc>
              <a:spcBef>
                <a:spcPts val="500"/>
              </a:spcBef>
              <a:spcAft>
                <a:spcPts val="0"/>
              </a:spcAft>
              <a:buNone/>
            </a:pPr>
            <a:r>
              <a:rPr lang="en" sz="2000">
                <a:solidFill>
                  <a:schemeClr val="dk1"/>
                </a:solidFill>
              </a:rPr>
              <a:t>Robotic arm:</a:t>
            </a:r>
            <a:endParaRPr sz="2000">
              <a:solidFill>
                <a:schemeClr val="dk1"/>
              </a:solidFill>
            </a:endParaRPr>
          </a:p>
        </p:txBody>
      </p:sp>
      <p:pic>
        <p:nvPicPr>
          <p:cNvPr id="152" name="Google Shape;152;p24"/>
          <p:cNvPicPr preferRelativeResize="0"/>
          <p:nvPr/>
        </p:nvPicPr>
        <p:blipFill rotWithShape="1">
          <a:blip r:embed="rId3">
            <a:alphaModFix/>
          </a:blip>
          <a:srcRect b="-13674" l="-154915" r="142568" t="4884"/>
          <a:stretch/>
        </p:blipFill>
        <p:spPr>
          <a:xfrm>
            <a:off x="0" y="3373725"/>
            <a:ext cx="1930250" cy="1621250"/>
          </a:xfrm>
          <a:prstGeom prst="rect">
            <a:avLst/>
          </a:prstGeom>
          <a:noFill/>
          <a:ln>
            <a:noFill/>
          </a:ln>
        </p:spPr>
      </p:pic>
      <p:pic>
        <p:nvPicPr>
          <p:cNvPr id="153" name="Google Shape;153;p24"/>
          <p:cNvPicPr preferRelativeResize="0"/>
          <p:nvPr/>
        </p:nvPicPr>
        <p:blipFill>
          <a:blip r:embed="rId4">
            <a:alphaModFix/>
          </a:blip>
          <a:stretch>
            <a:fillRect/>
          </a:stretch>
        </p:blipFill>
        <p:spPr>
          <a:xfrm>
            <a:off x="275750" y="1769775"/>
            <a:ext cx="3760960" cy="3111425"/>
          </a:xfrm>
          <a:prstGeom prst="rect">
            <a:avLst/>
          </a:prstGeom>
          <a:noFill/>
          <a:ln>
            <a:noFill/>
          </a:ln>
        </p:spPr>
      </p:pic>
      <p:sp>
        <p:nvSpPr>
          <p:cNvPr id="154" name="Google Shape;154;p24"/>
          <p:cNvSpPr txBox="1"/>
          <p:nvPr/>
        </p:nvSpPr>
        <p:spPr>
          <a:xfrm>
            <a:off x="101350" y="50675"/>
            <a:ext cx="2597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Aakanksha Kulkarni (99)</a:t>
            </a:r>
            <a:endParaRPr>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Returning to the time derivative…..</a:t>
            </a:r>
            <a:endParaRPr/>
          </a:p>
        </p:txBody>
      </p:sp>
      <p:sp>
        <p:nvSpPr>
          <p:cNvPr id="160" name="Google Shape;160;p25"/>
          <p:cNvSpPr txBox="1"/>
          <p:nvPr>
            <p:ph idx="1" type="body"/>
          </p:nvPr>
        </p:nvSpPr>
        <p:spPr>
          <a:xfrm>
            <a:off x="311700" y="1225225"/>
            <a:ext cx="7589400" cy="334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The time derivative of a rotation matrix is defined as a skew symmetric matrix as:</a:t>
            </a:r>
            <a:endParaRPr/>
          </a:p>
          <a:p>
            <a:pPr indent="0" lvl="0" marL="0" rtl="0" algn="l">
              <a:spcBef>
                <a:spcPts val="1200"/>
              </a:spcBef>
              <a:spcAft>
                <a:spcPts val="0"/>
              </a:spcAft>
              <a:buNone/>
            </a:pPr>
            <a:r>
              <a:rPr lang="en"/>
              <a:t>                                 And   </a:t>
            </a:r>
            <a:endParaRPr/>
          </a:p>
          <a:p>
            <a:pPr indent="0" lvl="0" marL="0" rtl="0" algn="l">
              <a:spcBef>
                <a:spcPts val="1200"/>
              </a:spcBef>
              <a:spcAft>
                <a:spcPts val="0"/>
              </a:spcAft>
              <a:buNone/>
            </a:pPr>
            <a:r>
              <a:rPr lang="en"/>
              <a:t>Thus, we get the relationship: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161" name="Google Shape;161;p25"/>
          <p:cNvPicPr preferRelativeResize="0"/>
          <p:nvPr/>
        </p:nvPicPr>
        <p:blipFill>
          <a:blip r:embed="rId3">
            <a:alphaModFix/>
          </a:blip>
          <a:stretch>
            <a:fillRect/>
          </a:stretch>
        </p:blipFill>
        <p:spPr>
          <a:xfrm>
            <a:off x="605798" y="1989675"/>
            <a:ext cx="1672200" cy="582075"/>
          </a:xfrm>
          <a:prstGeom prst="rect">
            <a:avLst/>
          </a:prstGeom>
          <a:noFill/>
          <a:ln>
            <a:noFill/>
          </a:ln>
        </p:spPr>
      </p:pic>
      <p:pic>
        <p:nvPicPr>
          <p:cNvPr id="162" name="Google Shape;162;p25"/>
          <p:cNvPicPr preferRelativeResize="0"/>
          <p:nvPr/>
        </p:nvPicPr>
        <p:blipFill>
          <a:blip r:embed="rId4">
            <a:alphaModFix/>
          </a:blip>
          <a:stretch>
            <a:fillRect/>
          </a:stretch>
        </p:blipFill>
        <p:spPr>
          <a:xfrm>
            <a:off x="3183525" y="1929726"/>
            <a:ext cx="1484375" cy="582075"/>
          </a:xfrm>
          <a:prstGeom prst="rect">
            <a:avLst/>
          </a:prstGeom>
          <a:noFill/>
          <a:ln>
            <a:noFill/>
          </a:ln>
        </p:spPr>
      </p:pic>
      <p:pic>
        <p:nvPicPr>
          <p:cNvPr id="163" name="Google Shape;163;p25"/>
          <p:cNvPicPr preferRelativeResize="0"/>
          <p:nvPr/>
        </p:nvPicPr>
        <p:blipFill>
          <a:blip r:embed="rId5">
            <a:alphaModFix/>
          </a:blip>
          <a:stretch>
            <a:fillRect/>
          </a:stretch>
        </p:blipFill>
        <p:spPr>
          <a:xfrm>
            <a:off x="488125" y="3042000"/>
            <a:ext cx="4641825" cy="746675"/>
          </a:xfrm>
          <a:prstGeom prst="rect">
            <a:avLst/>
          </a:prstGeom>
          <a:noFill/>
          <a:ln>
            <a:noFill/>
          </a:ln>
        </p:spPr>
      </p:pic>
      <p:pic>
        <p:nvPicPr>
          <p:cNvPr id="164" name="Google Shape;164;p25"/>
          <p:cNvPicPr preferRelativeResize="0"/>
          <p:nvPr/>
        </p:nvPicPr>
        <p:blipFill>
          <a:blip r:embed="rId6">
            <a:alphaModFix/>
          </a:blip>
          <a:stretch>
            <a:fillRect/>
          </a:stretch>
        </p:blipFill>
        <p:spPr>
          <a:xfrm>
            <a:off x="5967528" y="1989675"/>
            <a:ext cx="2467925" cy="2358525"/>
          </a:xfrm>
          <a:prstGeom prst="rect">
            <a:avLst/>
          </a:prstGeom>
          <a:noFill/>
          <a:ln>
            <a:noFill/>
          </a:ln>
        </p:spPr>
      </p:pic>
      <p:sp>
        <p:nvSpPr>
          <p:cNvPr id="165" name="Google Shape;165;p25"/>
          <p:cNvSpPr txBox="1"/>
          <p:nvPr/>
        </p:nvSpPr>
        <p:spPr>
          <a:xfrm>
            <a:off x="76000" y="63350"/>
            <a:ext cx="27111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Aakanksha Kulkarni (99)</a:t>
            </a:r>
            <a:endParaRPr>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Jacobian matrix theory applied to robotics:</a:t>
            </a:r>
            <a:endParaRPr/>
          </a:p>
        </p:txBody>
      </p:sp>
      <p:sp>
        <p:nvSpPr>
          <p:cNvPr id="171" name="Google Shape;171;p26"/>
          <p:cNvSpPr txBox="1"/>
          <p:nvPr>
            <p:ph idx="1" type="body"/>
          </p:nvPr>
        </p:nvSpPr>
        <p:spPr>
          <a:xfrm>
            <a:off x="311700" y="1225225"/>
            <a:ext cx="5047500" cy="33906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SzPts val="1800"/>
              <a:buChar char="●"/>
            </a:pPr>
            <a:r>
              <a:rPr lang="en"/>
              <a:t>When jacobian matrices are applied to robotics and automation, then we get a  6 x n matrix of form:</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342900" lvl="0" marL="457200" rtl="0" algn="l">
              <a:spcBef>
                <a:spcPts val="1200"/>
              </a:spcBef>
              <a:spcAft>
                <a:spcPts val="0"/>
              </a:spcAft>
              <a:buSzPts val="1800"/>
              <a:buChar char="●"/>
            </a:pPr>
            <a:r>
              <a:rPr lang="en"/>
              <a:t>We see that the derived 6 x n matrix calculates end effector instantaneous linear and angular velocity of a robotic arm.</a:t>
            </a:r>
            <a:endParaRPr/>
          </a:p>
          <a:p>
            <a:pPr indent="0" lvl="0" marL="0" rtl="0" algn="l">
              <a:spcBef>
                <a:spcPts val="1200"/>
              </a:spcBef>
              <a:spcAft>
                <a:spcPts val="1200"/>
              </a:spcAft>
              <a:buNone/>
            </a:pPr>
            <a:r>
              <a:t/>
            </a:r>
            <a:endParaRPr sz="2550"/>
          </a:p>
        </p:txBody>
      </p:sp>
      <p:pic>
        <p:nvPicPr>
          <p:cNvPr id="172" name="Google Shape;172;p26"/>
          <p:cNvPicPr preferRelativeResize="0"/>
          <p:nvPr/>
        </p:nvPicPr>
        <p:blipFill>
          <a:blip r:embed="rId3">
            <a:alphaModFix/>
          </a:blip>
          <a:stretch>
            <a:fillRect/>
          </a:stretch>
        </p:blipFill>
        <p:spPr>
          <a:xfrm>
            <a:off x="455350" y="2321127"/>
            <a:ext cx="4629050" cy="760150"/>
          </a:xfrm>
          <a:prstGeom prst="rect">
            <a:avLst/>
          </a:prstGeom>
          <a:noFill/>
          <a:ln>
            <a:noFill/>
          </a:ln>
        </p:spPr>
      </p:pic>
      <p:pic>
        <p:nvPicPr>
          <p:cNvPr id="173" name="Google Shape;173;p26"/>
          <p:cNvPicPr preferRelativeResize="0"/>
          <p:nvPr/>
        </p:nvPicPr>
        <p:blipFill rotWithShape="1">
          <a:blip r:embed="rId4">
            <a:alphaModFix/>
          </a:blip>
          <a:srcRect b="0" l="0" r="0" t="0"/>
          <a:stretch/>
        </p:blipFill>
        <p:spPr>
          <a:xfrm>
            <a:off x="5224500" y="1754500"/>
            <a:ext cx="3919500" cy="2131078"/>
          </a:xfrm>
          <a:prstGeom prst="rect">
            <a:avLst/>
          </a:prstGeom>
          <a:noFill/>
          <a:ln>
            <a:noFill/>
          </a:ln>
        </p:spPr>
      </p:pic>
      <p:sp>
        <p:nvSpPr>
          <p:cNvPr id="174" name="Google Shape;174;p26"/>
          <p:cNvSpPr txBox="1"/>
          <p:nvPr/>
        </p:nvSpPr>
        <p:spPr>
          <a:xfrm>
            <a:off x="101350" y="101350"/>
            <a:ext cx="2293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Aakanksha Kulkarni (99)</a:t>
            </a:r>
            <a:endParaRPr>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7"/>
          <p:cNvSpPr txBox="1"/>
          <p:nvPr>
            <p:ph type="title"/>
          </p:nvPr>
        </p:nvSpPr>
        <p:spPr>
          <a:xfrm>
            <a:off x="141600" y="352075"/>
            <a:ext cx="6135300" cy="13260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rPr lang="en" sz="3750"/>
              <a:t>Robot kinematics and its </a:t>
            </a:r>
            <a:r>
              <a:rPr lang="en" sz="3750"/>
              <a:t>utility.</a:t>
            </a:r>
            <a:endParaRPr sz="3750"/>
          </a:p>
        </p:txBody>
      </p:sp>
      <p:sp>
        <p:nvSpPr>
          <p:cNvPr id="180" name="Google Shape;180;p27"/>
          <p:cNvSpPr txBox="1"/>
          <p:nvPr/>
        </p:nvSpPr>
        <p:spPr>
          <a:xfrm>
            <a:off x="0" y="49950"/>
            <a:ext cx="62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Pranav Vaswani (93)</a:t>
            </a:r>
            <a:endParaRPr>
              <a:latin typeface="Open Sans"/>
              <a:ea typeface="Open Sans"/>
              <a:cs typeface="Open Sans"/>
              <a:sym typeface="Open Sans"/>
            </a:endParaRPr>
          </a:p>
        </p:txBody>
      </p:sp>
      <p:sp>
        <p:nvSpPr>
          <p:cNvPr id="181" name="Google Shape;181;p27"/>
          <p:cNvSpPr txBox="1"/>
          <p:nvPr/>
        </p:nvSpPr>
        <p:spPr>
          <a:xfrm>
            <a:off x="348700" y="3203800"/>
            <a:ext cx="627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Open Sans"/>
              <a:ea typeface="Open Sans"/>
              <a:cs typeface="Open Sans"/>
              <a:sym typeface="Open Sans"/>
            </a:endParaRPr>
          </a:p>
        </p:txBody>
      </p:sp>
      <p:pic>
        <p:nvPicPr>
          <p:cNvPr id="182" name="Google Shape;182;p27"/>
          <p:cNvPicPr preferRelativeResize="0"/>
          <p:nvPr/>
        </p:nvPicPr>
        <p:blipFill rotWithShape="1">
          <a:blip r:embed="rId3">
            <a:alphaModFix/>
          </a:blip>
          <a:srcRect b="28232" l="11955" r="8503" t="18021"/>
          <a:stretch/>
        </p:blipFill>
        <p:spPr>
          <a:xfrm>
            <a:off x="348700" y="1957438"/>
            <a:ext cx="8227426" cy="2892926"/>
          </a:xfrm>
          <a:prstGeom prst="rect">
            <a:avLst/>
          </a:prstGeom>
          <a:noFill/>
          <a:ln>
            <a:noFill/>
          </a:ln>
        </p:spPr>
      </p:pic>
      <p:sp>
        <p:nvSpPr>
          <p:cNvPr id="183" name="Google Shape;183;p27"/>
          <p:cNvSpPr txBox="1"/>
          <p:nvPr/>
        </p:nvSpPr>
        <p:spPr>
          <a:xfrm>
            <a:off x="272363" y="1296775"/>
            <a:ext cx="8728800" cy="1206900"/>
          </a:xfrm>
          <a:prstGeom prst="rect">
            <a:avLst/>
          </a:prstGeom>
          <a:noFill/>
          <a:ln>
            <a:noFill/>
          </a:ln>
        </p:spPr>
        <p:txBody>
          <a:bodyPr anchorCtr="0" anchor="t" bIns="91425" lIns="91425" spcFirstLastPara="1" rIns="91425" wrap="square" tIns="91425">
            <a:spAutoFit/>
          </a:bodyPr>
          <a:lstStyle/>
          <a:p>
            <a:pPr indent="0" lvl="0" marL="0" rtl="0" algn="l">
              <a:lnSpc>
                <a:spcPct val="145606"/>
              </a:lnSpc>
              <a:spcBef>
                <a:spcPts val="0"/>
              </a:spcBef>
              <a:spcAft>
                <a:spcPts val="0"/>
              </a:spcAft>
              <a:buClr>
                <a:schemeClr val="dk1"/>
              </a:buClr>
              <a:buSzPts val="1100"/>
              <a:buFont typeface="Arial"/>
              <a:buNone/>
            </a:pPr>
            <a:r>
              <a:rPr lang="en" sz="1800">
                <a:solidFill>
                  <a:schemeClr val="dk1"/>
                </a:solidFill>
                <a:highlight>
                  <a:srgbClr val="FFFFFF"/>
                </a:highlight>
              </a:rPr>
              <a:t>The goal  of a  robot controller  is to  generate an acceptable motion of  the end-effector by precisely actuating its joints for a specified task.</a:t>
            </a:r>
            <a:endParaRPr sz="1800">
              <a:solidFill>
                <a:schemeClr val="dk1"/>
              </a:solidFill>
              <a:highlight>
                <a:srgbClr val="FFFFFF"/>
              </a:highlight>
            </a:endParaRPr>
          </a:p>
          <a:p>
            <a:pPr indent="0" lvl="0" marL="0" rtl="0" algn="l">
              <a:spcBef>
                <a:spcPts val="0"/>
              </a:spcBef>
              <a:spcAft>
                <a:spcPts val="0"/>
              </a:spcAft>
              <a:buNone/>
            </a:pPr>
            <a:r>
              <a:t/>
            </a:r>
            <a:endParaRPr>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type="title"/>
          </p:nvPr>
        </p:nvSpPr>
        <p:spPr>
          <a:xfrm>
            <a:off x="316025" y="400200"/>
            <a:ext cx="7344600" cy="922800"/>
          </a:xfrm>
          <a:prstGeom prst="rect">
            <a:avLst/>
          </a:prstGeom>
        </p:spPr>
        <p:txBody>
          <a:bodyPr anchorCtr="0" anchor="ctr" bIns="91425" lIns="91425" spcFirstLastPara="1" rIns="91425" wrap="square" tIns="91425">
            <a:normAutofit fontScale="90000"/>
          </a:bodyPr>
          <a:lstStyle/>
          <a:p>
            <a:pPr indent="0" lvl="0" marL="0" rtl="0" algn="l">
              <a:lnSpc>
                <a:spcPct val="145606"/>
              </a:lnSpc>
              <a:spcBef>
                <a:spcPts val="0"/>
              </a:spcBef>
              <a:spcAft>
                <a:spcPts val="0"/>
              </a:spcAft>
              <a:buNone/>
            </a:pPr>
            <a:r>
              <a:rPr lang="en" sz="1844">
                <a:highlight>
                  <a:srgbClr val="FFFFFF"/>
                </a:highlight>
                <a:latin typeface="Arial"/>
                <a:ea typeface="Arial"/>
                <a:cs typeface="Arial"/>
                <a:sym typeface="Arial"/>
              </a:rPr>
              <a:t>Kinem</a:t>
            </a:r>
            <a:r>
              <a:rPr lang="en" sz="2000">
                <a:highlight>
                  <a:srgbClr val="FFFFFF"/>
                </a:highlight>
                <a:latin typeface="Arial"/>
                <a:ea typeface="Arial"/>
                <a:cs typeface="Arial"/>
                <a:sym typeface="Arial"/>
              </a:rPr>
              <a:t>atic model of 6R robot with last three links intersecting</a:t>
            </a:r>
            <a:endParaRPr sz="2000">
              <a:highlight>
                <a:srgbClr val="FFFFFF"/>
              </a:highlight>
              <a:latin typeface="Arial"/>
              <a:ea typeface="Arial"/>
              <a:cs typeface="Arial"/>
              <a:sym typeface="Arial"/>
            </a:endParaRPr>
          </a:p>
          <a:p>
            <a:pPr indent="0" lvl="0" marL="0" rtl="0" algn="l">
              <a:spcBef>
                <a:spcPts val="0"/>
              </a:spcBef>
              <a:spcAft>
                <a:spcPts val="0"/>
              </a:spcAft>
              <a:buNone/>
            </a:pPr>
            <a:r>
              <a:t/>
            </a:r>
            <a:endParaRPr/>
          </a:p>
        </p:txBody>
      </p:sp>
      <p:sp>
        <p:nvSpPr>
          <p:cNvPr id="189" name="Google Shape;189;p28"/>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latin typeface="Open Sans"/>
                <a:ea typeface="Open Sans"/>
                <a:cs typeface="Open Sans"/>
                <a:sym typeface="Open Sans"/>
              </a:rPr>
              <a:t>Pranav Vaswani (93)</a:t>
            </a:r>
            <a:endParaRPr/>
          </a:p>
        </p:txBody>
      </p:sp>
      <p:pic>
        <p:nvPicPr>
          <p:cNvPr id="190" name="Google Shape;190;p28"/>
          <p:cNvPicPr preferRelativeResize="0"/>
          <p:nvPr/>
        </p:nvPicPr>
        <p:blipFill rotWithShape="1">
          <a:blip r:embed="rId3">
            <a:alphaModFix/>
          </a:blip>
          <a:srcRect b="15892" l="15255" r="38148" t="20462"/>
          <a:stretch/>
        </p:blipFill>
        <p:spPr>
          <a:xfrm>
            <a:off x="740900" y="783300"/>
            <a:ext cx="3073123" cy="2110876"/>
          </a:xfrm>
          <a:prstGeom prst="rect">
            <a:avLst/>
          </a:prstGeom>
          <a:noFill/>
          <a:ln>
            <a:noFill/>
          </a:ln>
        </p:spPr>
      </p:pic>
      <p:sp>
        <p:nvSpPr>
          <p:cNvPr id="191" name="Google Shape;191;p28"/>
          <p:cNvSpPr txBox="1"/>
          <p:nvPr/>
        </p:nvSpPr>
        <p:spPr>
          <a:xfrm>
            <a:off x="370500" y="2991650"/>
            <a:ext cx="6375000" cy="865200"/>
          </a:xfrm>
          <a:prstGeom prst="rect">
            <a:avLst/>
          </a:prstGeom>
          <a:noFill/>
          <a:ln>
            <a:noFill/>
          </a:ln>
        </p:spPr>
        <p:txBody>
          <a:bodyPr anchorCtr="0" anchor="t" bIns="91425" lIns="91425" spcFirstLastPara="1" rIns="91425" wrap="square" tIns="91425">
            <a:spAutoFit/>
          </a:bodyPr>
          <a:lstStyle/>
          <a:p>
            <a:pPr indent="-342900" lvl="0" marL="457200" rtl="0" algn="l">
              <a:lnSpc>
                <a:spcPct val="145606"/>
              </a:lnSpc>
              <a:spcBef>
                <a:spcPts val="0"/>
              </a:spcBef>
              <a:spcAft>
                <a:spcPts val="0"/>
              </a:spcAft>
              <a:buClr>
                <a:schemeClr val="dk1"/>
              </a:buClr>
              <a:buSzPts val="1800"/>
              <a:buChar char="●"/>
            </a:pPr>
            <a:r>
              <a:rPr lang="en" sz="1800">
                <a:solidFill>
                  <a:schemeClr val="dk1"/>
                </a:solidFill>
                <a:highlight>
                  <a:srgbClr val="FFFFFF"/>
                </a:highlight>
              </a:rPr>
              <a:t>The net transformation matrix to obtain the position and orientation of the End Effector can be given as:-</a:t>
            </a:r>
            <a:endParaRPr sz="1800">
              <a:solidFill>
                <a:schemeClr val="dk1"/>
              </a:solidFill>
              <a:highlight>
                <a:srgbClr val="FFFFFF"/>
              </a:highlight>
            </a:endParaRPr>
          </a:p>
        </p:txBody>
      </p:sp>
      <p:pic>
        <p:nvPicPr>
          <p:cNvPr id="192" name="Google Shape;192;p28"/>
          <p:cNvPicPr preferRelativeResize="0"/>
          <p:nvPr/>
        </p:nvPicPr>
        <p:blipFill rotWithShape="1">
          <a:blip r:embed="rId4">
            <a:alphaModFix/>
          </a:blip>
          <a:srcRect b="29238" l="13233" r="34807" t="40676"/>
          <a:stretch/>
        </p:blipFill>
        <p:spPr>
          <a:xfrm>
            <a:off x="2048725" y="3758925"/>
            <a:ext cx="3715949" cy="12102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 name="Shape 196"/>
        <p:cNvGrpSpPr/>
        <p:nvPr/>
      </p:nvGrpSpPr>
      <p:grpSpPr>
        <a:xfrm>
          <a:off x="0" y="0"/>
          <a:ext cx="0" cy="0"/>
          <a:chOff x="0" y="0"/>
          <a:chExt cx="0" cy="0"/>
        </a:xfrm>
      </p:grpSpPr>
      <p:sp>
        <p:nvSpPr>
          <p:cNvPr id="197" name="Google Shape;197;p29"/>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Example Problem 1</a:t>
            </a:r>
            <a:endParaRPr/>
          </a:p>
        </p:txBody>
      </p:sp>
      <p:sp>
        <p:nvSpPr>
          <p:cNvPr id="198" name="Google Shape;198;p29"/>
          <p:cNvSpPr txBox="1"/>
          <p:nvPr>
            <p:ph idx="1" type="body"/>
          </p:nvPr>
        </p:nvSpPr>
        <p:spPr>
          <a:xfrm>
            <a:off x="4082575" y="1225225"/>
            <a:ext cx="4749600" cy="20529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i="1" lang="en"/>
              <a:t>Set up:- </a:t>
            </a:r>
            <a:endParaRPr b="1" i="1"/>
          </a:p>
          <a:p>
            <a:pPr indent="0" lvl="0" marL="0" rtl="0" algn="l">
              <a:spcBef>
                <a:spcPts val="1200"/>
              </a:spcBef>
              <a:spcAft>
                <a:spcPts val="1200"/>
              </a:spcAft>
              <a:buNone/>
            </a:pPr>
            <a:r>
              <a:rPr lang="en"/>
              <a:t>You have an</a:t>
            </a:r>
            <a:r>
              <a:rPr lang="en"/>
              <a:t> RR robotic arm with base at the origin.- The first link moves th1 with respect to the x-axis. The second link moves th2 with respect to the first link.</a:t>
            </a:r>
            <a:endParaRPr/>
          </a:p>
        </p:txBody>
      </p:sp>
      <p:sp>
        <p:nvSpPr>
          <p:cNvPr id="199" name="Google Shape;199;p29"/>
          <p:cNvSpPr txBox="1"/>
          <p:nvPr/>
        </p:nvSpPr>
        <p:spPr>
          <a:xfrm>
            <a:off x="475950" y="3679700"/>
            <a:ext cx="8192100" cy="1015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latin typeface="Open Sans"/>
                <a:ea typeface="Open Sans"/>
                <a:cs typeface="Open Sans"/>
                <a:sym typeface="Open Sans"/>
              </a:rPr>
              <a:t>Question-</a:t>
            </a:r>
            <a:endParaRPr b="1" i="1" sz="1800">
              <a:latin typeface="Open Sans"/>
              <a:ea typeface="Open Sans"/>
              <a:cs typeface="Open Sans"/>
              <a:sym typeface="Open Sans"/>
            </a:endParaRPr>
          </a:p>
          <a:p>
            <a:pPr indent="0" lvl="0" marL="0" rtl="0" algn="l">
              <a:spcBef>
                <a:spcPts val="0"/>
              </a:spcBef>
              <a:spcAft>
                <a:spcPts val="0"/>
              </a:spcAft>
              <a:buNone/>
            </a:pPr>
            <a:r>
              <a:t/>
            </a:r>
            <a:endParaRPr sz="1800">
              <a:latin typeface="Open Sans"/>
              <a:ea typeface="Open Sans"/>
              <a:cs typeface="Open Sans"/>
              <a:sym typeface="Open Sans"/>
            </a:endParaRPr>
          </a:p>
          <a:p>
            <a:pPr indent="0" lvl="0" marL="0" rtl="0" algn="l">
              <a:spcBef>
                <a:spcPts val="0"/>
              </a:spcBef>
              <a:spcAft>
                <a:spcPts val="0"/>
              </a:spcAft>
              <a:buNone/>
            </a:pPr>
            <a:r>
              <a:rPr lang="en" sz="1800">
                <a:latin typeface="Open Sans"/>
                <a:ea typeface="Open Sans"/>
                <a:cs typeface="Open Sans"/>
                <a:sym typeface="Open Sans"/>
              </a:rPr>
              <a:t>What is the position and orientation of the end effector of the robotic arm?</a:t>
            </a:r>
            <a:r>
              <a:rPr lang="en">
                <a:latin typeface="Open Sans"/>
                <a:ea typeface="Open Sans"/>
                <a:cs typeface="Open Sans"/>
                <a:sym typeface="Open Sans"/>
              </a:rPr>
              <a:t> </a:t>
            </a:r>
            <a:endParaRPr>
              <a:latin typeface="Open Sans"/>
              <a:ea typeface="Open Sans"/>
              <a:cs typeface="Open Sans"/>
              <a:sym typeface="Open Sans"/>
            </a:endParaRPr>
          </a:p>
        </p:txBody>
      </p:sp>
      <p:pic>
        <p:nvPicPr>
          <p:cNvPr id="200" name="Google Shape;200;p29"/>
          <p:cNvPicPr preferRelativeResize="0"/>
          <p:nvPr/>
        </p:nvPicPr>
        <p:blipFill>
          <a:blip r:embed="rId3">
            <a:alphaModFix/>
          </a:blip>
          <a:stretch>
            <a:fillRect/>
          </a:stretch>
        </p:blipFill>
        <p:spPr>
          <a:xfrm>
            <a:off x="311700" y="1147226"/>
            <a:ext cx="3367975" cy="2383950"/>
          </a:xfrm>
          <a:prstGeom prst="rect">
            <a:avLst/>
          </a:prstGeom>
          <a:noFill/>
          <a:ln>
            <a:noFill/>
          </a:ln>
        </p:spPr>
      </p:pic>
      <p:sp>
        <p:nvSpPr>
          <p:cNvPr id="201" name="Google Shape;201;p29"/>
          <p:cNvSpPr txBox="1"/>
          <p:nvPr/>
        </p:nvSpPr>
        <p:spPr>
          <a:xfrm>
            <a:off x="200675" y="74750"/>
            <a:ext cx="1893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Bhavya Gupta (94)</a:t>
            </a:r>
            <a:endParaRPr>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0"/>
          <p:cNvSpPr txBox="1"/>
          <p:nvPr>
            <p:ph type="title"/>
          </p:nvPr>
        </p:nvSpPr>
        <p:spPr>
          <a:xfrm>
            <a:off x="625975" y="503775"/>
            <a:ext cx="7596600" cy="771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Geometric Approach-</a:t>
            </a:r>
            <a:endParaRPr/>
          </a:p>
        </p:txBody>
      </p:sp>
      <p:pic>
        <p:nvPicPr>
          <p:cNvPr id="207" name="Google Shape;207;p30"/>
          <p:cNvPicPr preferRelativeResize="0"/>
          <p:nvPr/>
        </p:nvPicPr>
        <p:blipFill>
          <a:blip r:embed="rId3">
            <a:alphaModFix/>
          </a:blip>
          <a:stretch>
            <a:fillRect/>
          </a:stretch>
        </p:blipFill>
        <p:spPr>
          <a:xfrm>
            <a:off x="541850" y="1506161"/>
            <a:ext cx="3941950" cy="2848902"/>
          </a:xfrm>
          <a:prstGeom prst="rect">
            <a:avLst/>
          </a:prstGeom>
          <a:noFill/>
          <a:ln>
            <a:noFill/>
          </a:ln>
        </p:spPr>
      </p:pic>
      <p:pic>
        <p:nvPicPr>
          <p:cNvPr id="208" name="Google Shape;208;p30"/>
          <p:cNvPicPr preferRelativeResize="0"/>
          <p:nvPr/>
        </p:nvPicPr>
        <p:blipFill>
          <a:blip r:embed="rId4">
            <a:alphaModFix/>
          </a:blip>
          <a:stretch>
            <a:fillRect/>
          </a:stretch>
        </p:blipFill>
        <p:spPr>
          <a:xfrm>
            <a:off x="4420100" y="1798088"/>
            <a:ext cx="3941950" cy="2265050"/>
          </a:xfrm>
          <a:prstGeom prst="rect">
            <a:avLst/>
          </a:prstGeom>
          <a:noFill/>
          <a:ln>
            <a:noFill/>
          </a:ln>
        </p:spPr>
      </p:pic>
      <p:sp>
        <p:nvSpPr>
          <p:cNvPr id="209" name="Google Shape;209;p30"/>
          <p:cNvSpPr txBox="1"/>
          <p:nvPr/>
        </p:nvSpPr>
        <p:spPr>
          <a:xfrm>
            <a:off x="389450" y="188025"/>
            <a:ext cx="2135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Bhavya Gupta (94)</a:t>
            </a:r>
            <a:endParaRPr>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1"/>
          <p:cNvSpPr txBox="1"/>
          <p:nvPr>
            <p:ph type="title"/>
          </p:nvPr>
        </p:nvSpPr>
        <p:spPr>
          <a:xfrm>
            <a:off x="443175" y="413625"/>
            <a:ext cx="5878800" cy="7584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Algebraic Approach-</a:t>
            </a:r>
            <a:endParaRPr/>
          </a:p>
        </p:txBody>
      </p:sp>
      <p:sp>
        <p:nvSpPr>
          <p:cNvPr id="215" name="Google Shape;215;p31"/>
          <p:cNvSpPr txBox="1"/>
          <p:nvPr/>
        </p:nvSpPr>
        <p:spPr>
          <a:xfrm>
            <a:off x="75750" y="58800"/>
            <a:ext cx="1826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
                <a:solidFill>
                  <a:schemeClr val="dk1"/>
                </a:solidFill>
                <a:latin typeface="Open Sans"/>
                <a:ea typeface="Open Sans"/>
                <a:cs typeface="Open Sans"/>
                <a:sym typeface="Open Sans"/>
              </a:rPr>
              <a:t>Bhavya Gupta (94)</a:t>
            </a:r>
            <a:endParaRPr>
              <a:latin typeface="Open Sans"/>
              <a:ea typeface="Open Sans"/>
              <a:cs typeface="Open Sans"/>
              <a:sym typeface="Open Sans"/>
            </a:endParaRPr>
          </a:p>
        </p:txBody>
      </p:sp>
      <p:pic>
        <p:nvPicPr>
          <p:cNvPr id="216" name="Google Shape;216;p31"/>
          <p:cNvPicPr preferRelativeResize="0"/>
          <p:nvPr/>
        </p:nvPicPr>
        <p:blipFill>
          <a:blip r:embed="rId3">
            <a:alphaModFix/>
          </a:blip>
          <a:stretch>
            <a:fillRect/>
          </a:stretch>
        </p:blipFill>
        <p:spPr>
          <a:xfrm>
            <a:off x="5771375" y="346500"/>
            <a:ext cx="3028950" cy="2228850"/>
          </a:xfrm>
          <a:prstGeom prst="rect">
            <a:avLst/>
          </a:prstGeom>
          <a:noFill/>
          <a:ln>
            <a:noFill/>
          </a:ln>
        </p:spPr>
      </p:pic>
      <p:pic>
        <p:nvPicPr>
          <p:cNvPr id="217" name="Google Shape;217;p31"/>
          <p:cNvPicPr preferRelativeResize="0"/>
          <p:nvPr/>
        </p:nvPicPr>
        <p:blipFill>
          <a:blip r:embed="rId4">
            <a:alphaModFix/>
          </a:blip>
          <a:stretch>
            <a:fillRect/>
          </a:stretch>
        </p:blipFill>
        <p:spPr>
          <a:xfrm>
            <a:off x="143650" y="1386013"/>
            <a:ext cx="2857500" cy="714375"/>
          </a:xfrm>
          <a:prstGeom prst="rect">
            <a:avLst/>
          </a:prstGeom>
          <a:noFill/>
          <a:ln>
            <a:noFill/>
          </a:ln>
        </p:spPr>
      </p:pic>
      <p:pic>
        <p:nvPicPr>
          <p:cNvPr id="218" name="Google Shape;218;p31"/>
          <p:cNvPicPr preferRelativeResize="0"/>
          <p:nvPr/>
        </p:nvPicPr>
        <p:blipFill>
          <a:blip r:embed="rId5">
            <a:alphaModFix/>
          </a:blip>
          <a:stretch>
            <a:fillRect/>
          </a:stretch>
        </p:blipFill>
        <p:spPr>
          <a:xfrm>
            <a:off x="2881313" y="1851813"/>
            <a:ext cx="2781300" cy="485775"/>
          </a:xfrm>
          <a:prstGeom prst="rect">
            <a:avLst/>
          </a:prstGeom>
          <a:noFill/>
          <a:ln>
            <a:noFill/>
          </a:ln>
        </p:spPr>
      </p:pic>
      <p:pic>
        <p:nvPicPr>
          <p:cNvPr id="219" name="Google Shape;219;p31"/>
          <p:cNvPicPr preferRelativeResize="0"/>
          <p:nvPr/>
        </p:nvPicPr>
        <p:blipFill>
          <a:blip r:embed="rId6">
            <a:alphaModFix/>
          </a:blip>
          <a:stretch>
            <a:fillRect/>
          </a:stretch>
        </p:blipFill>
        <p:spPr>
          <a:xfrm>
            <a:off x="143650" y="2314400"/>
            <a:ext cx="2628900" cy="1247775"/>
          </a:xfrm>
          <a:prstGeom prst="rect">
            <a:avLst/>
          </a:prstGeom>
          <a:noFill/>
          <a:ln>
            <a:noFill/>
          </a:ln>
        </p:spPr>
      </p:pic>
      <p:pic>
        <p:nvPicPr>
          <p:cNvPr id="220" name="Google Shape;220;p31"/>
          <p:cNvPicPr preferRelativeResize="0"/>
          <p:nvPr/>
        </p:nvPicPr>
        <p:blipFill>
          <a:blip r:embed="rId7">
            <a:alphaModFix/>
          </a:blip>
          <a:stretch>
            <a:fillRect/>
          </a:stretch>
        </p:blipFill>
        <p:spPr>
          <a:xfrm>
            <a:off x="2744450" y="3094150"/>
            <a:ext cx="4800600" cy="561975"/>
          </a:xfrm>
          <a:prstGeom prst="rect">
            <a:avLst/>
          </a:prstGeom>
          <a:noFill/>
          <a:ln>
            <a:noFill/>
          </a:ln>
        </p:spPr>
      </p:pic>
      <p:pic>
        <p:nvPicPr>
          <p:cNvPr id="221" name="Google Shape;221;p31"/>
          <p:cNvPicPr preferRelativeResize="0"/>
          <p:nvPr/>
        </p:nvPicPr>
        <p:blipFill>
          <a:blip r:embed="rId8">
            <a:alphaModFix/>
          </a:blip>
          <a:stretch>
            <a:fillRect/>
          </a:stretch>
        </p:blipFill>
        <p:spPr>
          <a:xfrm>
            <a:off x="143650" y="3801000"/>
            <a:ext cx="2324100" cy="685800"/>
          </a:xfrm>
          <a:prstGeom prst="rect">
            <a:avLst/>
          </a:prstGeom>
          <a:noFill/>
          <a:ln>
            <a:noFill/>
          </a:ln>
        </p:spPr>
      </p:pic>
      <p:pic>
        <p:nvPicPr>
          <p:cNvPr id="222" name="Google Shape;222;p31"/>
          <p:cNvPicPr preferRelativeResize="0"/>
          <p:nvPr/>
        </p:nvPicPr>
        <p:blipFill>
          <a:blip r:embed="rId9">
            <a:alphaModFix/>
          </a:blip>
          <a:stretch>
            <a:fillRect/>
          </a:stretch>
        </p:blipFill>
        <p:spPr>
          <a:xfrm>
            <a:off x="2534900" y="4174925"/>
            <a:ext cx="5219700" cy="6191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graphicFrame>
        <p:nvGraphicFramePr>
          <p:cNvPr id="68" name="Google Shape;68;p14"/>
          <p:cNvGraphicFramePr/>
          <p:nvPr/>
        </p:nvGraphicFramePr>
        <p:xfrm>
          <a:off x="952500" y="805600"/>
          <a:ext cx="3000000" cy="3000000"/>
        </p:xfrm>
        <a:graphic>
          <a:graphicData uri="http://schemas.openxmlformats.org/drawingml/2006/table">
            <a:tbl>
              <a:tblPr>
                <a:noFill/>
                <a:tableStyleId>{7092085E-6D2F-41AC-B950-63FC7750EA14}</a:tableStyleId>
              </a:tblPr>
              <a:tblGrid>
                <a:gridCol w="3619500"/>
                <a:gridCol w="3619500"/>
              </a:tblGrid>
              <a:tr h="728450">
                <a:tc>
                  <a:txBody>
                    <a:bodyPr/>
                    <a:lstStyle/>
                    <a:p>
                      <a:pPr indent="0" lvl="0" marL="0" rtl="0" algn="l">
                        <a:spcBef>
                          <a:spcPts val="0"/>
                        </a:spcBef>
                        <a:spcAft>
                          <a:spcPts val="0"/>
                        </a:spcAft>
                        <a:buNone/>
                      </a:pPr>
                      <a:r>
                        <a:rPr lang="en"/>
                        <a:t>Kartik Sundrani (90)</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Clr>
                          <a:schemeClr val="dk1"/>
                        </a:buClr>
                        <a:buSzPts val="1100"/>
                        <a:buFont typeface="Arial"/>
                        <a:buNone/>
                      </a:pPr>
                      <a:r>
                        <a:rPr lang="en"/>
                        <a:t>How Transformation Works In Robotics</a:t>
                      </a:r>
                      <a:endParaRPr/>
                    </a:p>
                    <a:p>
                      <a:pPr indent="0" lvl="0" marL="0" rtl="0" algn="l">
                        <a:spcBef>
                          <a:spcPts val="0"/>
                        </a:spcBef>
                        <a:spcAft>
                          <a:spcPts val="0"/>
                        </a:spcAft>
                        <a:buNone/>
                      </a:pPr>
                      <a:r>
                        <a:rPr lang="en"/>
                        <a:t>And its explanation.</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455275">
                <a:tc>
                  <a:txBody>
                    <a:bodyPr/>
                    <a:lstStyle/>
                    <a:p>
                      <a:pPr indent="0" lvl="0" marL="0" rtl="0" algn="l">
                        <a:spcBef>
                          <a:spcPts val="0"/>
                        </a:spcBef>
                        <a:spcAft>
                          <a:spcPts val="0"/>
                        </a:spcAft>
                        <a:buNone/>
                      </a:pPr>
                      <a:r>
                        <a:rPr lang="en"/>
                        <a:t>Pranav Vaswani (93)</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t>Robot Kinematics and its </a:t>
                      </a:r>
                      <a:r>
                        <a:rPr lang="en"/>
                        <a:t>utility.</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455275">
                <a:tc>
                  <a:txBody>
                    <a:bodyPr/>
                    <a:lstStyle/>
                    <a:p>
                      <a:pPr indent="0" lvl="0" marL="0" rtl="0" algn="l">
                        <a:spcBef>
                          <a:spcPts val="0"/>
                        </a:spcBef>
                        <a:spcAft>
                          <a:spcPts val="0"/>
                        </a:spcAft>
                        <a:buClr>
                          <a:schemeClr val="dk1"/>
                        </a:buClr>
                        <a:buSzPts val="1100"/>
                        <a:buFont typeface="Arial"/>
                        <a:buNone/>
                      </a:pPr>
                      <a:r>
                        <a:rPr lang="en">
                          <a:solidFill>
                            <a:schemeClr val="dk1"/>
                          </a:solidFill>
                        </a:rPr>
                        <a:t>Bhavya Gupta (94)</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t>Example problem 1 and its geometric and algebraic approach</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656025">
                <a:tc>
                  <a:txBody>
                    <a:bodyPr/>
                    <a:lstStyle/>
                    <a:p>
                      <a:pPr indent="0" lvl="0" marL="0" rtl="0" algn="l">
                        <a:spcBef>
                          <a:spcPts val="0"/>
                        </a:spcBef>
                        <a:spcAft>
                          <a:spcPts val="0"/>
                        </a:spcAft>
                        <a:buNone/>
                      </a:pPr>
                      <a:r>
                        <a:rPr lang="en">
                          <a:solidFill>
                            <a:schemeClr val="dk1"/>
                          </a:solidFill>
                        </a:rPr>
                        <a:t>Shagun Alag (97)</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rPr>
                        <a:t>Forward Transformation for Rotation in Robotics.</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656025">
                <a:tc>
                  <a:txBody>
                    <a:bodyPr/>
                    <a:lstStyle/>
                    <a:p>
                      <a:pPr indent="0" lvl="0" marL="0" rtl="0" algn="l">
                        <a:spcBef>
                          <a:spcPts val="0"/>
                        </a:spcBef>
                        <a:spcAft>
                          <a:spcPts val="0"/>
                        </a:spcAft>
                        <a:buClr>
                          <a:schemeClr val="dk1"/>
                        </a:buClr>
                        <a:buSzPts val="1100"/>
                        <a:buFont typeface="Arial"/>
                        <a:buNone/>
                      </a:pPr>
                      <a:r>
                        <a:rPr lang="en">
                          <a:solidFill>
                            <a:schemeClr val="dk1"/>
                          </a:solidFill>
                        </a:rPr>
                        <a:t>Aditya Panchal (98)</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solidFill>
                            <a:schemeClr val="dk1"/>
                          </a:solidFill>
                        </a:rPr>
                        <a:t>Frame interpretation of Homogeneous Transformation in Robotics.</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r h="983400">
                <a:tc>
                  <a:txBody>
                    <a:bodyPr/>
                    <a:lstStyle/>
                    <a:p>
                      <a:pPr indent="0" lvl="0" marL="0" rtl="0" algn="l">
                        <a:spcBef>
                          <a:spcPts val="0"/>
                        </a:spcBef>
                        <a:spcAft>
                          <a:spcPts val="0"/>
                        </a:spcAft>
                        <a:buNone/>
                      </a:pPr>
                      <a:r>
                        <a:rPr lang="en"/>
                        <a:t>Aakanksha Kulkarni (99)</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c>
                  <a:txBody>
                    <a:bodyPr/>
                    <a:lstStyle/>
                    <a:p>
                      <a:pPr indent="0" lvl="0" marL="0" rtl="0" algn="l">
                        <a:spcBef>
                          <a:spcPts val="0"/>
                        </a:spcBef>
                        <a:spcAft>
                          <a:spcPts val="0"/>
                        </a:spcAft>
                        <a:buNone/>
                      </a:pPr>
                      <a:r>
                        <a:rPr lang="en"/>
                        <a:t>Computation of instantaneous velocity</a:t>
                      </a:r>
                      <a:endParaRPr/>
                    </a:p>
                    <a:p>
                      <a:pPr indent="0" lvl="0" marL="0" rtl="0" algn="l">
                        <a:spcBef>
                          <a:spcPts val="0"/>
                        </a:spcBef>
                        <a:spcAft>
                          <a:spcPts val="0"/>
                        </a:spcAft>
                        <a:buNone/>
                      </a:pPr>
                      <a:r>
                        <a:rPr lang="en"/>
                        <a:t>I</a:t>
                      </a:r>
                      <a:r>
                        <a:rPr lang="en"/>
                        <a:t>n matrix theory,application of jacobian matrices in robotics.</a:t>
                      </a:r>
                      <a:endParaRPr/>
                    </a:p>
                  </a:txBody>
                  <a:tcPr marT="91425" marB="91425" marR="91425" marL="91425">
                    <a:lnL cap="flat" cmpd="sng" w="9525">
                      <a:solidFill>
                        <a:srgbClr val="555555"/>
                      </a:solidFill>
                      <a:prstDash val="solid"/>
                      <a:round/>
                      <a:headEnd len="sm" w="sm" type="none"/>
                      <a:tailEnd len="sm" w="sm" type="none"/>
                    </a:lnL>
                    <a:lnR cap="flat" cmpd="sng" w="9525">
                      <a:solidFill>
                        <a:srgbClr val="555555"/>
                      </a:solidFill>
                      <a:prstDash val="solid"/>
                      <a:round/>
                      <a:headEnd len="sm" w="sm" type="none"/>
                      <a:tailEnd len="sm" w="sm" type="none"/>
                    </a:lnR>
                    <a:lnT cap="flat" cmpd="sng" w="9525">
                      <a:solidFill>
                        <a:srgbClr val="555555"/>
                      </a:solidFill>
                      <a:prstDash val="solid"/>
                      <a:round/>
                      <a:headEnd len="sm" w="sm" type="none"/>
                      <a:tailEnd len="sm" w="sm" type="none"/>
                    </a:lnT>
                    <a:lnB cap="flat" cmpd="sng" w="9525">
                      <a:solidFill>
                        <a:srgbClr val="555555"/>
                      </a:solidFill>
                      <a:prstDash val="solid"/>
                      <a:round/>
                      <a:headEnd len="sm" w="sm" type="none"/>
                      <a:tailEnd len="sm" w="sm" type="none"/>
                    </a:lnB>
                  </a:tcPr>
                </a:tc>
              </a:tr>
            </a:tbl>
          </a:graphicData>
        </a:graphic>
      </p:graphicFrame>
      <p:sp>
        <p:nvSpPr>
          <p:cNvPr id="69" name="Google Shape;69;p14"/>
          <p:cNvSpPr txBox="1"/>
          <p:nvPr/>
        </p:nvSpPr>
        <p:spPr>
          <a:xfrm>
            <a:off x="295450" y="161150"/>
            <a:ext cx="2457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i="1" lang="en" sz="1800">
                <a:latin typeface="Open Sans"/>
                <a:ea typeface="Open Sans"/>
                <a:cs typeface="Open Sans"/>
                <a:sym typeface="Open Sans"/>
              </a:rPr>
              <a:t>Group Members-</a:t>
            </a:r>
            <a:endParaRPr b="1" i="1" sz="1800">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32"/>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latin typeface="Arial"/>
                <a:ea typeface="Arial"/>
                <a:cs typeface="Arial"/>
                <a:sym typeface="Arial"/>
              </a:rPr>
              <a:t>Bibliography </a:t>
            </a:r>
            <a:endParaRPr sz="1000">
              <a:latin typeface="Arial"/>
              <a:ea typeface="Arial"/>
              <a:cs typeface="Arial"/>
              <a:sym typeface="Arial"/>
            </a:endParaRPr>
          </a:p>
        </p:txBody>
      </p:sp>
      <p:sp>
        <p:nvSpPr>
          <p:cNvPr id="228" name="Google Shape;228;p32"/>
          <p:cNvSpPr txBox="1"/>
          <p:nvPr>
            <p:ph idx="1" type="body"/>
          </p:nvPr>
        </p:nvSpPr>
        <p:spPr>
          <a:xfrm>
            <a:off x="311700" y="1225225"/>
            <a:ext cx="8520600" cy="3622800"/>
          </a:xfrm>
          <a:prstGeom prst="rect">
            <a:avLst/>
          </a:prstGeom>
        </p:spPr>
        <p:txBody>
          <a:bodyPr anchorCtr="0" anchor="t" bIns="91425" lIns="91425" spcFirstLastPara="1" rIns="91425" wrap="square" tIns="91425">
            <a:normAutofit/>
          </a:bodyPr>
          <a:lstStyle/>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3"/>
              </a:rPr>
              <a:t>The homogeneous transformation matrix (uiuc.edu)</a:t>
            </a:r>
            <a:endParaRPr/>
          </a:p>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4"/>
              </a:rPr>
              <a:t>Homogeneous Transformation Matrices - ppt download (slideplayer.com)</a:t>
            </a:r>
            <a:endParaRPr/>
          </a:p>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5"/>
              </a:rPr>
              <a:t>graphical representation of homogeneous transformation in robotics - Google Search</a:t>
            </a:r>
            <a:endParaRPr/>
          </a:p>
          <a:p>
            <a:pPr indent="-342900" lvl="0" marL="457200" rtl="0" algn="l">
              <a:lnSpc>
                <a:spcPct val="200000"/>
              </a:lnSpc>
              <a:spcBef>
                <a:spcPts val="0"/>
              </a:spcBef>
              <a:spcAft>
                <a:spcPts val="0"/>
              </a:spcAft>
              <a:buSzPts val="1800"/>
              <a:buChar char="●"/>
            </a:pPr>
            <a:r>
              <a:rPr lang="en" sz="1100" u="sng">
                <a:solidFill>
                  <a:schemeClr val="hlink"/>
                </a:solidFill>
                <a:latin typeface="Arial"/>
                <a:ea typeface="Arial"/>
                <a:cs typeface="Arial"/>
                <a:sym typeface="Arial"/>
                <a:hlinkClick r:id="rId6"/>
              </a:rPr>
              <a:t>https://studywolf.wordpress.com/2013/08/21/robot-control-forward-transformation-matrices</a:t>
            </a:r>
            <a:endParaRPr sz="1956"/>
          </a:p>
          <a:p>
            <a:pPr indent="-346504" lvl="0" marL="457200" rtl="0" algn="l">
              <a:lnSpc>
                <a:spcPct val="200000"/>
              </a:lnSpc>
              <a:spcBef>
                <a:spcPts val="0"/>
              </a:spcBef>
              <a:spcAft>
                <a:spcPts val="0"/>
              </a:spcAft>
              <a:buSzPts val="1857"/>
              <a:buChar char="●"/>
            </a:pPr>
            <a:r>
              <a:rPr lang="en" sz="1100" u="sng">
                <a:solidFill>
                  <a:srgbClr val="073763"/>
                </a:solidFill>
                <a:latin typeface="Arial"/>
                <a:ea typeface="Arial"/>
                <a:cs typeface="Arial"/>
                <a:sym typeface="Arial"/>
              </a:rPr>
              <a:t>https://www.google.com/search?q=transformation+matrix+in+robotics+with+examples</a:t>
            </a:r>
            <a:endParaRPr sz="1100" u="sng">
              <a:solidFill>
                <a:srgbClr val="073763"/>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 name="Shape 73"/>
        <p:cNvGrpSpPr/>
        <p:nvPr/>
      </p:nvGrpSpPr>
      <p:grpSpPr>
        <a:xfrm>
          <a:off x="0" y="0"/>
          <a:ext cx="0" cy="0"/>
          <a:chOff x="0" y="0"/>
          <a:chExt cx="0" cy="0"/>
        </a:xfrm>
      </p:grpSpPr>
      <p:sp>
        <p:nvSpPr>
          <p:cNvPr id="74" name="Google Shape;74;p15"/>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How </a:t>
            </a:r>
            <a:r>
              <a:rPr lang="en"/>
              <a:t>Transformation</a:t>
            </a:r>
            <a:r>
              <a:rPr lang="en"/>
              <a:t> Works In Robotics</a:t>
            </a:r>
            <a:endParaRPr/>
          </a:p>
        </p:txBody>
      </p:sp>
      <p:sp>
        <p:nvSpPr>
          <p:cNvPr id="75" name="Google Shape;75;p15"/>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Transformation Matrices can be used to describe that at what angle the servos need to be to reach the desired position in space or maybe an underwater autonomous vehicle needs to reach or align itself with several different obstacles inside the water.</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In other words, the transformation helps us to determine the movement of the parts of the objects or robots with respect to one another.</a:t>
            </a:r>
            <a:br>
              <a:rPr lang="en"/>
            </a:br>
            <a:endParaRPr/>
          </a:p>
        </p:txBody>
      </p:sp>
      <p:sp>
        <p:nvSpPr>
          <p:cNvPr id="76" name="Google Shape;76;p15"/>
          <p:cNvSpPr txBox="1"/>
          <p:nvPr/>
        </p:nvSpPr>
        <p:spPr>
          <a:xfrm>
            <a:off x="202700" y="76025"/>
            <a:ext cx="252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Kartik Sundrani (90)</a:t>
            </a:r>
            <a:endParaRPr>
              <a:solidFill>
                <a:schemeClr val="dk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16"/>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Theoretical</a:t>
            </a:r>
            <a:r>
              <a:rPr lang="en"/>
              <a:t> Explanation</a:t>
            </a:r>
            <a:endParaRPr/>
          </a:p>
        </p:txBody>
      </p:sp>
      <p:sp>
        <p:nvSpPr>
          <p:cNvPr id="82" name="Google Shape;82;p16"/>
          <p:cNvSpPr txBox="1"/>
          <p:nvPr>
            <p:ph idx="1" type="body"/>
          </p:nvPr>
        </p:nvSpPr>
        <p:spPr>
          <a:xfrm>
            <a:off x="311700"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The </a:t>
            </a:r>
            <a:r>
              <a:rPr lang="en"/>
              <a:t>Homogeneous Transformation effectively merges a frame orientation matrix, and frame translation vector into one frame.</a:t>
            </a:r>
            <a:br>
              <a:rPr lang="en"/>
            </a:br>
            <a:br>
              <a:rPr lang="en"/>
            </a:br>
            <a:endParaRPr/>
          </a:p>
          <a:p>
            <a:pPr indent="-342900" lvl="0" marL="457200" rtl="0" algn="l">
              <a:spcBef>
                <a:spcPts val="0"/>
              </a:spcBef>
              <a:spcAft>
                <a:spcPts val="0"/>
              </a:spcAft>
              <a:buSzPts val="1800"/>
              <a:buChar char="●"/>
            </a:pPr>
            <a:r>
              <a:rPr lang="en"/>
              <a:t>The order of the operation should be</a:t>
            </a:r>
            <a:br>
              <a:rPr lang="en"/>
            </a:br>
            <a:r>
              <a:rPr lang="en"/>
              <a:t>viewed as Rotation First, then translation.</a:t>
            </a:r>
            <a:br>
              <a:rPr lang="en"/>
            </a:br>
            <a:endParaRPr/>
          </a:p>
          <a:p>
            <a:pPr indent="0" lvl="0" marL="0" rtl="0" algn="l">
              <a:spcBef>
                <a:spcPts val="1200"/>
              </a:spcBef>
              <a:spcAft>
                <a:spcPts val="1200"/>
              </a:spcAft>
              <a:buNone/>
            </a:pPr>
            <a:r>
              <a:t/>
            </a:r>
            <a:endParaRPr/>
          </a:p>
        </p:txBody>
      </p:sp>
      <p:sp>
        <p:nvSpPr>
          <p:cNvPr id="83" name="Google Shape;83;p16"/>
          <p:cNvSpPr txBox="1"/>
          <p:nvPr/>
        </p:nvSpPr>
        <p:spPr>
          <a:xfrm>
            <a:off x="202700" y="101350"/>
            <a:ext cx="25338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Kartik Sundrani (90)</a:t>
            </a:r>
            <a:endParaRPr>
              <a:latin typeface="Open Sans"/>
              <a:ea typeface="Open Sans"/>
              <a:cs typeface="Open Sans"/>
              <a:sym typeface="Open Sans"/>
            </a:endParaRPr>
          </a:p>
        </p:txBody>
      </p:sp>
      <p:pic>
        <p:nvPicPr>
          <p:cNvPr id="84" name="Google Shape;84;p16"/>
          <p:cNvPicPr preferRelativeResize="0"/>
          <p:nvPr/>
        </p:nvPicPr>
        <p:blipFill>
          <a:blip r:embed="rId3">
            <a:alphaModFix/>
          </a:blip>
          <a:stretch>
            <a:fillRect/>
          </a:stretch>
        </p:blipFill>
        <p:spPr>
          <a:xfrm>
            <a:off x="5364750" y="2345175"/>
            <a:ext cx="3656475" cy="2707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7"/>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chemeClr val="dk1"/>
              </a:buClr>
              <a:buSzPts val="1100"/>
              <a:buFont typeface="Arial"/>
              <a:buNone/>
            </a:pPr>
            <a:r>
              <a:rPr lang="en"/>
              <a:t>Theoretical Explanation</a:t>
            </a:r>
            <a:endParaRPr/>
          </a:p>
        </p:txBody>
      </p:sp>
      <p:sp>
        <p:nvSpPr>
          <p:cNvPr id="90" name="Google Shape;90;p17"/>
          <p:cNvSpPr txBox="1"/>
          <p:nvPr>
            <p:ph idx="1" type="body"/>
          </p:nvPr>
        </p:nvSpPr>
        <p:spPr>
          <a:xfrm>
            <a:off x="266375" y="1225225"/>
            <a:ext cx="8520600" cy="33540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It can be interpreted as frame a described relative to the first or base frame while frame B described relative to frame A.</a:t>
            </a:r>
            <a:endParaRPr/>
          </a:p>
          <a:p>
            <a:pPr indent="0" lvl="0" marL="457200" rtl="0" algn="l">
              <a:spcBef>
                <a:spcPts val="1200"/>
              </a:spcBef>
              <a:spcAft>
                <a:spcPts val="0"/>
              </a:spcAft>
              <a:buNone/>
            </a:pPr>
            <a:r>
              <a:t/>
            </a:r>
            <a:endParaRPr/>
          </a:p>
          <a:p>
            <a:pPr indent="-342900" lvl="0" marL="457200" rtl="0" algn="l">
              <a:spcBef>
                <a:spcPts val="1200"/>
              </a:spcBef>
              <a:spcAft>
                <a:spcPts val="0"/>
              </a:spcAft>
              <a:buSzPts val="1800"/>
              <a:buChar char="●"/>
            </a:pPr>
            <a:r>
              <a:rPr lang="en"/>
              <a:t>It can be viewed as position or orientation </a:t>
            </a:r>
            <a:br>
              <a:rPr lang="en"/>
            </a:br>
            <a:r>
              <a:rPr lang="en"/>
              <a:t>relationship of one frame relative to another</a:t>
            </a:r>
            <a:br>
              <a:rPr lang="en"/>
            </a:br>
            <a:r>
              <a:rPr lang="en"/>
              <a:t>frame called the reference frame.</a:t>
            </a:r>
            <a:endParaRPr/>
          </a:p>
          <a:p>
            <a:pPr indent="0" lvl="0" marL="457200" rtl="0" algn="l">
              <a:spcBef>
                <a:spcPts val="1200"/>
              </a:spcBef>
              <a:spcAft>
                <a:spcPts val="1200"/>
              </a:spcAft>
              <a:buNone/>
            </a:pPr>
            <a:r>
              <a:t/>
            </a:r>
            <a:endParaRPr/>
          </a:p>
        </p:txBody>
      </p:sp>
      <p:pic>
        <p:nvPicPr>
          <p:cNvPr id="91" name="Google Shape;91;p17"/>
          <p:cNvPicPr preferRelativeResize="0"/>
          <p:nvPr/>
        </p:nvPicPr>
        <p:blipFill>
          <a:blip r:embed="rId3">
            <a:alphaModFix/>
          </a:blip>
          <a:stretch>
            <a:fillRect/>
          </a:stretch>
        </p:blipFill>
        <p:spPr>
          <a:xfrm>
            <a:off x="5576625" y="2741700"/>
            <a:ext cx="3567374" cy="2013450"/>
          </a:xfrm>
          <a:prstGeom prst="rect">
            <a:avLst/>
          </a:prstGeom>
          <a:noFill/>
          <a:ln>
            <a:noFill/>
          </a:ln>
        </p:spPr>
      </p:pic>
      <p:sp>
        <p:nvSpPr>
          <p:cNvPr id="92" name="Google Shape;92;p17"/>
          <p:cNvSpPr txBox="1"/>
          <p:nvPr/>
        </p:nvSpPr>
        <p:spPr>
          <a:xfrm>
            <a:off x="0" y="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solidFill>
                  <a:schemeClr val="dk1"/>
                </a:solidFill>
              </a:rPr>
              <a:t>Kartik Sundrani (90)</a:t>
            </a:r>
            <a:endParaRPr>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8"/>
          <p:cNvSpPr txBox="1"/>
          <p:nvPr>
            <p:ph type="title"/>
          </p:nvPr>
        </p:nvSpPr>
        <p:spPr>
          <a:xfrm>
            <a:off x="311700" y="315925"/>
            <a:ext cx="8520600" cy="8313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latin typeface="Arial"/>
                <a:ea typeface="Arial"/>
                <a:cs typeface="Arial"/>
                <a:sym typeface="Arial"/>
              </a:rPr>
              <a:t>Frame Interpretation of Transformation</a:t>
            </a:r>
            <a:endParaRPr>
              <a:latin typeface="Arial"/>
              <a:ea typeface="Arial"/>
              <a:cs typeface="Arial"/>
              <a:sym typeface="Arial"/>
            </a:endParaRPr>
          </a:p>
        </p:txBody>
      </p:sp>
      <p:sp>
        <p:nvSpPr>
          <p:cNvPr id="98" name="Google Shape;98;p18"/>
          <p:cNvSpPr txBox="1"/>
          <p:nvPr>
            <p:ph idx="1" type="body"/>
          </p:nvPr>
        </p:nvSpPr>
        <p:spPr>
          <a:xfrm>
            <a:off x="311700" y="1225225"/>
            <a:ext cx="3999900" cy="33540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rPr lang="en"/>
              <a:t>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pic>
        <p:nvPicPr>
          <p:cNvPr id="99" name="Google Shape;99;p18"/>
          <p:cNvPicPr preferRelativeResize="0"/>
          <p:nvPr/>
        </p:nvPicPr>
        <p:blipFill>
          <a:blip r:embed="rId3">
            <a:alphaModFix/>
          </a:blip>
          <a:stretch>
            <a:fillRect/>
          </a:stretch>
        </p:blipFill>
        <p:spPr>
          <a:xfrm>
            <a:off x="1318538" y="2047538"/>
            <a:ext cx="1914525" cy="1323975"/>
          </a:xfrm>
          <a:prstGeom prst="rect">
            <a:avLst/>
          </a:prstGeom>
          <a:noFill/>
          <a:ln>
            <a:noFill/>
          </a:ln>
          <a:effectLst>
            <a:outerShdw blurRad="57150" rotWithShape="0" algn="bl">
              <a:srgbClr val="000000">
                <a:alpha val="94000"/>
              </a:srgbClr>
            </a:outerShdw>
            <a:reflection blurRad="0" dir="5400000" dist="38100" endA="0" endPos="30000" fadeDir="5400012" kx="0" rotWithShape="0" algn="bl" stPos="0" sy="-100000" ky="0"/>
          </a:effectLst>
        </p:spPr>
      </p:pic>
      <p:sp>
        <p:nvSpPr>
          <p:cNvPr id="100" name="Google Shape;100;p18"/>
          <p:cNvSpPr txBox="1"/>
          <p:nvPr>
            <p:ph idx="2" type="body"/>
          </p:nvPr>
        </p:nvSpPr>
        <p:spPr>
          <a:xfrm>
            <a:off x="4050525" y="1684450"/>
            <a:ext cx="4068900" cy="3354000"/>
          </a:xfrm>
          <a:prstGeom prst="rect">
            <a:avLst/>
          </a:prstGeom>
        </p:spPr>
        <p:txBody>
          <a:bodyPr anchorCtr="0" anchor="t" bIns="91425" lIns="91425" spcFirstLastPara="1" rIns="91425" wrap="square" tIns="91425">
            <a:normAutofit lnSpcReduction="20000"/>
          </a:bodyPr>
          <a:lstStyle/>
          <a:p>
            <a:pPr indent="-317500" lvl="0" marL="457200" rtl="0" algn="l">
              <a:spcBef>
                <a:spcPts val="0"/>
              </a:spcBef>
              <a:spcAft>
                <a:spcPts val="0"/>
              </a:spcAft>
              <a:buSzPts val="1400"/>
              <a:buChar char="●"/>
            </a:pPr>
            <a:r>
              <a:rPr lang="en"/>
              <a:t>Here we have been given with the vector u and its Transformation is represented by :</a:t>
            </a:r>
            <a:endParaRPr/>
          </a:p>
          <a:p>
            <a:pPr indent="0" lvl="0" marL="457200" rtl="0" algn="l">
              <a:spcBef>
                <a:spcPts val="1200"/>
              </a:spcBef>
              <a:spcAft>
                <a:spcPts val="0"/>
              </a:spcAft>
              <a:buNone/>
            </a:pPr>
            <a:r>
              <a:rPr lang="en"/>
              <a:t>                    V = Hu</a:t>
            </a:r>
            <a:endParaRPr/>
          </a:p>
          <a:p>
            <a:pPr indent="0" lvl="0" marL="457200" rtl="0" algn="l">
              <a:spcBef>
                <a:spcPts val="1200"/>
              </a:spcBef>
              <a:spcAft>
                <a:spcPts val="0"/>
              </a:spcAft>
              <a:buNone/>
            </a:pPr>
            <a:r>
              <a:t/>
            </a:r>
            <a:endParaRPr/>
          </a:p>
          <a:p>
            <a:pPr indent="-317500" lvl="0" marL="457200" rtl="0" algn="l">
              <a:spcBef>
                <a:spcPts val="1200"/>
              </a:spcBef>
              <a:spcAft>
                <a:spcPts val="0"/>
              </a:spcAft>
              <a:buSzPts val="1400"/>
              <a:buChar char="●"/>
            </a:pPr>
            <a:r>
              <a:rPr lang="en"/>
              <a:t>Now this vector has components as </a:t>
            </a:r>
            <a:endParaRPr/>
          </a:p>
          <a:p>
            <a:pPr indent="0" lvl="0" marL="0" rtl="0" algn="l">
              <a:spcBef>
                <a:spcPts val="1200"/>
              </a:spcBef>
              <a:spcAft>
                <a:spcPts val="0"/>
              </a:spcAft>
              <a:buNone/>
            </a:pPr>
            <a:r>
              <a:rPr lang="en"/>
              <a:t>          Ux , Uy , Uz in a column and it has to </a:t>
            </a:r>
            <a:endParaRPr/>
          </a:p>
          <a:p>
            <a:pPr indent="0" lvl="0" marL="0" rtl="0" algn="l">
              <a:spcBef>
                <a:spcPts val="1200"/>
              </a:spcBef>
              <a:spcAft>
                <a:spcPts val="0"/>
              </a:spcAft>
              <a:buNone/>
            </a:pPr>
            <a:r>
              <a:rPr lang="en"/>
              <a:t>          Expanded to 4*1</a:t>
            </a:r>
            <a:endParaRPr/>
          </a:p>
          <a:p>
            <a:pPr indent="0" lvl="0" marL="914400" rtl="0" algn="l">
              <a:spcBef>
                <a:spcPts val="1200"/>
              </a:spcBef>
              <a:spcAft>
                <a:spcPts val="0"/>
              </a:spcAft>
              <a:buNone/>
            </a:pPr>
            <a:r>
              <a:t/>
            </a:r>
            <a:endParaRPr/>
          </a:p>
          <a:p>
            <a:pPr indent="0" lvl="0" marL="457200" rtl="0" algn="l">
              <a:spcBef>
                <a:spcPts val="1200"/>
              </a:spcBef>
              <a:spcAft>
                <a:spcPts val="1200"/>
              </a:spcAft>
              <a:buNone/>
            </a:pPr>
            <a:r>
              <a:t/>
            </a:r>
            <a:endParaRPr/>
          </a:p>
        </p:txBody>
      </p:sp>
      <p:graphicFrame>
        <p:nvGraphicFramePr>
          <p:cNvPr id="101" name="Google Shape;101;p18"/>
          <p:cNvGraphicFramePr/>
          <p:nvPr/>
        </p:nvGraphicFramePr>
        <p:xfrm>
          <a:off x="5449150" y="2447760"/>
          <a:ext cx="3000000" cy="3000000"/>
        </p:xfrm>
        <a:graphic>
          <a:graphicData uri="http://schemas.openxmlformats.org/drawingml/2006/table">
            <a:tbl>
              <a:tblPr>
                <a:noFill/>
                <a:tableStyleId>{7092085E-6D2F-41AC-B950-63FC7750EA14}</a:tableStyleId>
              </a:tblPr>
              <a:tblGrid>
                <a:gridCol w="744650"/>
              </a:tblGrid>
              <a:tr h="432950">
                <a:tc>
                  <a:txBody>
                    <a:bodyPr/>
                    <a:lstStyle/>
                    <a:p>
                      <a:pPr indent="0" lvl="0" marL="0" rtl="0" algn="l">
                        <a:spcBef>
                          <a:spcPts val="0"/>
                        </a:spcBef>
                        <a:spcAft>
                          <a:spcPts val="0"/>
                        </a:spcAft>
                        <a:buNone/>
                      </a:pPr>
                      <a:r>
                        <a:t/>
                      </a:r>
                      <a:endParaRPr/>
                    </a:p>
                  </a:txBody>
                  <a:tcPr marT="91425" marB="91425" marR="91425" marL="91425"/>
                </a:tc>
              </a:tr>
            </a:tbl>
          </a:graphicData>
        </a:graphic>
      </p:graphicFrame>
      <p:sp>
        <p:nvSpPr>
          <p:cNvPr id="102" name="Google Shape;102;p18"/>
          <p:cNvSpPr txBox="1"/>
          <p:nvPr/>
        </p:nvSpPr>
        <p:spPr>
          <a:xfrm>
            <a:off x="28900" y="0"/>
            <a:ext cx="21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Aditya Panchal (98)</a:t>
            </a:r>
            <a:endParaRPr>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19"/>
          <p:cNvSpPr txBox="1"/>
          <p:nvPr>
            <p:ph type="title"/>
          </p:nvPr>
        </p:nvSpPr>
        <p:spPr>
          <a:xfrm>
            <a:off x="311700" y="315925"/>
            <a:ext cx="8520600" cy="8313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SzPts val="990"/>
              <a:buNone/>
            </a:pPr>
            <a:r>
              <a:rPr lang="en" sz="3480">
                <a:latin typeface="Arial"/>
                <a:ea typeface="Arial"/>
                <a:cs typeface="Arial"/>
                <a:sym typeface="Arial"/>
              </a:rPr>
              <a:t>Homogeneous</a:t>
            </a:r>
            <a:r>
              <a:rPr lang="en" sz="3480">
                <a:latin typeface="Arial"/>
                <a:ea typeface="Arial"/>
                <a:cs typeface="Arial"/>
                <a:sym typeface="Arial"/>
              </a:rPr>
              <a:t> Transformation of matrices</a:t>
            </a:r>
            <a:endParaRPr sz="3480">
              <a:latin typeface="Arial"/>
              <a:ea typeface="Arial"/>
              <a:cs typeface="Arial"/>
              <a:sym typeface="Arial"/>
            </a:endParaRPr>
          </a:p>
        </p:txBody>
      </p:sp>
      <p:sp>
        <p:nvSpPr>
          <p:cNvPr id="108" name="Google Shape;108;p19"/>
          <p:cNvSpPr txBox="1"/>
          <p:nvPr>
            <p:ph idx="2" type="body"/>
          </p:nvPr>
        </p:nvSpPr>
        <p:spPr>
          <a:xfrm>
            <a:off x="4832400" y="1225225"/>
            <a:ext cx="3999900" cy="33540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A transformation matrix must be in square form .</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en"/>
              <a:t>It is much easier to calculate the inverse of a </a:t>
            </a:r>
            <a:r>
              <a:rPr lang="en"/>
              <a:t>square</a:t>
            </a:r>
            <a:r>
              <a:rPr lang="en"/>
              <a:t> matrix.</a:t>
            </a:r>
            <a:endParaRPr/>
          </a:p>
          <a:p>
            <a:pPr indent="0" lvl="0" marL="0" rtl="0" algn="l">
              <a:spcBef>
                <a:spcPts val="1200"/>
              </a:spcBef>
              <a:spcAft>
                <a:spcPts val="0"/>
              </a:spcAft>
              <a:buNone/>
            </a:pPr>
            <a:r>
              <a:t/>
            </a:r>
            <a:endParaRPr/>
          </a:p>
          <a:p>
            <a:pPr indent="-317500" lvl="0" marL="457200" rtl="0" algn="l">
              <a:spcBef>
                <a:spcPts val="1200"/>
              </a:spcBef>
              <a:spcAft>
                <a:spcPts val="0"/>
              </a:spcAft>
              <a:buSzPts val="1400"/>
              <a:buChar char="●"/>
            </a:pPr>
            <a:r>
              <a:rPr lang="en"/>
              <a:t>In order to multiply the dimensions of matrices must match.</a:t>
            </a:r>
            <a:endParaRPr/>
          </a:p>
        </p:txBody>
      </p:sp>
      <p:pic>
        <p:nvPicPr>
          <p:cNvPr id="109" name="Google Shape;109;p19"/>
          <p:cNvPicPr preferRelativeResize="0"/>
          <p:nvPr/>
        </p:nvPicPr>
        <p:blipFill>
          <a:blip r:embed="rId3">
            <a:alphaModFix/>
          </a:blip>
          <a:stretch>
            <a:fillRect/>
          </a:stretch>
        </p:blipFill>
        <p:spPr>
          <a:xfrm>
            <a:off x="696300" y="1901250"/>
            <a:ext cx="3453650" cy="2140075"/>
          </a:xfrm>
          <a:prstGeom prst="rect">
            <a:avLst/>
          </a:prstGeom>
          <a:noFill/>
          <a:ln>
            <a:noFill/>
          </a:ln>
        </p:spPr>
      </p:pic>
      <p:sp>
        <p:nvSpPr>
          <p:cNvPr id="110" name="Google Shape;110;p19"/>
          <p:cNvSpPr txBox="1"/>
          <p:nvPr/>
        </p:nvSpPr>
        <p:spPr>
          <a:xfrm>
            <a:off x="28900" y="0"/>
            <a:ext cx="21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Aditya Panchal (98)</a:t>
            </a:r>
            <a:endParaRPr>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20"/>
          <p:cNvSpPr txBox="1"/>
          <p:nvPr>
            <p:ph type="title"/>
          </p:nvPr>
        </p:nvSpPr>
        <p:spPr>
          <a:xfrm>
            <a:off x="0" y="288375"/>
            <a:ext cx="8832300" cy="11931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3000">
                <a:latin typeface="Arial"/>
                <a:ea typeface="Arial"/>
                <a:cs typeface="Arial"/>
                <a:sym typeface="Arial"/>
              </a:rPr>
              <a:t>Graphical Representation of </a:t>
            </a:r>
            <a:r>
              <a:rPr lang="en" sz="3000">
                <a:latin typeface="Arial"/>
                <a:ea typeface="Arial"/>
                <a:cs typeface="Arial"/>
                <a:sym typeface="Arial"/>
              </a:rPr>
              <a:t>homogeneous</a:t>
            </a:r>
            <a:r>
              <a:rPr lang="en" sz="3000">
                <a:latin typeface="Arial"/>
                <a:ea typeface="Arial"/>
                <a:cs typeface="Arial"/>
                <a:sym typeface="Arial"/>
              </a:rPr>
              <a:t> transformation</a:t>
            </a:r>
            <a:endParaRPr sz="3000">
              <a:latin typeface="Arial"/>
              <a:ea typeface="Arial"/>
              <a:cs typeface="Arial"/>
              <a:sym typeface="Arial"/>
            </a:endParaRPr>
          </a:p>
        </p:txBody>
      </p:sp>
      <p:pic>
        <p:nvPicPr>
          <p:cNvPr id="116" name="Google Shape;116;p20"/>
          <p:cNvPicPr preferRelativeResize="0"/>
          <p:nvPr/>
        </p:nvPicPr>
        <p:blipFill>
          <a:blip r:embed="rId3">
            <a:alphaModFix/>
          </a:blip>
          <a:stretch>
            <a:fillRect/>
          </a:stretch>
        </p:blipFill>
        <p:spPr>
          <a:xfrm>
            <a:off x="852501" y="1481475"/>
            <a:ext cx="3363325" cy="3497050"/>
          </a:xfrm>
          <a:prstGeom prst="rect">
            <a:avLst/>
          </a:prstGeom>
          <a:noFill/>
          <a:ln>
            <a:noFill/>
          </a:ln>
        </p:spPr>
      </p:pic>
      <p:pic>
        <p:nvPicPr>
          <p:cNvPr id="117" name="Google Shape;117;p20"/>
          <p:cNvPicPr preferRelativeResize="0"/>
          <p:nvPr/>
        </p:nvPicPr>
        <p:blipFill>
          <a:blip r:embed="rId4">
            <a:alphaModFix/>
          </a:blip>
          <a:stretch>
            <a:fillRect/>
          </a:stretch>
        </p:blipFill>
        <p:spPr>
          <a:xfrm>
            <a:off x="4572000" y="1225225"/>
            <a:ext cx="4049149" cy="3497051"/>
          </a:xfrm>
          <a:prstGeom prst="rect">
            <a:avLst/>
          </a:prstGeom>
          <a:noFill/>
          <a:ln>
            <a:noFill/>
          </a:ln>
        </p:spPr>
      </p:pic>
      <p:sp>
        <p:nvSpPr>
          <p:cNvPr id="118" name="Google Shape;118;p20"/>
          <p:cNvSpPr txBox="1"/>
          <p:nvPr/>
        </p:nvSpPr>
        <p:spPr>
          <a:xfrm>
            <a:off x="28900" y="0"/>
            <a:ext cx="2166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Aditya Panchal (98)</a:t>
            </a:r>
            <a:endParaRPr>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1"/>
          <p:cNvSpPr txBox="1"/>
          <p:nvPr>
            <p:ph type="title"/>
          </p:nvPr>
        </p:nvSpPr>
        <p:spPr>
          <a:xfrm>
            <a:off x="311700" y="315925"/>
            <a:ext cx="8520600" cy="8313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Forward Transformation in Robotics</a:t>
            </a:r>
            <a:endParaRPr/>
          </a:p>
        </p:txBody>
      </p:sp>
      <p:sp>
        <p:nvSpPr>
          <p:cNvPr id="124" name="Google Shape;124;p21"/>
          <p:cNvSpPr txBox="1"/>
          <p:nvPr>
            <p:ph idx="1" type="body"/>
          </p:nvPr>
        </p:nvSpPr>
        <p:spPr>
          <a:xfrm>
            <a:off x="311700" y="1225225"/>
            <a:ext cx="8520600" cy="3354000"/>
          </a:xfrm>
          <a:prstGeom prst="rect">
            <a:avLst/>
          </a:prstGeom>
        </p:spPr>
        <p:txBody>
          <a:bodyPr anchorCtr="0" anchor="t" bIns="91425" lIns="91425" spcFirstLastPara="1" rIns="91425" wrap="square" tIns="91425">
            <a:normAutofit lnSpcReduction="10000"/>
          </a:bodyPr>
          <a:lstStyle/>
          <a:p>
            <a:pPr indent="-342900" lvl="0" marL="457200" rtl="0" algn="l">
              <a:lnSpc>
                <a:spcPct val="200000"/>
              </a:lnSpc>
              <a:spcBef>
                <a:spcPts val="1000"/>
              </a:spcBef>
              <a:spcAft>
                <a:spcPts val="0"/>
              </a:spcAft>
              <a:buClr>
                <a:srgbClr val="555555"/>
              </a:buClr>
              <a:buSzPts val="1800"/>
              <a:buChar char="●"/>
            </a:pPr>
            <a:r>
              <a:rPr lang="en">
                <a:solidFill>
                  <a:srgbClr val="555555"/>
                </a:solidFill>
                <a:highlight>
                  <a:srgbClr val="FFFFFF"/>
                </a:highlight>
              </a:rPr>
              <a:t> Forward transformation matrices capture the relationship between the reference frames of different links of the robot. </a:t>
            </a:r>
            <a:endParaRPr>
              <a:solidFill>
                <a:srgbClr val="555555"/>
              </a:solidFill>
              <a:highlight>
                <a:srgbClr val="FFFFFF"/>
              </a:highlight>
            </a:endParaRPr>
          </a:p>
          <a:p>
            <a:pPr indent="-342900" lvl="0" marL="457200" rtl="0" algn="l">
              <a:lnSpc>
                <a:spcPct val="200000"/>
              </a:lnSpc>
              <a:spcBef>
                <a:spcPts val="1200"/>
              </a:spcBef>
              <a:spcAft>
                <a:spcPts val="0"/>
              </a:spcAft>
              <a:buClr>
                <a:srgbClr val="555555"/>
              </a:buClr>
              <a:buSzPts val="1800"/>
              <a:buChar char="●"/>
            </a:pPr>
            <a:r>
              <a:rPr lang="en">
                <a:solidFill>
                  <a:srgbClr val="555555"/>
                </a:solidFill>
                <a:highlight>
                  <a:srgbClr val="FFFFFF"/>
                </a:highlight>
              </a:rPr>
              <a:t> A reference frame is basically the point of view of each of the robotic links, where if you were an arm joint yourself what you would consider ‘looking forward’. </a:t>
            </a:r>
            <a:endParaRPr>
              <a:solidFill>
                <a:srgbClr val="555555"/>
              </a:solidFill>
              <a:highlight>
                <a:srgbClr val="FFFFFF"/>
              </a:highlight>
            </a:endParaRPr>
          </a:p>
          <a:p>
            <a:pPr indent="0" lvl="0" marL="0" rtl="0" algn="l">
              <a:spcBef>
                <a:spcPts val="1200"/>
              </a:spcBef>
              <a:spcAft>
                <a:spcPts val="1200"/>
              </a:spcAft>
              <a:buNone/>
            </a:pPr>
            <a:r>
              <a:t/>
            </a:r>
            <a:endParaRPr sz="1000">
              <a:solidFill>
                <a:srgbClr val="555555"/>
              </a:solidFill>
              <a:highlight>
                <a:srgbClr val="FFFFFF"/>
              </a:highlight>
              <a:latin typeface="Arial"/>
              <a:ea typeface="Arial"/>
              <a:cs typeface="Arial"/>
              <a:sym typeface="Arial"/>
            </a:endParaRPr>
          </a:p>
        </p:txBody>
      </p:sp>
      <p:sp>
        <p:nvSpPr>
          <p:cNvPr id="125" name="Google Shape;125;p21"/>
          <p:cNvSpPr txBox="1"/>
          <p:nvPr/>
        </p:nvSpPr>
        <p:spPr>
          <a:xfrm>
            <a:off x="177350" y="76000"/>
            <a:ext cx="30912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Open Sans"/>
                <a:ea typeface="Open Sans"/>
                <a:cs typeface="Open Sans"/>
                <a:sym typeface="Open Sans"/>
              </a:rPr>
              <a:t>Shagun Alag (97)</a:t>
            </a:r>
            <a:endParaRPr>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