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unito" charset="0"/>
      <p:regular r:id="rId19"/>
      <p:bold r:id="rId20"/>
      <p:italic r:id="rId21"/>
      <p:boldItalic r:id="rId22"/>
    </p:embeddedFont>
    <p:embeddedFont>
      <p:font typeface="Comic Sans MS" pitchFamily="66" charset="0"/>
      <p:regular r:id="rId23"/>
      <p:bold r:id="rId24"/>
      <p:italic r:id="rId25"/>
      <p:boldItalic r:id="rId26"/>
    </p:embeddedFont>
    <p:embeddedFont>
      <p:font typeface="Calibri" pitchFamily="34" charset="0"/>
      <p:regular r:id="rId27"/>
      <p:bold r:id="rId28"/>
      <p:italic r:id="rId29"/>
      <p:boldItalic r:id="rId30"/>
    </p:embeddedFont>
    <p:embeddedFont>
      <p:font typeface="Roboto"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CA92A5A-3C00-4C27-8DB1-34C28EE5DBCB}">
  <a:tblStyle styleId="{1CA92A5A-3C00-4C27-8DB1-34C28EE5DB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4" d="100"/>
          <a:sy n="104" d="100"/>
        </p:scale>
        <p:origin x="-204"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218497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3d52b36_3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b73d52b36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b73d52b3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0b73d52b3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b73d52b36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b73d52b36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b73d52b36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b73d52b3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b73d52b36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b73d52b3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b73d52b36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b73d52b36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b73d52b36_6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b73d52b36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b73d52b3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b73d52b3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b73d52b36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b73d52b3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b73d52b36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b73d52b36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b73d52b36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b73d52b36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b73d52b36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b73d52b3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b73d52b36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b73d52b36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b73d52b36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b73d52b36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b73d52b36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b73d52b36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409050" y="457200"/>
            <a:ext cx="8270400" cy="797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b="1">
                <a:solidFill>
                  <a:srgbClr val="783F04"/>
                </a:solidFill>
                <a:latin typeface="Times New Roman"/>
                <a:ea typeface="Times New Roman"/>
                <a:cs typeface="Times New Roman"/>
                <a:sym typeface="Times New Roman"/>
              </a:rPr>
              <a:t>Introduction</a:t>
            </a:r>
            <a:endParaRPr b="1">
              <a:solidFill>
                <a:srgbClr val="783F04"/>
              </a:solidFill>
              <a:latin typeface="Times New Roman"/>
              <a:ea typeface="Times New Roman"/>
              <a:cs typeface="Times New Roman"/>
              <a:sym typeface="Times New Roman"/>
            </a:endParaRPr>
          </a:p>
        </p:txBody>
      </p:sp>
      <p:sp>
        <p:nvSpPr>
          <p:cNvPr id="129" name="Google Shape;129;p13"/>
          <p:cNvSpPr txBox="1"/>
          <p:nvPr/>
        </p:nvSpPr>
        <p:spPr>
          <a:xfrm>
            <a:off x="1422450" y="1375250"/>
            <a:ext cx="6299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latin typeface="Times New Roman"/>
                <a:ea typeface="Times New Roman"/>
                <a:cs typeface="Times New Roman"/>
                <a:sym typeface="Times New Roman"/>
              </a:rPr>
              <a:t>Calculus is widely used for calculating the building's heat loss, areas and masses of difficult geometric form structures, for minimizing or maximizing areas of designed structures.</a:t>
            </a:r>
            <a:endParaRPr sz="2200">
              <a:latin typeface="Times New Roman"/>
              <a:ea typeface="Times New Roman"/>
              <a:cs typeface="Times New Roman"/>
              <a:sym typeface="Times New Roman"/>
            </a:endParaRPr>
          </a:p>
        </p:txBody>
      </p:sp>
      <p:pic>
        <p:nvPicPr>
          <p:cNvPr id="130" name="Google Shape;130;p13"/>
          <p:cNvPicPr preferRelativeResize="0"/>
          <p:nvPr/>
        </p:nvPicPr>
        <p:blipFill>
          <a:blip r:embed="rId3">
            <a:alphaModFix/>
          </a:blip>
          <a:stretch>
            <a:fillRect/>
          </a:stretch>
        </p:blipFill>
        <p:spPr>
          <a:xfrm>
            <a:off x="4703725" y="2779325"/>
            <a:ext cx="3171677" cy="1924150"/>
          </a:xfrm>
          <a:prstGeom prst="rect">
            <a:avLst/>
          </a:prstGeom>
          <a:noFill/>
          <a:ln>
            <a:noFill/>
          </a:ln>
        </p:spPr>
      </p:pic>
      <p:pic>
        <p:nvPicPr>
          <p:cNvPr id="131" name="Google Shape;131;p13"/>
          <p:cNvPicPr preferRelativeResize="0"/>
          <p:nvPr/>
        </p:nvPicPr>
        <p:blipFill>
          <a:blip r:embed="rId4">
            <a:alphaModFix/>
          </a:blip>
          <a:stretch>
            <a:fillRect/>
          </a:stretch>
        </p:blipFill>
        <p:spPr>
          <a:xfrm>
            <a:off x="1133725" y="2914550"/>
            <a:ext cx="2876400" cy="184785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396175" y="38877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The role of system integration in the design of sustainable skyscrapers</a:t>
            </a:r>
            <a:endParaRPr b="1"/>
          </a:p>
          <a:p>
            <a:pPr marL="0" lvl="0" indent="0" algn="ctr" rtl="0">
              <a:spcBef>
                <a:spcPts val="0"/>
              </a:spcBef>
              <a:spcAft>
                <a:spcPts val="0"/>
              </a:spcAft>
              <a:buNone/>
            </a:pPr>
            <a:endParaRPr b="1"/>
          </a:p>
        </p:txBody>
      </p:sp>
      <p:pic>
        <p:nvPicPr>
          <p:cNvPr id="194" name="Google Shape;194;p22"/>
          <p:cNvPicPr preferRelativeResize="0"/>
          <p:nvPr/>
        </p:nvPicPr>
        <p:blipFill>
          <a:blip r:embed="rId3">
            <a:alphaModFix/>
          </a:blip>
          <a:stretch>
            <a:fillRect/>
          </a:stretch>
        </p:blipFill>
        <p:spPr>
          <a:xfrm>
            <a:off x="396175" y="1343375"/>
            <a:ext cx="3850825" cy="3394650"/>
          </a:xfrm>
          <a:prstGeom prst="rect">
            <a:avLst/>
          </a:prstGeom>
          <a:noFill/>
          <a:ln>
            <a:noFill/>
          </a:ln>
        </p:spPr>
      </p:pic>
      <p:pic>
        <p:nvPicPr>
          <p:cNvPr id="195" name="Google Shape;195;p22"/>
          <p:cNvPicPr preferRelativeResize="0"/>
          <p:nvPr/>
        </p:nvPicPr>
        <p:blipFill>
          <a:blip r:embed="rId4">
            <a:alphaModFix/>
          </a:blip>
          <a:stretch>
            <a:fillRect/>
          </a:stretch>
        </p:blipFill>
        <p:spPr>
          <a:xfrm>
            <a:off x="4686900" y="1269550"/>
            <a:ext cx="4083075" cy="326545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76225" y="322325"/>
            <a:ext cx="7505700" cy="879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Relation of architecture and calculus.</a:t>
            </a:r>
            <a:endParaRPr/>
          </a:p>
        </p:txBody>
      </p:sp>
      <p:sp>
        <p:nvSpPr>
          <p:cNvPr id="201" name="Google Shape;201;p23"/>
          <p:cNvSpPr txBox="1">
            <a:spLocks noGrp="1"/>
          </p:cNvSpPr>
          <p:nvPr>
            <p:ph type="body" idx="1"/>
          </p:nvPr>
        </p:nvSpPr>
        <p:spPr>
          <a:xfrm>
            <a:off x="410125" y="1202225"/>
            <a:ext cx="5253900" cy="3371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GB" sz="1600">
                <a:latin typeface="Comic Sans MS"/>
                <a:ea typeface="Comic Sans MS"/>
                <a:cs typeface="Comic Sans MS"/>
                <a:sym typeface="Comic Sans MS"/>
              </a:rPr>
              <a:t>The familiar hyperbolic curves math students learn in calculus class are just one example of how this branch of mathematics is important in architecture. Famous landmarks, such as the Gateway Arch in St. Louis and the dome of St Paul's Cathedral in London, both incorporate hyperbolic curves called catenaries into their design. When you hold a slack chain between two hands you will recognize this curve if.A catenary arch can support the weight of a structure with a minimum amount of material.</a:t>
            </a:r>
            <a:endParaRPr sz="1600">
              <a:latin typeface="Comic Sans MS"/>
              <a:ea typeface="Comic Sans MS"/>
              <a:cs typeface="Comic Sans MS"/>
              <a:sym typeface="Comic Sans MS"/>
            </a:endParaRPr>
          </a:p>
        </p:txBody>
      </p:sp>
      <p:pic>
        <p:nvPicPr>
          <p:cNvPr id="202" name="Google Shape;202;p23"/>
          <p:cNvPicPr preferRelativeResize="0"/>
          <p:nvPr/>
        </p:nvPicPr>
        <p:blipFill>
          <a:blip r:embed="rId3">
            <a:alphaModFix/>
          </a:blip>
          <a:stretch>
            <a:fillRect/>
          </a:stretch>
        </p:blipFill>
        <p:spPr>
          <a:xfrm>
            <a:off x="6164250" y="939525"/>
            <a:ext cx="2191175" cy="1564050"/>
          </a:xfrm>
          <a:prstGeom prst="rect">
            <a:avLst/>
          </a:prstGeom>
          <a:noFill/>
          <a:ln>
            <a:noFill/>
          </a:ln>
        </p:spPr>
      </p:pic>
      <p:pic>
        <p:nvPicPr>
          <p:cNvPr id="203" name="Google Shape;203;p23"/>
          <p:cNvPicPr preferRelativeResize="0"/>
          <p:nvPr/>
        </p:nvPicPr>
        <p:blipFill>
          <a:blip r:embed="rId4">
            <a:alphaModFix/>
          </a:blip>
          <a:stretch>
            <a:fillRect/>
          </a:stretch>
        </p:blipFill>
        <p:spPr>
          <a:xfrm>
            <a:off x="6164250" y="2788650"/>
            <a:ext cx="2191176" cy="1890073"/>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819150" y="347025"/>
            <a:ext cx="7505700" cy="94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Calculus in Ancient Architecture. </a:t>
            </a:r>
            <a:endParaRPr b="1"/>
          </a:p>
        </p:txBody>
      </p:sp>
      <p:sp>
        <p:nvSpPr>
          <p:cNvPr id="209" name="Google Shape;209;p24"/>
          <p:cNvSpPr txBox="1">
            <a:spLocks noGrp="1"/>
          </p:cNvSpPr>
          <p:nvPr>
            <p:ph type="body" idx="1"/>
          </p:nvPr>
        </p:nvSpPr>
        <p:spPr>
          <a:xfrm>
            <a:off x="732400" y="1211100"/>
            <a:ext cx="5245800" cy="28557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GB" sz="1550">
                <a:solidFill>
                  <a:srgbClr val="2A3848"/>
                </a:solidFill>
                <a:highlight>
                  <a:srgbClr val="FFFFFF"/>
                </a:highlight>
                <a:latin typeface="Arial"/>
                <a:ea typeface="Arial"/>
                <a:cs typeface="Arial"/>
                <a:sym typeface="Arial"/>
              </a:rPr>
              <a:t>The most remarkable ancient architecture of all may be the pyramids of Egypt, constructed between 2700 B.C. and 1700 B.C.</a:t>
            </a:r>
            <a:endParaRPr sz="1550">
              <a:solidFill>
                <a:srgbClr val="2A3848"/>
              </a:solidFill>
              <a:highlight>
                <a:srgbClr val="FFFFFF"/>
              </a:highlight>
              <a:latin typeface="Arial"/>
              <a:ea typeface="Arial"/>
              <a:cs typeface="Arial"/>
              <a:sym typeface="Arial"/>
            </a:endParaRPr>
          </a:p>
          <a:p>
            <a:pPr marL="0" lvl="0" indent="0" algn="just" rtl="0">
              <a:spcBef>
                <a:spcPts val="1200"/>
              </a:spcBef>
              <a:spcAft>
                <a:spcPts val="1200"/>
              </a:spcAft>
              <a:buNone/>
            </a:pPr>
            <a:r>
              <a:rPr lang="en-GB" sz="1550">
                <a:solidFill>
                  <a:srgbClr val="000000"/>
                </a:solidFill>
                <a:highlight>
                  <a:srgbClr val="FFFFFF"/>
                </a:highlight>
                <a:latin typeface="Arial"/>
                <a:ea typeface="Arial"/>
                <a:cs typeface="Arial"/>
                <a:sym typeface="Arial"/>
              </a:rPr>
              <a:t>The accuracy in the construction of the pyramids in ancient Egypt is evidence of the mathematical, especially geometrical, knowledge that they possessed. They were able to apply the principles of right triangles well, which is evidenced by the accuracy of the pyramid corners at the baseùa maximum error of 3'33"</a:t>
            </a:r>
            <a:endParaRPr sz="1550">
              <a:solidFill>
                <a:srgbClr val="2A3848"/>
              </a:solidFill>
              <a:highlight>
                <a:srgbClr val="FFFFFF"/>
              </a:highlight>
              <a:latin typeface="Arial"/>
              <a:ea typeface="Arial"/>
              <a:cs typeface="Arial"/>
              <a:sym typeface="Arial"/>
            </a:endParaRPr>
          </a:p>
        </p:txBody>
      </p:sp>
      <p:pic>
        <p:nvPicPr>
          <p:cNvPr id="210" name="Google Shape;210;p24"/>
          <p:cNvPicPr preferRelativeResize="0"/>
          <p:nvPr/>
        </p:nvPicPr>
        <p:blipFill>
          <a:blip r:embed="rId3">
            <a:alphaModFix/>
          </a:blip>
          <a:stretch>
            <a:fillRect/>
          </a:stretch>
        </p:blipFill>
        <p:spPr>
          <a:xfrm>
            <a:off x="5978200" y="1538900"/>
            <a:ext cx="2774250" cy="1842599"/>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691350" y="4143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The Golden Ratio</a:t>
            </a:r>
            <a:endParaRPr/>
          </a:p>
        </p:txBody>
      </p:sp>
      <p:sp>
        <p:nvSpPr>
          <p:cNvPr id="216" name="Google Shape;216;p25"/>
          <p:cNvSpPr txBox="1">
            <a:spLocks noGrp="1"/>
          </p:cNvSpPr>
          <p:nvPr>
            <p:ph type="body" idx="1"/>
          </p:nvPr>
        </p:nvSpPr>
        <p:spPr>
          <a:xfrm>
            <a:off x="292025" y="1199550"/>
            <a:ext cx="5205300" cy="3291300"/>
          </a:xfrm>
          <a:prstGeom prst="rect">
            <a:avLst/>
          </a:prstGeom>
        </p:spPr>
        <p:txBody>
          <a:bodyPr spcFirstLastPara="1" wrap="square" lIns="91425" tIns="91425" rIns="91425" bIns="91425" anchor="b" anchorCtr="0">
            <a:noAutofit/>
          </a:bodyPr>
          <a:lstStyle/>
          <a:p>
            <a:pPr marL="0" lvl="0" indent="0" algn="just" rtl="0">
              <a:spcBef>
                <a:spcPts val="0"/>
              </a:spcBef>
              <a:spcAft>
                <a:spcPts val="1200"/>
              </a:spcAft>
              <a:buNone/>
            </a:pPr>
            <a:r>
              <a:rPr lang="en-GB" sz="1950">
                <a:solidFill>
                  <a:srgbClr val="2A3848"/>
                </a:solidFill>
                <a:highlight>
                  <a:srgbClr val="FFFFFF"/>
                </a:highlight>
                <a:latin typeface="Arial"/>
                <a:ea typeface="Arial"/>
                <a:cs typeface="Arial"/>
                <a:sym typeface="Arial"/>
              </a:rPr>
              <a:t>The Golden Ratio still serves as a basic geometric principle in architecture. You could even call it a timeless archetype, as it evokes in human beings a universal sense of harmony when they see or stand in a building designed with this principle. And perhaps not surprisingly, we see the Golden Ratio demonstrated throughout “architectures” of the natural world</a:t>
            </a:r>
            <a:endParaRPr sz="1800"/>
          </a:p>
        </p:txBody>
      </p:sp>
      <p:pic>
        <p:nvPicPr>
          <p:cNvPr id="217" name="Google Shape;217;p25"/>
          <p:cNvPicPr preferRelativeResize="0"/>
          <p:nvPr/>
        </p:nvPicPr>
        <p:blipFill>
          <a:blip r:embed="rId3">
            <a:alphaModFix/>
          </a:blip>
          <a:stretch>
            <a:fillRect/>
          </a:stretch>
        </p:blipFill>
        <p:spPr>
          <a:xfrm>
            <a:off x="5608875" y="1318125"/>
            <a:ext cx="3265200" cy="2507251"/>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734550" y="557975"/>
            <a:ext cx="7505700" cy="609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Blueprints.</a:t>
            </a:r>
            <a:endParaRPr/>
          </a:p>
        </p:txBody>
      </p:sp>
      <p:sp>
        <p:nvSpPr>
          <p:cNvPr id="223" name="Google Shape;223;p26"/>
          <p:cNvSpPr txBox="1">
            <a:spLocks noGrp="1"/>
          </p:cNvSpPr>
          <p:nvPr>
            <p:ph type="body" idx="1"/>
          </p:nvPr>
        </p:nvSpPr>
        <p:spPr>
          <a:xfrm>
            <a:off x="637875" y="1367750"/>
            <a:ext cx="4819500" cy="34380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GB" sz="2150">
                <a:solidFill>
                  <a:srgbClr val="2A3848"/>
                </a:solidFill>
                <a:highlight>
                  <a:srgbClr val="FFFFFF"/>
                </a:highlight>
                <a:latin typeface="Arial"/>
                <a:ea typeface="Arial"/>
                <a:cs typeface="Arial"/>
                <a:sym typeface="Arial"/>
              </a:rPr>
              <a:t>Calculating ratio is essential, as well, when it’s time to construct a building from the architectural blueprints. For example, it’s important to get the proportions right between the height and length of a roof. To do that, building professionals divide the length by the height to get the correct ratio.</a:t>
            </a:r>
            <a:endParaRPr sz="2000"/>
          </a:p>
        </p:txBody>
      </p:sp>
      <p:pic>
        <p:nvPicPr>
          <p:cNvPr id="224" name="Google Shape;224;p26"/>
          <p:cNvPicPr preferRelativeResize="0"/>
          <p:nvPr/>
        </p:nvPicPr>
        <p:blipFill>
          <a:blip r:embed="rId3">
            <a:alphaModFix/>
          </a:blip>
          <a:stretch>
            <a:fillRect/>
          </a:stretch>
        </p:blipFill>
        <p:spPr>
          <a:xfrm>
            <a:off x="5583625" y="1367800"/>
            <a:ext cx="2910125" cy="2987851"/>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501300" y="456450"/>
            <a:ext cx="4070700" cy="4163100"/>
          </a:xfrm>
          <a:prstGeom prst="rect">
            <a:avLst/>
          </a:prstGeom>
        </p:spPr>
        <p:txBody>
          <a:bodyPr spcFirstLastPara="1" wrap="square" lIns="91425" tIns="91425" rIns="91425" bIns="91425" anchor="t" anchorCtr="0">
            <a:normAutofit fontScale="90000"/>
          </a:bodyPr>
          <a:lstStyle/>
          <a:p>
            <a:pPr marL="0" lvl="0" indent="0" algn="l" rtl="0">
              <a:lnSpc>
                <a:spcPct val="125000"/>
              </a:lnSpc>
              <a:spcBef>
                <a:spcPts val="0"/>
              </a:spcBef>
              <a:spcAft>
                <a:spcPts val="0"/>
              </a:spcAft>
              <a:buNone/>
            </a:pPr>
            <a:r>
              <a:rPr lang="en-GB" sz="2133">
                <a:solidFill>
                  <a:srgbClr val="475262"/>
                </a:solidFill>
                <a:highlight>
                  <a:srgbClr val="FFFFFF"/>
                </a:highlight>
                <a:latin typeface="Comic Sans MS"/>
                <a:ea typeface="Comic Sans MS"/>
                <a:cs typeface="Comic Sans MS"/>
                <a:sym typeface="Comic Sans MS"/>
              </a:rPr>
              <a:t>A Lack of Calculus</a:t>
            </a:r>
            <a:endParaRPr sz="2133">
              <a:solidFill>
                <a:srgbClr val="475262"/>
              </a:solidFill>
              <a:highlight>
                <a:srgbClr val="FFFFFF"/>
              </a:highlight>
              <a:latin typeface="Comic Sans MS"/>
              <a:ea typeface="Comic Sans MS"/>
              <a:cs typeface="Comic Sans MS"/>
              <a:sym typeface="Comic Sans MS"/>
            </a:endParaRPr>
          </a:p>
          <a:p>
            <a:pPr marL="0" lvl="0" indent="0" algn="l" rtl="0">
              <a:lnSpc>
                <a:spcPct val="125000"/>
              </a:lnSpc>
              <a:spcBef>
                <a:spcPts val="0"/>
              </a:spcBef>
              <a:spcAft>
                <a:spcPts val="0"/>
              </a:spcAft>
              <a:buNone/>
            </a:pPr>
            <a:endParaRPr sz="2133">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r>
              <a:rPr lang="en-GB" sz="2133">
                <a:solidFill>
                  <a:srgbClr val="475262"/>
                </a:solidFill>
                <a:highlight>
                  <a:srgbClr val="FFFFFF"/>
                </a:highlight>
                <a:latin typeface="Comic Sans MS"/>
                <a:ea typeface="Comic Sans MS"/>
                <a:cs typeface="Comic Sans MS"/>
                <a:sym typeface="Comic Sans MS"/>
              </a:rPr>
              <a:t>A well known example of neglect ti towards the calculus is the Leaning Tower of Pisa. The building was intended to stand straight, but the weight of the structure was not taken into to consideration. Therefore, over time the building began to sink and lean over</a:t>
            </a:r>
            <a:r>
              <a:rPr lang="en-GB" sz="1500">
                <a:solidFill>
                  <a:srgbClr val="475262"/>
                </a:solidFill>
                <a:highlight>
                  <a:srgbClr val="FFFFFF"/>
                </a:highlight>
                <a:latin typeface="Arial"/>
                <a:ea typeface="Arial"/>
                <a:cs typeface="Arial"/>
                <a:sym typeface="Arial"/>
              </a:rPr>
              <a:t>.</a:t>
            </a:r>
            <a:endParaRPr sz="1500">
              <a:solidFill>
                <a:srgbClr val="475262"/>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pic>
        <p:nvPicPr>
          <p:cNvPr id="230" name="Google Shape;230;p27"/>
          <p:cNvPicPr preferRelativeResize="0"/>
          <p:nvPr/>
        </p:nvPicPr>
        <p:blipFill>
          <a:blip r:embed="rId3">
            <a:alphaModFix/>
          </a:blip>
          <a:stretch>
            <a:fillRect/>
          </a:stretch>
        </p:blipFill>
        <p:spPr>
          <a:xfrm>
            <a:off x="5346750" y="276575"/>
            <a:ext cx="3366950" cy="434302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919734" y="582187"/>
            <a:ext cx="7505700" cy="643109"/>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Thank You</a:t>
            </a:r>
            <a:endParaRPr dirty="0"/>
          </a:p>
        </p:txBody>
      </p:sp>
      <p:graphicFrame>
        <p:nvGraphicFramePr>
          <p:cNvPr id="236" name="Google Shape;236;p28"/>
          <p:cNvGraphicFramePr/>
          <p:nvPr/>
        </p:nvGraphicFramePr>
        <p:xfrm>
          <a:off x="952500" y="1438260"/>
          <a:ext cx="7239000" cy="2377260"/>
        </p:xfrm>
        <a:graphic>
          <a:graphicData uri="http://schemas.openxmlformats.org/drawingml/2006/table">
            <a:tbl>
              <a:tblPr>
                <a:noFill/>
                <a:tableStyleId>{1CA92A5A-3C00-4C27-8DB1-34C28EE5DBCB}</a:tableStyleId>
              </a:tblPr>
              <a:tblGrid>
                <a:gridCol w="2413000"/>
                <a:gridCol w="2413000"/>
                <a:gridCol w="2413000"/>
              </a:tblGrid>
              <a:tr h="394625">
                <a:tc>
                  <a:txBody>
                    <a:bodyPr/>
                    <a:lstStyle/>
                    <a:p>
                      <a:pPr marL="0" lvl="0" indent="0" algn="l" rtl="0">
                        <a:spcBef>
                          <a:spcPts val="0"/>
                        </a:spcBef>
                        <a:spcAft>
                          <a:spcPts val="0"/>
                        </a:spcAft>
                        <a:buNone/>
                      </a:pPr>
                      <a:r>
                        <a:rPr lang="en-GB"/>
                        <a:t>ROLL NO.25</a:t>
                      </a:r>
                      <a:endParaRPr/>
                    </a:p>
                  </a:txBody>
                  <a:tcPr marL="91425" marR="91425" marT="91425" marB="91425"/>
                </a:tc>
                <a:tc>
                  <a:txBody>
                    <a:bodyPr/>
                    <a:lstStyle/>
                    <a:p>
                      <a:pPr marL="0" lvl="0" indent="0" algn="l" rtl="0">
                        <a:spcBef>
                          <a:spcPts val="0"/>
                        </a:spcBef>
                        <a:spcAft>
                          <a:spcPts val="0"/>
                        </a:spcAft>
                        <a:buNone/>
                      </a:pPr>
                      <a:r>
                        <a:rPr lang="en-GB"/>
                        <a:t>Harsh Gupta</a:t>
                      </a:r>
                      <a:endParaRPr/>
                    </a:p>
                  </a:txBody>
                  <a:tcPr marL="91425" marR="91425" marT="91425" marB="91425"/>
                </a:tc>
                <a:tc>
                  <a:txBody>
                    <a:bodyPr/>
                    <a:lstStyle/>
                    <a:p>
                      <a:pPr marL="0" lvl="0" indent="0" algn="l" rtl="0">
                        <a:spcBef>
                          <a:spcPts val="0"/>
                        </a:spcBef>
                        <a:spcAft>
                          <a:spcPts val="0"/>
                        </a:spcAft>
                        <a:buNone/>
                      </a:pPr>
                      <a:r>
                        <a:rPr lang="en-GB"/>
                        <a:t>Slide no. 9 and 15</a:t>
                      </a:r>
                      <a:endParaRPr/>
                    </a:p>
                  </a:txBody>
                  <a:tcPr marL="91425" marR="91425" marT="91425" marB="91425"/>
                </a:tc>
              </a:tr>
              <a:tr h="394625">
                <a:tc>
                  <a:txBody>
                    <a:bodyPr/>
                    <a:lstStyle/>
                    <a:p>
                      <a:pPr marL="0" lvl="0" indent="0" algn="l" rtl="0">
                        <a:spcBef>
                          <a:spcPts val="0"/>
                        </a:spcBef>
                        <a:spcAft>
                          <a:spcPts val="0"/>
                        </a:spcAft>
                        <a:buNone/>
                      </a:pPr>
                      <a:r>
                        <a:rPr lang="en-GB"/>
                        <a:t>ROLL NO.26</a:t>
                      </a:r>
                      <a:endParaRPr/>
                    </a:p>
                  </a:txBody>
                  <a:tcPr marL="91425" marR="91425" marT="91425" marB="91425"/>
                </a:tc>
                <a:tc>
                  <a:txBody>
                    <a:bodyPr/>
                    <a:lstStyle/>
                    <a:p>
                      <a:pPr marL="0" lvl="0" indent="0" algn="l" rtl="0">
                        <a:spcBef>
                          <a:spcPts val="0"/>
                        </a:spcBef>
                        <a:spcAft>
                          <a:spcPts val="0"/>
                        </a:spcAft>
                        <a:buNone/>
                      </a:pPr>
                      <a:r>
                        <a:rPr lang="en-GB"/>
                        <a:t>Trupti Hichkad</a:t>
                      </a:r>
                      <a:endParaRPr/>
                    </a:p>
                  </a:txBody>
                  <a:tcPr marL="91425" marR="91425" marT="91425" marB="91425"/>
                </a:tc>
                <a:tc>
                  <a:txBody>
                    <a:bodyPr/>
                    <a:lstStyle/>
                    <a:p>
                      <a:pPr marL="0" lvl="0" indent="0" algn="l" rtl="0">
                        <a:spcBef>
                          <a:spcPts val="0"/>
                        </a:spcBef>
                        <a:spcAft>
                          <a:spcPts val="0"/>
                        </a:spcAft>
                        <a:buNone/>
                      </a:pPr>
                      <a:r>
                        <a:rPr lang="en-GB"/>
                        <a:t>Slide no. 2, 3 and 11</a:t>
                      </a:r>
                      <a:endParaRPr/>
                    </a:p>
                  </a:txBody>
                  <a:tcPr marL="91425" marR="91425" marT="91425" marB="91425"/>
                </a:tc>
              </a:tr>
              <a:tr h="394625">
                <a:tc>
                  <a:txBody>
                    <a:bodyPr/>
                    <a:lstStyle/>
                    <a:p>
                      <a:pPr marL="0" lvl="0" indent="0" algn="l" rtl="0">
                        <a:spcBef>
                          <a:spcPts val="0"/>
                        </a:spcBef>
                        <a:spcAft>
                          <a:spcPts val="0"/>
                        </a:spcAft>
                        <a:buNone/>
                      </a:pPr>
                      <a:r>
                        <a:rPr lang="en-GB"/>
                        <a:t>ROLL NO.27</a:t>
                      </a:r>
                      <a:endParaRPr/>
                    </a:p>
                  </a:txBody>
                  <a:tcPr marL="91425" marR="91425" marT="91425" marB="91425"/>
                </a:tc>
                <a:tc>
                  <a:txBody>
                    <a:bodyPr/>
                    <a:lstStyle/>
                    <a:p>
                      <a:pPr marL="0" lvl="0" indent="0" algn="l" rtl="0">
                        <a:spcBef>
                          <a:spcPts val="0"/>
                        </a:spcBef>
                        <a:spcAft>
                          <a:spcPts val="0"/>
                        </a:spcAft>
                        <a:buNone/>
                      </a:pPr>
                      <a:r>
                        <a:rPr lang="en-GB"/>
                        <a:t>Mrinmayee Hole</a:t>
                      </a:r>
                      <a:endParaRPr/>
                    </a:p>
                  </a:txBody>
                  <a:tcPr marL="91425" marR="91425" marT="91425" marB="91425"/>
                </a:tc>
                <a:tc>
                  <a:txBody>
                    <a:bodyPr/>
                    <a:lstStyle/>
                    <a:p>
                      <a:pPr marL="0" lvl="0" indent="0" algn="l" rtl="0">
                        <a:spcBef>
                          <a:spcPts val="0"/>
                        </a:spcBef>
                        <a:spcAft>
                          <a:spcPts val="0"/>
                        </a:spcAft>
                        <a:buNone/>
                      </a:pPr>
                      <a:r>
                        <a:rPr lang="en-GB"/>
                        <a:t>Slide no. 4 and 8</a:t>
                      </a:r>
                      <a:endParaRPr/>
                    </a:p>
                  </a:txBody>
                  <a:tcPr marL="91425" marR="91425" marT="91425" marB="91425"/>
                </a:tc>
              </a:tr>
              <a:tr h="394625">
                <a:tc>
                  <a:txBody>
                    <a:bodyPr/>
                    <a:lstStyle/>
                    <a:p>
                      <a:pPr marL="0" lvl="0" indent="0" algn="l" rtl="0">
                        <a:spcBef>
                          <a:spcPts val="0"/>
                        </a:spcBef>
                        <a:spcAft>
                          <a:spcPts val="0"/>
                        </a:spcAft>
                        <a:buNone/>
                      </a:pPr>
                      <a:r>
                        <a:rPr lang="en-GB"/>
                        <a:t>ROLL N0.28</a:t>
                      </a:r>
                      <a:endParaRPr/>
                    </a:p>
                  </a:txBody>
                  <a:tcPr marL="91425" marR="91425" marT="91425" marB="91425"/>
                </a:tc>
                <a:tc>
                  <a:txBody>
                    <a:bodyPr/>
                    <a:lstStyle/>
                    <a:p>
                      <a:pPr marL="0" lvl="0" indent="0" algn="l" rtl="0">
                        <a:spcBef>
                          <a:spcPts val="0"/>
                        </a:spcBef>
                        <a:spcAft>
                          <a:spcPts val="0"/>
                        </a:spcAft>
                        <a:buNone/>
                      </a:pPr>
                      <a:r>
                        <a:rPr lang="en-GB"/>
                        <a:t>Harshal Jagtap</a:t>
                      </a:r>
                      <a:endParaRPr/>
                    </a:p>
                  </a:txBody>
                  <a:tcPr marL="91425" marR="91425" marT="91425" marB="91425"/>
                </a:tc>
                <a:tc>
                  <a:txBody>
                    <a:bodyPr/>
                    <a:lstStyle/>
                    <a:p>
                      <a:pPr marL="0" lvl="0" indent="0" algn="l" rtl="0">
                        <a:spcBef>
                          <a:spcPts val="0"/>
                        </a:spcBef>
                        <a:spcAft>
                          <a:spcPts val="0"/>
                        </a:spcAft>
                        <a:buNone/>
                      </a:pPr>
                      <a:r>
                        <a:rPr lang="en-GB"/>
                        <a:t>Slide no. 12, 13 and 14</a:t>
                      </a:r>
                      <a:endParaRPr/>
                    </a:p>
                  </a:txBody>
                  <a:tcPr marL="91425" marR="91425" marT="91425" marB="91425"/>
                </a:tc>
              </a:tr>
              <a:tr h="394625">
                <a:tc>
                  <a:txBody>
                    <a:bodyPr/>
                    <a:lstStyle/>
                    <a:p>
                      <a:pPr marL="0" lvl="0" indent="0" algn="l" rtl="0">
                        <a:spcBef>
                          <a:spcPts val="0"/>
                        </a:spcBef>
                        <a:spcAft>
                          <a:spcPts val="0"/>
                        </a:spcAft>
                        <a:buNone/>
                      </a:pPr>
                      <a:r>
                        <a:rPr lang="en-GB"/>
                        <a:t>ROLL NO.29</a:t>
                      </a:r>
                      <a:endParaRPr/>
                    </a:p>
                  </a:txBody>
                  <a:tcPr marL="91425" marR="91425" marT="91425" marB="91425"/>
                </a:tc>
                <a:tc>
                  <a:txBody>
                    <a:bodyPr/>
                    <a:lstStyle/>
                    <a:p>
                      <a:pPr marL="0" lvl="0" indent="0" algn="l" rtl="0">
                        <a:spcBef>
                          <a:spcPts val="0"/>
                        </a:spcBef>
                        <a:spcAft>
                          <a:spcPts val="0"/>
                        </a:spcAft>
                        <a:buNone/>
                      </a:pPr>
                      <a:r>
                        <a:rPr lang="en-GB"/>
                        <a:t>Deepali Gupta</a:t>
                      </a:r>
                      <a:endParaRPr/>
                    </a:p>
                  </a:txBody>
                  <a:tcPr marL="91425" marR="91425" marT="91425" marB="91425"/>
                </a:tc>
                <a:tc>
                  <a:txBody>
                    <a:bodyPr/>
                    <a:lstStyle/>
                    <a:p>
                      <a:pPr marL="0" lvl="0" indent="0" algn="l" rtl="0">
                        <a:spcBef>
                          <a:spcPts val="0"/>
                        </a:spcBef>
                        <a:spcAft>
                          <a:spcPts val="0"/>
                        </a:spcAft>
                        <a:buNone/>
                      </a:pPr>
                      <a:r>
                        <a:rPr lang="en-GB"/>
                        <a:t>Slide no. 5,6,7 and 10</a:t>
                      </a:r>
                      <a:endParaRPr/>
                    </a:p>
                  </a:txBody>
                  <a:tcPr marL="91425" marR="91425" marT="91425" marB="91425"/>
                </a:tc>
              </a:tr>
              <a:tr h="394625">
                <a:tc>
                  <a:txBody>
                    <a:bodyPr/>
                    <a:lstStyle/>
                    <a:p>
                      <a:pPr marL="0" lvl="0" indent="0" algn="l" rtl="0">
                        <a:spcBef>
                          <a:spcPts val="0"/>
                        </a:spcBef>
                        <a:spcAft>
                          <a:spcPts val="0"/>
                        </a:spcAft>
                        <a:buNone/>
                      </a:pPr>
                      <a:r>
                        <a:rPr lang="en-GB"/>
                        <a:t>ROLL NO.30</a:t>
                      </a:r>
                      <a:endParaRPr/>
                    </a:p>
                  </a:txBody>
                  <a:tcPr marL="91425" marR="91425" marT="91425" marB="91425"/>
                </a:tc>
                <a:tc>
                  <a:txBody>
                    <a:bodyPr/>
                    <a:lstStyle/>
                    <a:p>
                      <a:pPr marL="0" lvl="0" indent="0" algn="l" rtl="0">
                        <a:spcBef>
                          <a:spcPts val="0"/>
                        </a:spcBef>
                        <a:spcAft>
                          <a:spcPts val="0"/>
                        </a:spcAft>
                        <a:buNone/>
                      </a:pPr>
                      <a:r>
                        <a:rPr lang="en-GB"/>
                        <a:t>Grisha Jain</a:t>
                      </a:r>
                      <a:endParaRPr/>
                    </a:p>
                  </a:txBody>
                  <a:tcPr marL="91425" marR="91425" marT="91425" marB="91425"/>
                </a:tc>
                <a:tc>
                  <a:txBody>
                    <a:bodyPr/>
                    <a:lstStyle/>
                    <a:p>
                      <a:pPr marL="0" lvl="0" indent="0" algn="l" rtl="0">
                        <a:spcBef>
                          <a:spcPts val="0"/>
                        </a:spcBef>
                        <a:spcAft>
                          <a:spcPts val="0"/>
                        </a:spcAft>
                        <a:buNone/>
                      </a:pPr>
                      <a:r>
                        <a:rPr lang="en-GB"/>
                        <a:t>Slide no. 1 and 16</a:t>
                      </a:r>
                      <a:endParaRPr/>
                    </a:p>
                  </a:txBody>
                  <a:tcPr marL="91425" marR="91425" marT="91425" marB="91425"/>
                </a:tc>
              </a:tr>
            </a:tbl>
          </a:graphicData>
        </a:graphic>
      </p:graphicFrame>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658025" y="4489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What is calculus?</a:t>
            </a:r>
            <a:endParaRPr b="1"/>
          </a:p>
        </p:txBody>
      </p:sp>
      <p:sp>
        <p:nvSpPr>
          <p:cNvPr id="137" name="Google Shape;137;p14"/>
          <p:cNvSpPr txBox="1">
            <a:spLocks noGrp="1"/>
          </p:cNvSpPr>
          <p:nvPr>
            <p:ph type="body" idx="1"/>
          </p:nvPr>
        </p:nvSpPr>
        <p:spPr>
          <a:xfrm>
            <a:off x="819150" y="1487275"/>
            <a:ext cx="4621800" cy="3011700"/>
          </a:xfrm>
          <a:prstGeom prst="rect">
            <a:avLst/>
          </a:prstGeom>
        </p:spPr>
        <p:txBody>
          <a:bodyPr spcFirstLastPara="1" wrap="square" lIns="91425" tIns="91425" rIns="91425" bIns="91425" anchor="t" anchorCtr="0">
            <a:normAutofit fontScale="70000" lnSpcReduction="20000"/>
          </a:bodyPr>
          <a:lstStyle/>
          <a:p>
            <a:pPr marL="0" lvl="0" indent="0" algn="just" rtl="0">
              <a:spcBef>
                <a:spcPts val="0"/>
              </a:spcBef>
              <a:spcAft>
                <a:spcPts val="1200"/>
              </a:spcAft>
              <a:buNone/>
            </a:pPr>
            <a:r>
              <a:rPr lang="en-GB" sz="2062">
                <a:latin typeface="Comic Sans MS"/>
                <a:ea typeface="Comic Sans MS"/>
                <a:cs typeface="Comic Sans MS"/>
                <a:sym typeface="Comic Sans MS"/>
              </a:rPr>
              <a:t>The branch of mathematics that deals with the finding and properties of derivatives and integrals of functions, by methods originally based on the summation of infinitesimal differences. The two main types are differential calculus and integral calculus. Basically it is branch of mathematics concerned with the calculation of instantaneous rates of change (differential calculus) and the summation of infinitely many small factors to determine some whole (integral calculus).</a:t>
            </a:r>
            <a:endParaRPr sz="2062">
              <a:latin typeface="Comic Sans MS"/>
              <a:ea typeface="Comic Sans MS"/>
              <a:cs typeface="Comic Sans MS"/>
              <a:sym typeface="Comic Sans MS"/>
            </a:endParaRPr>
          </a:p>
        </p:txBody>
      </p:sp>
      <p:pic>
        <p:nvPicPr>
          <p:cNvPr id="138" name="Google Shape;138;p14"/>
          <p:cNvPicPr preferRelativeResize="0"/>
          <p:nvPr/>
        </p:nvPicPr>
        <p:blipFill>
          <a:blip r:embed="rId3">
            <a:alphaModFix/>
          </a:blip>
          <a:stretch>
            <a:fillRect/>
          </a:stretch>
        </p:blipFill>
        <p:spPr>
          <a:xfrm>
            <a:off x="5440950" y="775150"/>
            <a:ext cx="3398252" cy="3302477"/>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9150" y="387875"/>
            <a:ext cx="7505700" cy="768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Where is it used?</a:t>
            </a:r>
            <a:endParaRPr b="1"/>
          </a:p>
        </p:txBody>
      </p:sp>
      <p:sp>
        <p:nvSpPr>
          <p:cNvPr id="144" name="Google Shape;144;p15"/>
          <p:cNvSpPr txBox="1">
            <a:spLocks noGrp="1"/>
          </p:cNvSpPr>
          <p:nvPr>
            <p:ph type="body" idx="1"/>
          </p:nvPr>
        </p:nvSpPr>
        <p:spPr>
          <a:xfrm>
            <a:off x="819150" y="1388125"/>
            <a:ext cx="4274700" cy="3470400"/>
          </a:xfrm>
          <a:prstGeom prst="rect">
            <a:avLst/>
          </a:prstGeom>
        </p:spPr>
        <p:txBody>
          <a:bodyPr spcFirstLastPara="1" wrap="square" lIns="91425" tIns="91425" rIns="91425" bIns="91425" anchor="t" anchorCtr="0">
            <a:normAutofit fontScale="92500" lnSpcReduction="10000"/>
          </a:bodyPr>
          <a:lstStyle/>
          <a:p>
            <a:pPr marL="0" marR="0" lvl="0" indent="0" algn="just" rtl="0">
              <a:lnSpc>
                <a:spcPct val="105000"/>
              </a:lnSpc>
              <a:spcBef>
                <a:spcPts val="0"/>
              </a:spcBef>
              <a:spcAft>
                <a:spcPts val="0"/>
              </a:spcAft>
              <a:buClr>
                <a:srgbClr val="000000"/>
              </a:buClr>
              <a:buSzPct val="43059"/>
              <a:buFont typeface="Arial"/>
              <a:buNone/>
            </a:pPr>
            <a:r>
              <a:rPr lang="en-GB" sz="2171">
                <a:latin typeface="Comic Sans MS"/>
                <a:ea typeface="Comic Sans MS"/>
                <a:cs typeface="Comic Sans MS"/>
                <a:sym typeface="Comic Sans MS"/>
              </a:rPr>
              <a:t>1</a:t>
            </a:r>
            <a:r>
              <a:rPr lang="en-GB" sz="1600">
                <a:latin typeface="Comic Sans MS"/>
                <a:ea typeface="Comic Sans MS"/>
                <a:cs typeface="Comic Sans MS"/>
                <a:sym typeface="Comic Sans MS"/>
              </a:rPr>
              <a:t>.</a:t>
            </a:r>
            <a:r>
              <a:rPr lang="en-GB" sz="2317" b="1" i="1" u="sng">
                <a:latin typeface="Comic Sans MS"/>
                <a:ea typeface="Comic Sans MS"/>
                <a:cs typeface="Comic Sans MS"/>
                <a:sym typeface="Comic Sans MS"/>
              </a:rPr>
              <a:t>Finance</a:t>
            </a:r>
            <a:r>
              <a:rPr lang="en-GB" sz="1600">
                <a:latin typeface="Comic Sans MS"/>
                <a:ea typeface="Comic Sans MS"/>
                <a:cs typeface="Comic Sans MS"/>
                <a:sym typeface="Comic Sans MS"/>
              </a:rPr>
              <a:t> </a:t>
            </a:r>
            <a:r>
              <a:rPr lang="en-GB" sz="1742">
                <a:latin typeface="Comic Sans MS"/>
                <a:ea typeface="Comic Sans MS"/>
                <a:cs typeface="Comic Sans MS"/>
                <a:sym typeface="Comic Sans MS"/>
              </a:rPr>
              <a:t>(</a:t>
            </a:r>
            <a:r>
              <a:rPr lang="en-GB" sz="2062">
                <a:latin typeface="Comic Sans MS"/>
                <a:ea typeface="Comic Sans MS"/>
                <a:cs typeface="Comic Sans MS"/>
                <a:sym typeface="Comic Sans MS"/>
              </a:rPr>
              <a:t>Statisticians, Credit card companies, etc)</a:t>
            </a:r>
            <a:endParaRPr sz="2062">
              <a:latin typeface="Comic Sans MS"/>
              <a:ea typeface="Comic Sans MS"/>
              <a:cs typeface="Comic Sans MS"/>
              <a:sym typeface="Comic Sans MS"/>
            </a:endParaRPr>
          </a:p>
          <a:p>
            <a:pPr marL="0" marR="0" lvl="0" indent="0" algn="just" rtl="0">
              <a:lnSpc>
                <a:spcPct val="105000"/>
              </a:lnSpc>
              <a:spcBef>
                <a:spcPts val="1200"/>
              </a:spcBef>
              <a:spcAft>
                <a:spcPts val="0"/>
              </a:spcAft>
              <a:buClr>
                <a:srgbClr val="000000"/>
              </a:buClr>
              <a:buSzPct val="43059"/>
              <a:buFont typeface="Arial"/>
              <a:buNone/>
            </a:pPr>
            <a:r>
              <a:rPr lang="en-GB" sz="2171">
                <a:latin typeface="Comic Sans MS"/>
                <a:ea typeface="Comic Sans MS"/>
                <a:cs typeface="Comic Sans MS"/>
                <a:sym typeface="Comic Sans MS"/>
              </a:rPr>
              <a:t>2</a:t>
            </a:r>
            <a:r>
              <a:rPr lang="en-GB" sz="1600">
                <a:latin typeface="Comic Sans MS"/>
                <a:ea typeface="Comic Sans MS"/>
                <a:cs typeface="Comic Sans MS"/>
                <a:sym typeface="Comic Sans MS"/>
              </a:rPr>
              <a:t>.</a:t>
            </a:r>
            <a:r>
              <a:rPr lang="en-GB" sz="2317" b="1" i="1" u="sng">
                <a:latin typeface="Comic Sans MS"/>
                <a:ea typeface="Comic Sans MS"/>
                <a:cs typeface="Comic Sans MS"/>
                <a:sym typeface="Comic Sans MS"/>
              </a:rPr>
              <a:t>Chemistry</a:t>
            </a:r>
            <a:r>
              <a:rPr lang="en-GB" sz="1742">
                <a:latin typeface="Comic Sans MS"/>
                <a:ea typeface="Comic Sans MS"/>
                <a:cs typeface="Comic Sans MS"/>
                <a:sym typeface="Comic Sans MS"/>
              </a:rPr>
              <a:t> </a:t>
            </a:r>
            <a:r>
              <a:rPr lang="en-GB" sz="1902">
                <a:latin typeface="Comic Sans MS"/>
                <a:ea typeface="Comic Sans MS"/>
                <a:cs typeface="Comic Sans MS"/>
                <a:sym typeface="Comic Sans MS"/>
              </a:rPr>
              <a:t>(Inorganic Chemistry:The Rate of Reaction)</a:t>
            </a:r>
            <a:endParaRPr sz="1440">
              <a:latin typeface="Comic Sans MS"/>
              <a:ea typeface="Comic Sans MS"/>
              <a:cs typeface="Comic Sans MS"/>
              <a:sym typeface="Comic Sans MS"/>
            </a:endParaRPr>
          </a:p>
          <a:p>
            <a:pPr marL="0" marR="0" lvl="0" indent="0" algn="just" rtl="0">
              <a:lnSpc>
                <a:spcPct val="105000"/>
              </a:lnSpc>
              <a:spcBef>
                <a:spcPts val="1200"/>
              </a:spcBef>
              <a:spcAft>
                <a:spcPts val="0"/>
              </a:spcAft>
              <a:buClr>
                <a:srgbClr val="000000"/>
              </a:buClr>
              <a:buSzPct val="43059"/>
              <a:buFont typeface="Arial"/>
              <a:buNone/>
            </a:pPr>
            <a:r>
              <a:rPr lang="en-GB" sz="2171">
                <a:latin typeface="Comic Sans MS"/>
                <a:ea typeface="Comic Sans MS"/>
                <a:cs typeface="Comic Sans MS"/>
                <a:sym typeface="Comic Sans MS"/>
              </a:rPr>
              <a:t>3</a:t>
            </a:r>
            <a:r>
              <a:rPr lang="en-GB" sz="2157" b="1" i="1" u="sng">
                <a:latin typeface="Comic Sans MS"/>
                <a:ea typeface="Comic Sans MS"/>
                <a:cs typeface="Comic Sans MS"/>
                <a:sym typeface="Comic Sans MS"/>
              </a:rPr>
              <a:t>.</a:t>
            </a:r>
            <a:r>
              <a:rPr lang="en-GB" sz="2317" b="1" i="1" u="sng">
                <a:latin typeface="Comic Sans MS"/>
                <a:ea typeface="Comic Sans MS"/>
                <a:cs typeface="Comic Sans MS"/>
                <a:sym typeface="Comic Sans MS"/>
              </a:rPr>
              <a:t>Biology </a:t>
            </a:r>
            <a:r>
              <a:rPr lang="en-GB" sz="2080">
                <a:latin typeface="Comic Sans MS"/>
                <a:ea typeface="Comic Sans MS"/>
                <a:cs typeface="Comic Sans MS"/>
                <a:sym typeface="Comic Sans MS"/>
              </a:rPr>
              <a:t>(Study of Population) </a:t>
            </a:r>
            <a:endParaRPr sz="2080">
              <a:latin typeface="Comic Sans MS"/>
              <a:ea typeface="Comic Sans MS"/>
              <a:cs typeface="Comic Sans MS"/>
              <a:sym typeface="Comic Sans MS"/>
            </a:endParaRPr>
          </a:p>
          <a:p>
            <a:pPr marL="0" marR="0" lvl="0" indent="0" algn="just" rtl="0">
              <a:lnSpc>
                <a:spcPct val="105000"/>
              </a:lnSpc>
              <a:spcBef>
                <a:spcPts val="1200"/>
              </a:spcBef>
              <a:spcAft>
                <a:spcPts val="0"/>
              </a:spcAft>
              <a:buClr>
                <a:srgbClr val="000000"/>
              </a:buClr>
              <a:buSzPct val="43059"/>
              <a:buFont typeface="Arial"/>
              <a:buNone/>
            </a:pPr>
            <a:r>
              <a:rPr lang="en-GB" sz="2171">
                <a:latin typeface="Comic Sans MS"/>
                <a:ea typeface="Comic Sans MS"/>
                <a:cs typeface="Comic Sans MS"/>
                <a:sym typeface="Comic Sans MS"/>
              </a:rPr>
              <a:t>4. </a:t>
            </a:r>
            <a:r>
              <a:rPr lang="en-GB" sz="2317" b="1" i="1" u="sng">
                <a:latin typeface="Comic Sans MS"/>
                <a:ea typeface="Comic Sans MS"/>
                <a:cs typeface="Comic Sans MS"/>
                <a:sym typeface="Comic Sans MS"/>
              </a:rPr>
              <a:t>Physics</a:t>
            </a:r>
            <a:r>
              <a:rPr lang="en-GB" sz="2080">
                <a:latin typeface="Comic Sans MS"/>
                <a:ea typeface="Comic Sans MS"/>
                <a:cs typeface="Comic Sans MS"/>
                <a:sym typeface="Comic Sans MS"/>
              </a:rPr>
              <a:t> (Mechanics)</a:t>
            </a:r>
            <a:endParaRPr sz="2080">
              <a:latin typeface="Comic Sans MS"/>
              <a:ea typeface="Comic Sans MS"/>
              <a:cs typeface="Comic Sans MS"/>
              <a:sym typeface="Comic Sans MS"/>
            </a:endParaRPr>
          </a:p>
          <a:p>
            <a:pPr marL="0" marR="0" lvl="0" indent="0" algn="just" rtl="0">
              <a:lnSpc>
                <a:spcPct val="105000"/>
              </a:lnSpc>
              <a:spcBef>
                <a:spcPts val="1200"/>
              </a:spcBef>
              <a:spcAft>
                <a:spcPts val="0"/>
              </a:spcAft>
              <a:buClr>
                <a:srgbClr val="000000"/>
              </a:buClr>
              <a:buSzPct val="43059"/>
              <a:buFont typeface="Arial"/>
              <a:buNone/>
            </a:pPr>
            <a:r>
              <a:rPr lang="en-GB" sz="2171">
                <a:latin typeface="Comic Sans MS"/>
                <a:ea typeface="Comic Sans MS"/>
                <a:cs typeface="Comic Sans MS"/>
                <a:sym typeface="Comic Sans MS"/>
              </a:rPr>
              <a:t>5.</a:t>
            </a:r>
            <a:r>
              <a:rPr lang="en-GB" sz="2317" b="1" i="1" u="sng">
                <a:latin typeface="Comic Sans MS"/>
                <a:ea typeface="Comic Sans MS"/>
                <a:cs typeface="Comic Sans MS"/>
                <a:sym typeface="Comic Sans MS"/>
              </a:rPr>
              <a:t> Other Fields </a:t>
            </a:r>
            <a:r>
              <a:rPr lang="en-GB" sz="2080">
                <a:latin typeface="Comic Sans MS"/>
                <a:ea typeface="Comic Sans MS"/>
                <a:cs typeface="Comic Sans MS"/>
                <a:sym typeface="Comic Sans MS"/>
              </a:rPr>
              <a:t>(Electrical Engineering, Architect,  Space flight engineers, Graphic artist)</a:t>
            </a:r>
            <a:endParaRPr sz="2080">
              <a:latin typeface="Comic Sans MS"/>
              <a:ea typeface="Comic Sans MS"/>
              <a:cs typeface="Comic Sans MS"/>
              <a:sym typeface="Comic Sans MS"/>
            </a:endParaRPr>
          </a:p>
          <a:p>
            <a:pPr marL="0" marR="0" lvl="0" indent="0" algn="l" rtl="0">
              <a:lnSpc>
                <a:spcPct val="105000"/>
              </a:lnSpc>
              <a:spcBef>
                <a:spcPts val="1200"/>
              </a:spcBef>
              <a:spcAft>
                <a:spcPts val="0"/>
              </a:spcAft>
              <a:buClr>
                <a:srgbClr val="000000"/>
              </a:buClr>
              <a:buSzPct val="58437"/>
              <a:buFont typeface="Arial"/>
              <a:buNone/>
            </a:pPr>
            <a:endParaRPr sz="1600">
              <a:latin typeface="Comic Sans MS"/>
              <a:ea typeface="Comic Sans MS"/>
              <a:cs typeface="Comic Sans MS"/>
              <a:sym typeface="Comic Sans MS"/>
            </a:endParaRPr>
          </a:p>
          <a:p>
            <a:pPr marL="0" marR="0" lvl="0" indent="0" algn="l" rtl="0">
              <a:lnSpc>
                <a:spcPct val="105000"/>
              </a:lnSpc>
              <a:spcBef>
                <a:spcPts val="1200"/>
              </a:spcBef>
              <a:spcAft>
                <a:spcPts val="0"/>
              </a:spcAft>
              <a:buClr>
                <a:srgbClr val="000000"/>
              </a:buClr>
              <a:buSzPct val="58437"/>
              <a:buFont typeface="Arial"/>
              <a:buNone/>
            </a:pPr>
            <a:endParaRPr sz="1600">
              <a:latin typeface="Comic Sans MS"/>
              <a:ea typeface="Comic Sans MS"/>
              <a:cs typeface="Comic Sans MS"/>
              <a:sym typeface="Comic Sans MS"/>
            </a:endParaRPr>
          </a:p>
          <a:p>
            <a:pPr marL="0" marR="0" lvl="0" indent="0" algn="l" rtl="0">
              <a:lnSpc>
                <a:spcPct val="105000"/>
              </a:lnSpc>
              <a:spcBef>
                <a:spcPts val="1200"/>
              </a:spcBef>
              <a:spcAft>
                <a:spcPts val="0"/>
              </a:spcAft>
              <a:buClr>
                <a:srgbClr val="000000"/>
              </a:buClr>
              <a:buSzPct val="58437"/>
              <a:buFont typeface="Arial"/>
              <a:buNone/>
            </a:pPr>
            <a:endParaRPr sz="1600">
              <a:latin typeface="Comic Sans MS"/>
              <a:ea typeface="Comic Sans MS"/>
              <a:cs typeface="Comic Sans MS"/>
              <a:sym typeface="Comic Sans MS"/>
            </a:endParaRPr>
          </a:p>
          <a:p>
            <a:pPr marL="0" marR="0" lvl="0" indent="0" algn="l" rtl="0">
              <a:lnSpc>
                <a:spcPct val="105000"/>
              </a:lnSpc>
              <a:spcBef>
                <a:spcPts val="1200"/>
              </a:spcBef>
              <a:spcAft>
                <a:spcPts val="1200"/>
              </a:spcAft>
              <a:buClr>
                <a:srgbClr val="000000"/>
              </a:buClr>
              <a:buSzPct val="58437"/>
              <a:buFont typeface="Arial"/>
              <a:buNone/>
            </a:pPr>
            <a:endParaRPr sz="1600">
              <a:latin typeface="Comic Sans MS"/>
              <a:ea typeface="Comic Sans MS"/>
              <a:cs typeface="Comic Sans MS"/>
              <a:sym typeface="Comic Sans MS"/>
            </a:endParaRPr>
          </a:p>
        </p:txBody>
      </p:sp>
      <p:pic>
        <p:nvPicPr>
          <p:cNvPr id="145" name="Google Shape;145;p15"/>
          <p:cNvPicPr preferRelativeResize="0"/>
          <p:nvPr/>
        </p:nvPicPr>
        <p:blipFill>
          <a:blip r:embed="rId3">
            <a:alphaModFix/>
          </a:blip>
          <a:stretch>
            <a:fillRect/>
          </a:stretch>
        </p:blipFill>
        <p:spPr>
          <a:xfrm>
            <a:off x="5212750" y="1044650"/>
            <a:ext cx="3562176" cy="261160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819150" y="438050"/>
            <a:ext cx="7505700" cy="44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Times New Roman"/>
                <a:ea typeface="Times New Roman"/>
                <a:cs typeface="Times New Roman"/>
                <a:sym typeface="Times New Roman"/>
              </a:rPr>
              <a:t>What is </a:t>
            </a:r>
            <a:r>
              <a:rPr lang="en-GB" sz="3077" b="1">
                <a:highlight>
                  <a:srgbClr val="FFFFFF"/>
                </a:highlight>
                <a:latin typeface="Times New Roman"/>
                <a:ea typeface="Times New Roman"/>
                <a:cs typeface="Times New Roman"/>
                <a:sym typeface="Times New Roman"/>
              </a:rPr>
              <a:t>Architecture</a:t>
            </a:r>
            <a:r>
              <a:rPr lang="en-GB" sz="2300" b="1">
                <a:highlight>
                  <a:srgbClr val="FFFFFF"/>
                </a:highlight>
                <a:latin typeface="Times New Roman"/>
                <a:ea typeface="Times New Roman"/>
                <a:cs typeface="Times New Roman"/>
                <a:sym typeface="Times New Roman"/>
              </a:rPr>
              <a:t> </a:t>
            </a:r>
            <a:r>
              <a:rPr lang="en-GB" b="1">
                <a:latin typeface="Times New Roman"/>
                <a:ea typeface="Times New Roman"/>
                <a:cs typeface="Times New Roman"/>
                <a:sym typeface="Times New Roman"/>
              </a:rPr>
              <a:t>?</a:t>
            </a:r>
            <a:endParaRPr b="1">
              <a:latin typeface="Times New Roman"/>
              <a:ea typeface="Times New Roman"/>
              <a:cs typeface="Times New Roman"/>
              <a:sym typeface="Times New Roman"/>
            </a:endParaRPr>
          </a:p>
        </p:txBody>
      </p:sp>
      <p:sp>
        <p:nvSpPr>
          <p:cNvPr id="151" name="Google Shape;151;p16"/>
          <p:cNvSpPr txBox="1">
            <a:spLocks noGrp="1"/>
          </p:cNvSpPr>
          <p:nvPr>
            <p:ph type="body" idx="1"/>
          </p:nvPr>
        </p:nvSpPr>
        <p:spPr>
          <a:xfrm>
            <a:off x="383824" y="1147525"/>
            <a:ext cx="4837399" cy="3374100"/>
          </a:xfrm>
          <a:prstGeom prst="rect">
            <a:avLst/>
          </a:prstGeom>
        </p:spPr>
        <p:txBody>
          <a:bodyPr spcFirstLastPara="1" wrap="square" lIns="91425" tIns="91425" rIns="91425" bIns="91425" anchor="t" anchorCtr="0">
            <a:spAutoFit/>
          </a:bodyPr>
          <a:lstStyle/>
          <a:p>
            <a:pPr marL="457200" lvl="0" indent="-317500" algn="just" rtl="0">
              <a:spcBef>
                <a:spcPts val="0"/>
              </a:spcBef>
              <a:spcAft>
                <a:spcPts val="0"/>
              </a:spcAft>
              <a:buClr>
                <a:srgbClr val="202124"/>
              </a:buClr>
              <a:buSzPts val="1400"/>
              <a:buFont typeface="Times New Roman"/>
              <a:buChar char="●"/>
            </a:pPr>
            <a:r>
              <a:rPr lang="en-GB" sz="1400" dirty="0">
                <a:solidFill>
                  <a:srgbClr val="202124"/>
                </a:solidFill>
                <a:highlight>
                  <a:schemeClr val="dk1"/>
                </a:highlight>
                <a:latin typeface="Times New Roman"/>
                <a:ea typeface="Times New Roman"/>
                <a:cs typeface="Times New Roman"/>
                <a:sym typeface="Times New Roman"/>
              </a:rPr>
              <a:t>Definition: The style of design and method of construction of buildings and other physical structures.</a:t>
            </a:r>
            <a:endParaRPr sz="1400" dirty="0">
              <a:solidFill>
                <a:srgbClr val="202124"/>
              </a:solidFill>
              <a:highlight>
                <a:schemeClr val="dk1"/>
              </a:highlight>
              <a:latin typeface="Times New Roman"/>
              <a:ea typeface="Times New Roman"/>
              <a:cs typeface="Times New Roman"/>
              <a:sym typeface="Times New Roman"/>
            </a:endParaRPr>
          </a:p>
          <a:p>
            <a:pPr marL="457200" lvl="0" indent="-317500" algn="just" rtl="0">
              <a:spcBef>
                <a:spcPts val="0"/>
              </a:spcBef>
              <a:spcAft>
                <a:spcPts val="0"/>
              </a:spcAft>
              <a:buClr>
                <a:srgbClr val="202124"/>
              </a:buClr>
              <a:buSzPts val="1400"/>
              <a:buFont typeface="Arial"/>
              <a:buChar char="●"/>
            </a:pPr>
            <a:r>
              <a:rPr lang="en-GB" sz="1400" dirty="0">
                <a:solidFill>
                  <a:srgbClr val="202124"/>
                </a:solidFill>
                <a:highlight>
                  <a:schemeClr val="dk1"/>
                </a:highlight>
                <a:latin typeface="Times New Roman"/>
                <a:ea typeface="Times New Roman"/>
                <a:cs typeface="Times New Roman"/>
                <a:sym typeface="Times New Roman"/>
              </a:rPr>
              <a:t>Architecture is both the process and the product of planning, designing, and constructing buildings or other structures. Architectural works, in the material form of buildings, are often perceived as cultural symbols and as works of art. Historical civilizations are often identified with their surviving architectural achievements. </a:t>
            </a:r>
            <a:endParaRPr sz="1400" dirty="0">
              <a:solidFill>
                <a:srgbClr val="202124"/>
              </a:solidFill>
              <a:highlight>
                <a:schemeClr val="dk1"/>
              </a:highlight>
              <a:latin typeface="Times New Roman"/>
              <a:ea typeface="Times New Roman"/>
              <a:cs typeface="Times New Roman"/>
              <a:sym typeface="Times New Roman"/>
            </a:endParaRPr>
          </a:p>
          <a:p>
            <a:pPr marL="457200" lvl="0" indent="-317500" algn="just" rtl="0">
              <a:spcBef>
                <a:spcPts val="0"/>
              </a:spcBef>
              <a:spcAft>
                <a:spcPts val="0"/>
              </a:spcAft>
              <a:buClr>
                <a:srgbClr val="202124"/>
              </a:buClr>
              <a:buSzPts val="1400"/>
              <a:buFont typeface="Times New Roman"/>
              <a:buChar char="●"/>
            </a:pPr>
            <a:r>
              <a:rPr lang="en-GB" sz="1400" dirty="0">
                <a:solidFill>
                  <a:srgbClr val="202124"/>
                </a:solidFill>
                <a:highlight>
                  <a:schemeClr val="dk1"/>
                </a:highlight>
                <a:latin typeface="Times New Roman"/>
                <a:ea typeface="Times New Roman"/>
                <a:cs typeface="Times New Roman"/>
                <a:sym typeface="Times New Roman"/>
              </a:rPr>
              <a:t>Architecture began as rural, oral vernacular architecture that developed from trial and error to successful replication. Indian and Chinese architecture influenced forms all over Asia and Buddhist architecture in particular took diverse local </a:t>
            </a:r>
            <a:r>
              <a:rPr lang="en-GB" sz="1400" dirty="0" err="1">
                <a:solidFill>
                  <a:srgbClr val="202124"/>
                </a:solidFill>
                <a:highlight>
                  <a:schemeClr val="dk1"/>
                </a:highlight>
                <a:latin typeface="Times New Roman"/>
                <a:ea typeface="Times New Roman"/>
                <a:cs typeface="Times New Roman"/>
                <a:sym typeface="Times New Roman"/>
              </a:rPr>
              <a:t>flavors</a:t>
            </a:r>
            <a:r>
              <a:rPr lang="en-GB" sz="1400" dirty="0">
                <a:solidFill>
                  <a:srgbClr val="202124"/>
                </a:solidFill>
                <a:highlight>
                  <a:schemeClr val="dk1"/>
                </a:highlight>
                <a:latin typeface="Times New Roman"/>
                <a:ea typeface="Times New Roman"/>
                <a:cs typeface="Times New Roman"/>
                <a:sym typeface="Times New Roman"/>
              </a:rPr>
              <a:t>.</a:t>
            </a:r>
            <a:endParaRPr sz="1400" dirty="0">
              <a:solidFill>
                <a:srgbClr val="202124"/>
              </a:solidFill>
              <a:highlight>
                <a:schemeClr val="dk1"/>
              </a:highlight>
              <a:latin typeface="Times New Roman"/>
              <a:ea typeface="Times New Roman"/>
              <a:cs typeface="Times New Roman"/>
              <a:sym typeface="Times New Roman"/>
            </a:endParaRPr>
          </a:p>
        </p:txBody>
      </p:sp>
      <p:pic>
        <p:nvPicPr>
          <p:cNvPr id="152" name="Google Shape;152;p16"/>
          <p:cNvPicPr preferRelativeResize="0"/>
          <p:nvPr/>
        </p:nvPicPr>
        <p:blipFill>
          <a:blip r:embed="rId3">
            <a:alphaModFix/>
          </a:blip>
          <a:stretch>
            <a:fillRect/>
          </a:stretch>
        </p:blipFill>
        <p:spPr>
          <a:xfrm>
            <a:off x="5358383" y="1001825"/>
            <a:ext cx="3379417" cy="3354903"/>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1000"/>
                                        <p:tgtEl>
                                          <p:spTgt spid="151"/>
                                        </p:tgtEl>
                                      </p:cBhvr>
                                    </p:animEffect>
                                  </p:childTnLst>
                                </p:cTn>
                              </p:par>
                              <p:par>
                                <p:cTn id="11" presetID="10"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362325" y="321100"/>
            <a:ext cx="7505700" cy="677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How is it used? </a:t>
            </a:r>
            <a:endParaRPr b="1"/>
          </a:p>
        </p:txBody>
      </p:sp>
      <p:sp>
        <p:nvSpPr>
          <p:cNvPr id="158" name="Google Shape;158;p17"/>
          <p:cNvSpPr txBox="1">
            <a:spLocks noGrp="1"/>
          </p:cNvSpPr>
          <p:nvPr>
            <p:ph type="body" idx="1"/>
          </p:nvPr>
        </p:nvSpPr>
        <p:spPr>
          <a:xfrm>
            <a:off x="362325" y="998850"/>
            <a:ext cx="5018400" cy="37560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GB" sz="1800">
                <a:solidFill>
                  <a:srgbClr val="222222"/>
                </a:solidFill>
                <a:highlight>
                  <a:srgbClr val="FCFCFC"/>
                </a:highlight>
                <a:latin typeface="Roboto"/>
                <a:ea typeface="Roboto"/>
                <a:cs typeface="Roboto"/>
                <a:sym typeface="Roboto"/>
              </a:rPr>
              <a:t>In designing structures, an architect must visualize the solutions to both functional and aesthetic problems – balancing art with science and math. There are architecture math requirements - calculus - so that an architect can understand the forces acting on the structures she designs. It also gives her a means of calculating factors such as heat loss over time. This understanding must be mathematically precise if the structures architects design are to be stable and safe for use.</a:t>
            </a:r>
            <a:endParaRPr sz="1900"/>
          </a:p>
        </p:txBody>
      </p:sp>
      <p:pic>
        <p:nvPicPr>
          <p:cNvPr id="159" name="Google Shape;159;p17"/>
          <p:cNvPicPr preferRelativeResize="0"/>
          <p:nvPr/>
        </p:nvPicPr>
        <p:blipFill>
          <a:blip r:embed="rId3">
            <a:alphaModFix/>
          </a:blip>
          <a:stretch>
            <a:fillRect/>
          </a:stretch>
        </p:blipFill>
        <p:spPr>
          <a:xfrm>
            <a:off x="5499025" y="1131925"/>
            <a:ext cx="3321849" cy="301900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328475" y="354925"/>
            <a:ext cx="7505700" cy="660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External architecture</a:t>
            </a:r>
            <a:endParaRPr b="1"/>
          </a:p>
        </p:txBody>
      </p:sp>
      <p:sp>
        <p:nvSpPr>
          <p:cNvPr id="165" name="Google Shape;165;p18"/>
          <p:cNvSpPr txBox="1">
            <a:spLocks noGrp="1"/>
          </p:cNvSpPr>
          <p:nvPr>
            <p:ph type="body" idx="1"/>
          </p:nvPr>
        </p:nvSpPr>
        <p:spPr>
          <a:xfrm>
            <a:off x="328475" y="924825"/>
            <a:ext cx="5762700" cy="4015800"/>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0"/>
              </a:spcAft>
              <a:buSzPts val="935"/>
              <a:buNone/>
            </a:pPr>
            <a:r>
              <a:rPr lang="en-GB" sz="1600">
                <a:latin typeface="Comic Sans MS"/>
                <a:ea typeface="Comic Sans MS"/>
                <a:cs typeface="Comic Sans MS"/>
                <a:sym typeface="Comic Sans MS"/>
              </a:rPr>
              <a:t>Calculus is also used by architects in plotting buildings, bridges, hotels, gardens, etc.</a:t>
            </a:r>
            <a:endParaRPr sz="1600">
              <a:latin typeface="Comic Sans MS"/>
              <a:ea typeface="Comic Sans MS"/>
              <a:cs typeface="Comic Sans MS"/>
              <a:sym typeface="Comic Sans MS"/>
            </a:endParaRPr>
          </a:p>
          <a:p>
            <a:pPr marL="0" lvl="0" indent="0" algn="just" rtl="0">
              <a:lnSpc>
                <a:spcPct val="105000"/>
              </a:lnSpc>
              <a:spcBef>
                <a:spcPts val="1200"/>
              </a:spcBef>
              <a:spcAft>
                <a:spcPts val="0"/>
              </a:spcAft>
              <a:buSzPts val="935"/>
              <a:buNone/>
            </a:pPr>
            <a:r>
              <a:rPr lang="en-GB" sz="1600">
                <a:latin typeface="Comic Sans MS"/>
                <a:ea typeface="Comic Sans MS"/>
                <a:cs typeface="Comic Sans MS"/>
                <a:sym typeface="Comic Sans MS"/>
              </a:rPr>
              <a:t>Architectural design optimisation is a subfield of engineering that uses the method of optimisation to aid and solve architectural design problem..</a:t>
            </a:r>
            <a:endParaRPr sz="1600">
              <a:latin typeface="Comic Sans MS"/>
              <a:ea typeface="Comic Sans MS"/>
              <a:cs typeface="Comic Sans MS"/>
              <a:sym typeface="Comic Sans MS"/>
            </a:endParaRPr>
          </a:p>
          <a:p>
            <a:pPr marL="0" lvl="0" indent="0" algn="just" rtl="0">
              <a:lnSpc>
                <a:spcPct val="105000"/>
              </a:lnSpc>
              <a:spcBef>
                <a:spcPts val="1200"/>
              </a:spcBef>
              <a:spcAft>
                <a:spcPts val="0"/>
              </a:spcAft>
              <a:buSzPts val="935"/>
              <a:buNone/>
            </a:pPr>
            <a:r>
              <a:rPr lang="en-GB" sz="1600">
                <a:latin typeface="Comic Sans MS"/>
                <a:ea typeface="Comic Sans MS"/>
                <a:cs typeface="Comic Sans MS"/>
                <a:sym typeface="Comic Sans MS"/>
              </a:rPr>
              <a:t>Differential calculus is used to determine the maximum or minimum </a:t>
            </a:r>
            <a:r>
              <a:rPr lang="en-GB" sz="1600">
                <a:solidFill>
                  <a:srgbClr val="475262"/>
                </a:solidFill>
                <a:highlight>
                  <a:srgbClr val="FFFFFF"/>
                </a:highlight>
                <a:latin typeface="Comic Sans MS"/>
                <a:ea typeface="Comic Sans MS"/>
                <a:cs typeface="Comic Sans MS"/>
                <a:sym typeface="Comic Sans MS"/>
              </a:rPr>
              <a:t>value of certain objects, such as the window size, air duct space, etc. This translates to figuring out the biggest possible size for a window, or finding the smallest possible space that an air duct can maintain. Differential calculus can also be used to determine the maximum amount of material an architect can get for the cheapest price or to find the balance between weight and strength of a material.</a:t>
            </a:r>
            <a:endParaRPr sz="1600">
              <a:solidFill>
                <a:srgbClr val="475262"/>
              </a:solidFill>
              <a:highlight>
                <a:srgbClr val="FFFFFF"/>
              </a:highlight>
              <a:latin typeface="Comic Sans MS"/>
              <a:ea typeface="Comic Sans MS"/>
              <a:cs typeface="Comic Sans MS"/>
              <a:sym typeface="Comic Sans MS"/>
            </a:endParaRPr>
          </a:p>
          <a:p>
            <a:pPr marL="0" lvl="0" indent="0" algn="l" rtl="0">
              <a:lnSpc>
                <a:spcPct val="105000"/>
              </a:lnSpc>
              <a:spcBef>
                <a:spcPts val="1200"/>
              </a:spcBef>
              <a:spcAft>
                <a:spcPts val="1200"/>
              </a:spcAft>
              <a:buSzPts val="935"/>
              <a:buNone/>
            </a:pPr>
            <a:endParaRPr sz="1105"/>
          </a:p>
        </p:txBody>
      </p:sp>
      <p:pic>
        <p:nvPicPr>
          <p:cNvPr id="166" name="Google Shape;166;p18"/>
          <p:cNvPicPr preferRelativeResize="0"/>
          <p:nvPr/>
        </p:nvPicPr>
        <p:blipFill>
          <a:blip r:embed="rId3">
            <a:alphaModFix/>
          </a:blip>
          <a:stretch>
            <a:fillRect/>
          </a:stretch>
        </p:blipFill>
        <p:spPr>
          <a:xfrm>
            <a:off x="6148550" y="699325"/>
            <a:ext cx="2748025" cy="1620425"/>
          </a:xfrm>
          <a:prstGeom prst="rect">
            <a:avLst/>
          </a:prstGeom>
          <a:noFill/>
          <a:ln>
            <a:noFill/>
          </a:ln>
        </p:spPr>
      </p:pic>
      <p:pic>
        <p:nvPicPr>
          <p:cNvPr id="167" name="Google Shape;167;p18"/>
          <p:cNvPicPr preferRelativeResize="0"/>
          <p:nvPr/>
        </p:nvPicPr>
        <p:blipFill>
          <a:blip r:embed="rId4">
            <a:alphaModFix/>
          </a:blip>
          <a:stretch>
            <a:fillRect/>
          </a:stretch>
        </p:blipFill>
        <p:spPr>
          <a:xfrm>
            <a:off x="6148550" y="2819650"/>
            <a:ext cx="2748025" cy="1374012"/>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01075" y="287275"/>
            <a:ext cx="7505700" cy="44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Example</a:t>
            </a:r>
            <a:endParaRPr b="1"/>
          </a:p>
          <a:p>
            <a:pPr marL="0" lvl="0" indent="0" algn="ctr" rtl="0">
              <a:spcBef>
                <a:spcPts val="0"/>
              </a:spcBef>
              <a:spcAft>
                <a:spcPts val="0"/>
              </a:spcAft>
              <a:buNone/>
            </a:pPr>
            <a:endParaRPr b="1"/>
          </a:p>
        </p:txBody>
      </p:sp>
      <p:sp>
        <p:nvSpPr>
          <p:cNvPr id="173" name="Google Shape;173;p19"/>
          <p:cNvSpPr txBox="1">
            <a:spLocks noGrp="1"/>
          </p:cNvSpPr>
          <p:nvPr>
            <p:ph type="body" idx="1"/>
          </p:nvPr>
        </p:nvSpPr>
        <p:spPr>
          <a:xfrm>
            <a:off x="260800" y="728275"/>
            <a:ext cx="4866000" cy="4110300"/>
          </a:xfrm>
          <a:prstGeom prst="rect">
            <a:avLst/>
          </a:prstGeom>
        </p:spPr>
        <p:txBody>
          <a:bodyPr spcFirstLastPara="1" wrap="square" lIns="91425" tIns="91425" rIns="91425" bIns="91425" anchor="t" anchorCtr="0">
            <a:normAutofit fontScale="92500"/>
          </a:bodyPr>
          <a:lstStyle/>
          <a:p>
            <a:pPr marL="0" lvl="0" indent="0" algn="just" rtl="0">
              <a:lnSpc>
                <a:spcPct val="125000"/>
              </a:lnSpc>
              <a:spcBef>
                <a:spcPts val="0"/>
              </a:spcBef>
              <a:spcAft>
                <a:spcPts val="0"/>
              </a:spcAft>
              <a:buNone/>
            </a:pPr>
            <a:r>
              <a:rPr lang="en-GB" sz="1500">
                <a:solidFill>
                  <a:srgbClr val="475262"/>
                </a:solidFill>
                <a:highlight>
                  <a:srgbClr val="FFFFFF"/>
                </a:highlight>
                <a:latin typeface="Comic Sans MS"/>
                <a:ea typeface="Comic Sans MS"/>
                <a:cs typeface="Comic Sans MS"/>
                <a:sym typeface="Comic Sans MS"/>
              </a:rPr>
              <a:t>The Eiffel Tower</a:t>
            </a: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r>
              <a:rPr lang="en-GB" sz="1500">
                <a:solidFill>
                  <a:srgbClr val="475262"/>
                </a:solidFill>
                <a:highlight>
                  <a:srgbClr val="FFFFFF"/>
                </a:highlight>
                <a:latin typeface="Comic Sans MS"/>
                <a:ea typeface="Comic Sans MS"/>
                <a:cs typeface="Comic Sans MS"/>
                <a:sym typeface="Comic Sans MS"/>
              </a:rPr>
              <a:t>Designed by Gustave Eiffel, the Eiffel Tower is one of the most famous examples of calculus in architecture because of it many curves, yet very solid structure.</a:t>
            </a: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r>
              <a:rPr lang="en-GB" sz="1500">
                <a:solidFill>
                  <a:srgbClr val="475262"/>
                </a:solidFill>
                <a:highlight>
                  <a:srgbClr val="FFFFFF"/>
                </a:highlight>
                <a:latin typeface="Comic Sans MS"/>
                <a:ea typeface="Comic Sans MS"/>
                <a:cs typeface="Comic Sans MS"/>
                <a:sym typeface="Comic Sans MS"/>
              </a:rPr>
              <a:t>The Calculus!</a:t>
            </a: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r>
              <a:rPr lang="en-GB" sz="1500">
                <a:solidFill>
                  <a:srgbClr val="475262"/>
                </a:solidFill>
                <a:highlight>
                  <a:srgbClr val="FFFFFF"/>
                </a:highlight>
                <a:latin typeface="Comic Sans MS"/>
                <a:ea typeface="Comic Sans MS"/>
                <a:cs typeface="Comic Sans MS"/>
                <a:sym typeface="Comic Sans MS"/>
              </a:rPr>
              <a:t>The Eiffel Tower in a differential equation:</a:t>
            </a: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r>
              <a:rPr lang="en-GB" sz="1500">
                <a:solidFill>
                  <a:srgbClr val="475262"/>
                </a:solidFill>
                <a:highlight>
                  <a:srgbClr val="FFFFFF"/>
                </a:highlight>
                <a:latin typeface="Comic Sans MS"/>
                <a:ea typeface="Comic Sans MS"/>
                <a:cs typeface="Comic Sans MS"/>
                <a:sym typeface="Comic Sans MS"/>
              </a:rPr>
              <a:t>This is the width of the Eiffel Tower as a function of the distance from top.</a:t>
            </a: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r>
              <a:rPr lang="en-GB" sz="1500">
                <a:solidFill>
                  <a:srgbClr val="475262"/>
                </a:solidFill>
                <a:highlight>
                  <a:srgbClr val="FFFFFF"/>
                </a:highlight>
                <a:latin typeface="Comic Sans MS"/>
                <a:ea typeface="Comic Sans MS"/>
                <a:cs typeface="Comic Sans MS"/>
                <a:sym typeface="Comic Sans MS"/>
              </a:rPr>
              <a:t>The Eiffel Tower in differential equation:</a:t>
            </a:r>
            <a:endParaRPr sz="1500">
              <a:solidFill>
                <a:srgbClr val="475262"/>
              </a:solidFill>
              <a:highlight>
                <a:srgbClr val="FFFFFF"/>
              </a:highlight>
              <a:latin typeface="Comic Sans MS"/>
              <a:ea typeface="Comic Sans MS"/>
              <a:cs typeface="Comic Sans MS"/>
              <a:sym typeface="Comic Sans MS"/>
            </a:endParaRPr>
          </a:p>
          <a:p>
            <a:pPr marL="0" lvl="0" indent="0" algn="just" rtl="0">
              <a:lnSpc>
                <a:spcPct val="125000"/>
              </a:lnSpc>
              <a:spcBef>
                <a:spcPts val="0"/>
              </a:spcBef>
              <a:spcAft>
                <a:spcPts val="0"/>
              </a:spcAft>
              <a:buNone/>
            </a:pPr>
            <a:endParaRPr sz="1500">
              <a:solidFill>
                <a:srgbClr val="475262"/>
              </a:solidFill>
              <a:highlight>
                <a:srgbClr val="FFFFFF"/>
              </a:highlight>
              <a:latin typeface="Comic Sans MS"/>
              <a:ea typeface="Comic Sans MS"/>
              <a:cs typeface="Comic Sans MS"/>
              <a:sym typeface="Comic Sans MS"/>
            </a:endParaRPr>
          </a:p>
          <a:p>
            <a:pPr marL="0" lvl="0" indent="0" algn="just" rtl="0">
              <a:spcBef>
                <a:spcPts val="0"/>
              </a:spcBef>
              <a:spcAft>
                <a:spcPts val="0"/>
              </a:spcAft>
              <a:buNone/>
            </a:pPr>
            <a:endParaRPr>
              <a:latin typeface="Comic Sans MS"/>
              <a:ea typeface="Comic Sans MS"/>
              <a:cs typeface="Comic Sans MS"/>
              <a:sym typeface="Comic Sans MS"/>
            </a:endParaRPr>
          </a:p>
          <a:p>
            <a:pPr marL="0" lvl="0" indent="0" algn="just" rtl="0">
              <a:spcBef>
                <a:spcPts val="1200"/>
              </a:spcBef>
              <a:spcAft>
                <a:spcPts val="1200"/>
              </a:spcAft>
              <a:buNone/>
            </a:pPr>
            <a:r>
              <a:rPr lang="en-GB">
                <a:latin typeface="Comic Sans MS"/>
                <a:ea typeface="Comic Sans MS"/>
                <a:cs typeface="Comic Sans MS"/>
                <a:sym typeface="Comic Sans MS"/>
              </a:rPr>
              <a:t>This is the width of the Eiffel Tower as a function of a distance from the top. </a:t>
            </a:r>
            <a:endParaRPr>
              <a:latin typeface="Comic Sans MS"/>
              <a:ea typeface="Comic Sans MS"/>
              <a:cs typeface="Comic Sans MS"/>
              <a:sym typeface="Comic Sans MS"/>
            </a:endParaRPr>
          </a:p>
        </p:txBody>
      </p:sp>
      <p:pic>
        <p:nvPicPr>
          <p:cNvPr id="174" name="Google Shape;174;p19"/>
          <p:cNvPicPr preferRelativeResize="0"/>
          <p:nvPr/>
        </p:nvPicPr>
        <p:blipFill>
          <a:blip r:embed="rId3">
            <a:alphaModFix/>
          </a:blip>
          <a:stretch>
            <a:fillRect/>
          </a:stretch>
        </p:blipFill>
        <p:spPr>
          <a:xfrm>
            <a:off x="5363800" y="406950"/>
            <a:ext cx="2740284" cy="4110426"/>
          </a:xfrm>
          <a:prstGeom prst="rect">
            <a:avLst/>
          </a:prstGeom>
          <a:noFill/>
          <a:ln>
            <a:noFill/>
          </a:ln>
        </p:spPr>
      </p:pic>
      <p:pic>
        <p:nvPicPr>
          <p:cNvPr id="175" name="Google Shape;175;p19"/>
          <p:cNvPicPr preferRelativeResize="0"/>
          <p:nvPr/>
        </p:nvPicPr>
        <p:blipFill>
          <a:blip r:embed="rId4">
            <a:alphaModFix/>
          </a:blip>
          <a:stretch>
            <a:fillRect/>
          </a:stretch>
        </p:blipFill>
        <p:spPr>
          <a:xfrm>
            <a:off x="440125" y="3654600"/>
            <a:ext cx="3519225" cy="53420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748900" y="129325"/>
            <a:ext cx="7505700" cy="511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Skyscraper</a:t>
            </a:r>
            <a:endParaRPr/>
          </a:p>
        </p:txBody>
      </p:sp>
      <p:pic>
        <p:nvPicPr>
          <p:cNvPr id="181" name="Google Shape;181;p20"/>
          <p:cNvPicPr preferRelativeResize="0"/>
          <p:nvPr/>
        </p:nvPicPr>
        <p:blipFill>
          <a:blip r:embed="rId3">
            <a:alphaModFix/>
          </a:blip>
          <a:stretch>
            <a:fillRect/>
          </a:stretch>
        </p:blipFill>
        <p:spPr>
          <a:xfrm>
            <a:off x="6421850" y="1082950"/>
            <a:ext cx="2268075" cy="2544575"/>
          </a:xfrm>
          <a:prstGeom prst="rect">
            <a:avLst/>
          </a:prstGeom>
          <a:noFill/>
          <a:ln>
            <a:noFill/>
          </a:ln>
        </p:spPr>
      </p:pic>
      <p:sp>
        <p:nvSpPr>
          <p:cNvPr id="182" name="Google Shape;182;p20"/>
          <p:cNvSpPr txBox="1">
            <a:spLocks noGrp="1"/>
          </p:cNvSpPr>
          <p:nvPr>
            <p:ph type="body" idx="1"/>
          </p:nvPr>
        </p:nvSpPr>
        <p:spPr>
          <a:xfrm>
            <a:off x="229000" y="640525"/>
            <a:ext cx="6096900" cy="40572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Clr>
                <a:srgbClr val="111111"/>
              </a:buClr>
              <a:buSzPts val="1600"/>
              <a:buFont typeface="Times New Roman"/>
              <a:buChar char="●"/>
            </a:pPr>
            <a:r>
              <a:rPr lang="en-GB" sz="1600">
                <a:solidFill>
                  <a:srgbClr val="111111"/>
                </a:solidFill>
                <a:highlight>
                  <a:srgbClr val="FFFFFF"/>
                </a:highlight>
                <a:latin typeface="Times New Roman"/>
                <a:ea typeface="Times New Roman"/>
                <a:cs typeface="Times New Roman"/>
                <a:sym typeface="Times New Roman"/>
              </a:rPr>
              <a:t>Definition: The structural definition of the word “</a:t>
            </a:r>
            <a:r>
              <a:rPr lang="en-GB" sz="1600" b="1" i="1">
                <a:solidFill>
                  <a:srgbClr val="111111"/>
                </a:solidFill>
                <a:highlight>
                  <a:srgbClr val="FFFFFF"/>
                </a:highlight>
                <a:latin typeface="Times New Roman"/>
                <a:ea typeface="Times New Roman"/>
                <a:cs typeface="Times New Roman"/>
                <a:sym typeface="Times New Roman"/>
              </a:rPr>
              <a:t>skyscraper</a:t>
            </a:r>
            <a:r>
              <a:rPr lang="en-GB" sz="1600" i="1">
                <a:solidFill>
                  <a:srgbClr val="111111"/>
                </a:solidFill>
                <a:highlight>
                  <a:srgbClr val="FFFFFF"/>
                </a:highlight>
                <a:latin typeface="Times New Roman"/>
                <a:ea typeface="Times New Roman"/>
                <a:cs typeface="Times New Roman"/>
                <a:sym typeface="Times New Roman"/>
              </a:rPr>
              <a:t>”</a:t>
            </a:r>
            <a:r>
              <a:rPr lang="en-GB" sz="1600">
                <a:solidFill>
                  <a:srgbClr val="111111"/>
                </a:solidFill>
                <a:highlight>
                  <a:srgbClr val="FFFFFF"/>
                </a:highlight>
                <a:latin typeface="Times New Roman"/>
                <a:ea typeface="Times New Roman"/>
                <a:cs typeface="Times New Roman"/>
                <a:sym typeface="Times New Roman"/>
              </a:rPr>
              <a:t> was refined later by architectural historians, based on engineering developments of the 1880s that had enabled construction of tall multi-storey buildings. This definition was  based on the steel skeleton—as opposed to constructions of load-bearing masonry, which passed their practical limit in 1891 with Chicago's Monadnock Building.</a:t>
            </a:r>
            <a:endParaRPr sz="1600">
              <a:solidFill>
                <a:srgbClr val="111111"/>
              </a:solidFill>
              <a:highlight>
                <a:srgbClr val="FFFFFF"/>
              </a:highlight>
              <a:latin typeface="Times New Roman"/>
              <a:ea typeface="Times New Roman"/>
              <a:cs typeface="Times New Roman"/>
              <a:sym typeface="Times New Roman"/>
            </a:endParaRPr>
          </a:p>
          <a:p>
            <a:pPr marL="457200" lvl="0" indent="-330200" algn="just" rtl="0">
              <a:spcBef>
                <a:spcPts val="0"/>
              </a:spcBef>
              <a:spcAft>
                <a:spcPts val="0"/>
              </a:spcAft>
              <a:buClr>
                <a:srgbClr val="111111"/>
              </a:buClr>
              <a:buSzPts val="1600"/>
              <a:buFont typeface="Times New Roman"/>
              <a:buChar char="●"/>
            </a:pPr>
            <a:r>
              <a:rPr lang="en-GB" sz="1600">
                <a:solidFill>
                  <a:srgbClr val="111111"/>
                </a:solidFill>
                <a:highlight>
                  <a:srgbClr val="FFFFFF"/>
                </a:highlight>
                <a:latin typeface="Times New Roman"/>
                <a:ea typeface="Times New Roman"/>
                <a:cs typeface="Times New Roman"/>
                <a:sym typeface="Times New Roman"/>
              </a:rPr>
              <a:t>A </a:t>
            </a:r>
            <a:r>
              <a:rPr lang="en-GB" sz="1600" b="1">
                <a:solidFill>
                  <a:srgbClr val="111111"/>
                </a:solidFill>
                <a:highlight>
                  <a:srgbClr val="FFFFFF"/>
                </a:highlight>
                <a:latin typeface="Times New Roman"/>
                <a:ea typeface="Times New Roman"/>
                <a:cs typeface="Times New Roman"/>
                <a:sym typeface="Times New Roman"/>
              </a:rPr>
              <a:t>skyscraper</a:t>
            </a:r>
            <a:r>
              <a:rPr lang="en-GB" sz="1600">
                <a:solidFill>
                  <a:srgbClr val="111111"/>
                </a:solidFill>
                <a:highlight>
                  <a:srgbClr val="FFFFFF"/>
                </a:highlight>
                <a:latin typeface="Times New Roman"/>
                <a:ea typeface="Times New Roman"/>
                <a:cs typeface="Times New Roman"/>
                <a:sym typeface="Times New Roman"/>
              </a:rPr>
              <a:t> is a tall continuously habitable building having multiple floors. Modern sources currently define skyscrapers as being at least 100 metres or 150 metres in height, though there is no universally accepted definition. Skyscrapers are very tall high-rise buildings. Historically, the term first referred to buildings with between 10 and 20 stories when these types of buildings began to be constructed in the 1880s. Skyscrapers may host offices, hotels and residential spaces.</a:t>
            </a:r>
            <a:endParaRPr sz="1600">
              <a:solidFill>
                <a:srgbClr val="111111"/>
              </a:solidFill>
              <a:highlight>
                <a:srgbClr val="FFFFFF"/>
              </a:highlight>
              <a:latin typeface="Times New Roman"/>
              <a:ea typeface="Times New Roman"/>
              <a:cs typeface="Times New Roman"/>
              <a:sym typeface="Times New Roman"/>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406275" y="423575"/>
            <a:ext cx="5312700" cy="4382100"/>
          </a:xfrm>
          <a:prstGeom prst="rect">
            <a:avLst/>
          </a:prstGeom>
        </p:spPr>
        <p:txBody>
          <a:bodyPr spcFirstLastPara="1" wrap="square" lIns="91425" tIns="91425" rIns="91425" bIns="91425" anchor="t" anchorCtr="0">
            <a:noAutofit/>
          </a:bodyPr>
          <a:lstStyle/>
          <a:p>
            <a:pPr marL="0" lvl="0" indent="0" algn="just" rtl="0">
              <a:lnSpc>
                <a:spcPct val="132352"/>
              </a:lnSpc>
              <a:spcBef>
                <a:spcPts val="0"/>
              </a:spcBef>
              <a:spcAft>
                <a:spcPts val="0"/>
              </a:spcAft>
              <a:buNone/>
            </a:pPr>
            <a:r>
              <a:rPr lang="en-GB" sz="1800">
                <a:solidFill>
                  <a:srgbClr val="475262"/>
                </a:solidFill>
                <a:highlight>
                  <a:srgbClr val="FFFFFF"/>
                </a:highlight>
                <a:latin typeface="Arial"/>
                <a:ea typeface="Arial"/>
                <a:cs typeface="Arial"/>
                <a:sym typeface="Arial"/>
              </a:rPr>
              <a:t>Many factors come into play when an architect designs a building. Ascetics, lighting, size, and even heating are taken into consideration. If an architect is focusing on the heating of his/her structure and wants to figure out how much heat is being lost based on temperature variations throughout the day, they can utilize calculus. They can graph heat loss vs. time and find the area under the curve. This area can be found by evaluating a definite integral and finding the area between the curve and the x-axis.</a:t>
            </a:r>
            <a:endParaRPr sz="1800">
              <a:solidFill>
                <a:srgbClr val="475262"/>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pic>
        <p:nvPicPr>
          <p:cNvPr id="188" name="Google Shape;188;p21"/>
          <p:cNvPicPr preferRelativeResize="0"/>
          <p:nvPr/>
        </p:nvPicPr>
        <p:blipFill>
          <a:blip r:embed="rId3">
            <a:alphaModFix/>
          </a:blip>
          <a:stretch>
            <a:fillRect/>
          </a:stretch>
        </p:blipFill>
        <p:spPr>
          <a:xfrm>
            <a:off x="5997354" y="423575"/>
            <a:ext cx="2749099" cy="307885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1253</Words>
  <Application>Microsoft Office PowerPoint</Application>
  <PresentationFormat>On-screen Show (16:9)</PresentationFormat>
  <Paragraphs>69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Nunito</vt:lpstr>
      <vt:lpstr>Comic Sans MS</vt:lpstr>
      <vt:lpstr>Calibri</vt:lpstr>
      <vt:lpstr>Roboto</vt:lpstr>
      <vt:lpstr>Times New Roman</vt:lpstr>
      <vt:lpstr>Shift</vt:lpstr>
      <vt:lpstr>Introduction</vt:lpstr>
      <vt:lpstr>What is calculus?</vt:lpstr>
      <vt:lpstr>Where is it used?</vt:lpstr>
      <vt:lpstr>What is Architecture ?</vt:lpstr>
      <vt:lpstr>How is it used? </vt:lpstr>
      <vt:lpstr>External architecture</vt:lpstr>
      <vt:lpstr>Example </vt:lpstr>
      <vt:lpstr>Skyscraper</vt:lpstr>
      <vt:lpstr>Many factors come into play when an architect designs a building. Ascetics, lighting, size, and even heating are taken into consideration. If an architect is focusing on the heating of his/her structure and wants to figure out how much heat is being lost based on temperature variations throughout the day, they can utilize calculus. They can graph heat loss vs. time and find the area under the curve. This area can be found by evaluating a definite integral and finding the area between the curve and the x-axis. </vt:lpstr>
      <vt:lpstr>The role of system integration in the design of sustainable skyscrapers </vt:lpstr>
      <vt:lpstr>Relation of architecture and calculus.</vt:lpstr>
      <vt:lpstr>Calculus in Ancient Architecture. </vt:lpstr>
      <vt:lpstr>The Golden Ratio</vt:lpstr>
      <vt:lpstr>Blueprints.</vt:lpstr>
      <vt:lpstr>A Lack of Calculus  A well known example of neglect ti towards the calculus is the Leaning Tower of Pisa. The building was intended to stand straight, but the weight of the structure was not taken into to consideration. Therefore, over time the building began to sink and lean over.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Mrinmayee H</dc:creator>
  <cp:lastModifiedBy>Admin</cp:lastModifiedBy>
  <cp:revision>2</cp:revision>
  <dcterms:modified xsi:type="dcterms:W3CDTF">2022-01-03T16:36:21Z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1578031</vt:lpwstr>
  </property>
  <property fmtid="{D5CDD505-2E9C-101B-9397-08002B2CF9AE}" pid="3" name="NXPowerLiteSettings">
    <vt:lpwstr>F7000400038000</vt:lpwstr>
  </property>
  <property fmtid="{D5CDD505-2E9C-101B-9397-08002B2CF9AE}" pid="4" name="NXPowerLiteVersion">
    <vt:lpwstr>S9.1.2</vt:lpwstr>
  </property>
</Properties>
</file>