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257" r:id="rId3"/>
    <p:sldId id="259" r:id="rId4"/>
    <p:sldId id="258" r:id="rId5"/>
    <p:sldId id="260" r:id="rId6"/>
    <p:sldId id="261" r:id="rId7"/>
    <p:sldId id="262" r:id="rId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FFCC"/>
    <a:srgbClr val="273A76"/>
    <a:srgbClr val="FF66CC"/>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34" autoAdjust="0"/>
    <p:restoredTop sz="94660"/>
  </p:normalViewPr>
  <p:slideViewPr>
    <p:cSldViewPr>
      <p:cViewPr varScale="1">
        <p:scale>
          <a:sx n="85" d="100"/>
          <a:sy n="85" d="100"/>
        </p:scale>
        <p:origin x="1680" y="62"/>
      </p:cViewPr>
      <p:guideLst>
        <p:guide orient="horz" pos="2160"/>
        <p:guide pos="2880"/>
      </p:guideLst>
    </p:cSldViewPr>
  </p:slideViewPr>
  <p:notesTextViewPr>
    <p:cViewPr>
      <p:scale>
        <a:sx n="100" d="100"/>
        <a:sy n="100" d="100"/>
      </p:scale>
      <p:origin x="0" y="0"/>
    </p:cViewPr>
  </p:notesTextViewPr>
  <p:notesViewPr>
    <p:cSldViewPr>
      <p:cViewPr varScale="1">
        <p:scale>
          <a:sx n="73" d="100"/>
          <a:sy n="73" d="100"/>
        </p:scale>
        <p:origin x="-154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yansh Gupta" userId="ce92a9781ec40b7c" providerId="LiveId" clId="{5E914C85-915D-4625-B3BE-04EA275BB7D9}"/>
    <pc:docChg chg="undo custSel addSld delSld modSld">
      <pc:chgData name="Priyansh Gupta" userId="ce92a9781ec40b7c" providerId="LiveId" clId="{5E914C85-915D-4625-B3BE-04EA275BB7D9}" dt="2021-12-29T15:03:20.920" v="823" actId="255"/>
      <pc:docMkLst>
        <pc:docMk/>
      </pc:docMkLst>
      <pc:sldChg chg="addSp delSp modSp mod">
        <pc:chgData name="Priyansh Gupta" userId="ce92a9781ec40b7c" providerId="LiveId" clId="{5E914C85-915D-4625-B3BE-04EA275BB7D9}" dt="2021-12-29T06:17:47.536" v="133" actId="113"/>
        <pc:sldMkLst>
          <pc:docMk/>
          <pc:sldMk cId="0" sldId="256"/>
        </pc:sldMkLst>
        <pc:spChg chg="add del mod">
          <ac:chgData name="Priyansh Gupta" userId="ce92a9781ec40b7c" providerId="LiveId" clId="{5E914C85-915D-4625-B3BE-04EA275BB7D9}" dt="2021-12-29T06:12:30.503" v="54"/>
          <ac:spMkLst>
            <pc:docMk/>
            <pc:sldMk cId="0" sldId="256"/>
            <ac:spMk id="2" creationId="{8D3FC701-E4D7-4E4A-8ACC-C9F533E1E6BA}"/>
          </ac:spMkLst>
        </pc:spChg>
        <pc:spChg chg="add mod">
          <ac:chgData name="Priyansh Gupta" userId="ce92a9781ec40b7c" providerId="LiveId" clId="{5E914C85-915D-4625-B3BE-04EA275BB7D9}" dt="2021-12-29T06:17:47.536" v="133" actId="113"/>
          <ac:spMkLst>
            <pc:docMk/>
            <pc:sldMk cId="0" sldId="256"/>
            <ac:spMk id="3" creationId="{67D89FC1-4927-40AC-87D7-E551FC5A2400}"/>
          </ac:spMkLst>
        </pc:spChg>
        <pc:spChg chg="mod">
          <ac:chgData name="Priyansh Gupta" userId="ce92a9781ec40b7c" providerId="LiveId" clId="{5E914C85-915D-4625-B3BE-04EA275BB7D9}" dt="2021-12-29T06:12:29.097" v="52" actId="207"/>
          <ac:spMkLst>
            <pc:docMk/>
            <pc:sldMk cId="0" sldId="256"/>
            <ac:spMk id="34818" creationId="{00000000-0000-0000-0000-000000000000}"/>
          </ac:spMkLst>
        </pc:spChg>
        <pc:spChg chg="mod">
          <ac:chgData name="Priyansh Gupta" userId="ce92a9781ec40b7c" providerId="LiveId" clId="{5E914C85-915D-4625-B3BE-04EA275BB7D9}" dt="2021-12-29T06:15:49.182" v="107" actId="3062"/>
          <ac:spMkLst>
            <pc:docMk/>
            <pc:sldMk cId="0" sldId="256"/>
            <ac:spMk id="34819" creationId="{00000000-0000-0000-0000-000000000000}"/>
          </ac:spMkLst>
        </pc:spChg>
      </pc:sldChg>
      <pc:sldChg chg="modSp mod">
        <pc:chgData name="Priyansh Gupta" userId="ce92a9781ec40b7c" providerId="LiveId" clId="{5E914C85-915D-4625-B3BE-04EA275BB7D9}" dt="2021-12-29T13:11:33.367" v="265" actId="1076"/>
        <pc:sldMkLst>
          <pc:docMk/>
          <pc:sldMk cId="0" sldId="257"/>
        </pc:sldMkLst>
        <pc:spChg chg="mod">
          <ac:chgData name="Priyansh Gupta" userId="ce92a9781ec40b7c" providerId="LiveId" clId="{5E914C85-915D-4625-B3BE-04EA275BB7D9}" dt="2021-12-29T13:04:52.600" v="175" actId="207"/>
          <ac:spMkLst>
            <pc:docMk/>
            <pc:sldMk cId="0" sldId="257"/>
            <ac:spMk id="36866" creationId="{00000000-0000-0000-0000-000000000000}"/>
          </ac:spMkLst>
        </pc:spChg>
        <pc:spChg chg="mod">
          <ac:chgData name="Priyansh Gupta" userId="ce92a9781ec40b7c" providerId="LiveId" clId="{5E914C85-915D-4625-B3BE-04EA275BB7D9}" dt="2021-12-29T13:11:33.367" v="265" actId="1076"/>
          <ac:spMkLst>
            <pc:docMk/>
            <pc:sldMk cId="0" sldId="257"/>
            <ac:spMk id="36867" creationId="{00000000-0000-0000-0000-000000000000}"/>
          </ac:spMkLst>
        </pc:spChg>
      </pc:sldChg>
      <pc:sldChg chg="addSp modSp del mod">
        <pc:chgData name="Priyansh Gupta" userId="ce92a9781ec40b7c" providerId="LiveId" clId="{5E914C85-915D-4625-B3BE-04EA275BB7D9}" dt="2021-12-29T13:45:06.797" v="550" actId="207"/>
        <pc:sldMkLst>
          <pc:docMk/>
          <pc:sldMk cId="670727020" sldId="258"/>
        </pc:sldMkLst>
        <pc:spChg chg="mod">
          <ac:chgData name="Priyansh Gupta" userId="ce92a9781ec40b7c" providerId="LiveId" clId="{5E914C85-915D-4625-B3BE-04EA275BB7D9}" dt="2021-12-29T13:38:04.382" v="468" actId="1076"/>
          <ac:spMkLst>
            <pc:docMk/>
            <pc:sldMk cId="670727020" sldId="258"/>
            <ac:spMk id="114690" creationId="{00000000-0000-0000-0000-000000000000}"/>
          </ac:spMkLst>
        </pc:spChg>
        <pc:spChg chg="mod">
          <ac:chgData name="Priyansh Gupta" userId="ce92a9781ec40b7c" providerId="LiveId" clId="{5E914C85-915D-4625-B3BE-04EA275BB7D9}" dt="2021-12-29T13:45:06.797" v="550" actId="207"/>
          <ac:spMkLst>
            <pc:docMk/>
            <pc:sldMk cId="670727020" sldId="258"/>
            <ac:spMk id="114691" creationId="{00000000-0000-0000-0000-000000000000}"/>
          </ac:spMkLst>
        </pc:spChg>
        <pc:picChg chg="add mod">
          <ac:chgData name="Priyansh Gupta" userId="ce92a9781ec40b7c" providerId="LiveId" clId="{5E914C85-915D-4625-B3BE-04EA275BB7D9}" dt="2021-12-29T13:44:43.697" v="549" actId="1582"/>
          <ac:picMkLst>
            <pc:docMk/>
            <pc:sldMk cId="670727020" sldId="258"/>
            <ac:picMk id="2" creationId="{615FFA42-68DE-4740-B57D-9FEDF0962FB9}"/>
          </ac:picMkLst>
        </pc:picChg>
      </pc:sldChg>
      <pc:sldChg chg="addSp delSp modSp mod">
        <pc:chgData name="Priyansh Gupta" userId="ce92a9781ec40b7c" providerId="LiveId" clId="{5E914C85-915D-4625-B3BE-04EA275BB7D9}" dt="2021-12-29T13:38:48.844" v="474" actId="207"/>
        <pc:sldMkLst>
          <pc:docMk/>
          <pc:sldMk cId="4045479722" sldId="259"/>
        </pc:sldMkLst>
        <pc:spChg chg="mod">
          <ac:chgData name="Priyansh Gupta" userId="ce92a9781ec40b7c" providerId="LiveId" clId="{5E914C85-915D-4625-B3BE-04EA275BB7D9}" dt="2021-12-29T13:15:59.999" v="306" actId="1582"/>
          <ac:spMkLst>
            <pc:docMk/>
            <pc:sldMk cId="4045479722" sldId="259"/>
            <ac:spMk id="36866" creationId="{00000000-0000-0000-0000-000000000000}"/>
          </ac:spMkLst>
        </pc:spChg>
        <pc:spChg chg="mod">
          <ac:chgData name="Priyansh Gupta" userId="ce92a9781ec40b7c" providerId="LiveId" clId="{5E914C85-915D-4625-B3BE-04EA275BB7D9}" dt="2021-12-29T13:38:48.844" v="474" actId="207"/>
          <ac:spMkLst>
            <pc:docMk/>
            <pc:sldMk cId="4045479722" sldId="259"/>
            <ac:spMk id="36867" creationId="{00000000-0000-0000-0000-000000000000}"/>
          </ac:spMkLst>
        </pc:spChg>
        <pc:picChg chg="add del mod">
          <ac:chgData name="Priyansh Gupta" userId="ce92a9781ec40b7c" providerId="LiveId" clId="{5E914C85-915D-4625-B3BE-04EA275BB7D9}" dt="2021-12-29T13:26:55.184" v="429" actId="21"/>
          <ac:picMkLst>
            <pc:docMk/>
            <pc:sldMk cId="4045479722" sldId="259"/>
            <ac:picMk id="2" creationId="{FB1F9544-204B-47C0-8F4A-76DB2BA04E7C}"/>
          </ac:picMkLst>
        </pc:picChg>
        <pc:picChg chg="add mod">
          <ac:chgData name="Priyansh Gupta" userId="ce92a9781ec40b7c" providerId="LiveId" clId="{5E914C85-915D-4625-B3BE-04EA275BB7D9}" dt="2021-12-29T13:29:03.398" v="444" actId="1582"/>
          <ac:picMkLst>
            <pc:docMk/>
            <pc:sldMk cId="4045479722" sldId="259"/>
            <ac:picMk id="3" creationId="{D90A8895-95DA-4D36-B3C1-04C7AA0B8027}"/>
          </ac:picMkLst>
        </pc:picChg>
      </pc:sldChg>
      <pc:sldChg chg="addSp modSp add mod setBg">
        <pc:chgData name="Priyansh Gupta" userId="ce92a9781ec40b7c" providerId="LiveId" clId="{5E914C85-915D-4625-B3BE-04EA275BB7D9}" dt="2021-12-29T15:03:20.920" v="823" actId="255"/>
        <pc:sldMkLst>
          <pc:docMk/>
          <pc:sldMk cId="3758632334" sldId="260"/>
        </pc:sldMkLst>
        <pc:spChg chg="mod">
          <ac:chgData name="Priyansh Gupta" userId="ce92a9781ec40b7c" providerId="LiveId" clId="{5E914C85-915D-4625-B3BE-04EA275BB7D9}" dt="2021-12-29T13:49:12.836" v="561" actId="1076"/>
          <ac:spMkLst>
            <pc:docMk/>
            <pc:sldMk cId="3758632334" sldId="260"/>
            <ac:spMk id="114690" creationId="{00000000-0000-0000-0000-000000000000}"/>
          </ac:spMkLst>
        </pc:spChg>
        <pc:spChg chg="mod">
          <ac:chgData name="Priyansh Gupta" userId="ce92a9781ec40b7c" providerId="LiveId" clId="{5E914C85-915D-4625-B3BE-04EA275BB7D9}" dt="2021-12-29T15:03:20.920" v="823" actId="255"/>
          <ac:spMkLst>
            <pc:docMk/>
            <pc:sldMk cId="3758632334" sldId="260"/>
            <ac:spMk id="114691" creationId="{00000000-0000-0000-0000-000000000000}"/>
          </ac:spMkLst>
        </pc:spChg>
        <pc:picChg chg="add mod">
          <ac:chgData name="Priyansh Gupta" userId="ce92a9781ec40b7c" providerId="LiveId" clId="{5E914C85-915D-4625-B3BE-04EA275BB7D9}" dt="2021-12-29T15:03:10.382" v="822" actId="1076"/>
          <ac:picMkLst>
            <pc:docMk/>
            <pc:sldMk cId="3758632334" sldId="260"/>
            <ac:picMk id="2" creationId="{0C79F426-64F8-49B9-8687-36D477B5DD96}"/>
          </ac:picMkLst>
        </pc:picChg>
      </pc:sldChg>
      <pc:sldChg chg="addSp modSp add mod setBg">
        <pc:chgData name="Priyansh Gupta" userId="ce92a9781ec40b7c" providerId="LiveId" clId="{5E914C85-915D-4625-B3BE-04EA275BB7D9}" dt="2021-12-29T14:06:51.362" v="716" actId="207"/>
        <pc:sldMkLst>
          <pc:docMk/>
          <pc:sldMk cId="588926553" sldId="261"/>
        </pc:sldMkLst>
        <pc:spChg chg="mod">
          <ac:chgData name="Priyansh Gupta" userId="ce92a9781ec40b7c" providerId="LiveId" clId="{5E914C85-915D-4625-B3BE-04EA275BB7D9}" dt="2021-12-29T13:58:24.934" v="647" actId="207"/>
          <ac:spMkLst>
            <pc:docMk/>
            <pc:sldMk cId="588926553" sldId="261"/>
            <ac:spMk id="114690" creationId="{00000000-0000-0000-0000-000000000000}"/>
          </ac:spMkLst>
        </pc:spChg>
        <pc:spChg chg="mod">
          <ac:chgData name="Priyansh Gupta" userId="ce92a9781ec40b7c" providerId="LiveId" clId="{5E914C85-915D-4625-B3BE-04EA275BB7D9}" dt="2021-12-29T14:06:51.362" v="716" actId="207"/>
          <ac:spMkLst>
            <pc:docMk/>
            <pc:sldMk cId="588926553" sldId="261"/>
            <ac:spMk id="114691" creationId="{00000000-0000-0000-0000-000000000000}"/>
          </ac:spMkLst>
        </pc:spChg>
        <pc:picChg chg="add mod">
          <ac:chgData name="Priyansh Gupta" userId="ce92a9781ec40b7c" providerId="LiveId" clId="{5E914C85-915D-4625-B3BE-04EA275BB7D9}" dt="2021-12-29T14:06:17.460" v="714" actId="1582"/>
          <ac:picMkLst>
            <pc:docMk/>
            <pc:sldMk cId="588926553" sldId="261"/>
            <ac:picMk id="2" creationId="{7AD389D7-378D-4917-A587-68727AE2AD3E}"/>
          </ac:picMkLst>
        </pc:picChg>
      </pc:sldChg>
      <pc:sldChg chg="addSp modSp new mod">
        <pc:chgData name="Priyansh Gupta" userId="ce92a9781ec40b7c" providerId="LiveId" clId="{5E914C85-915D-4625-B3BE-04EA275BB7D9}" dt="2021-12-29T14:25:15.607" v="820" actId="207"/>
        <pc:sldMkLst>
          <pc:docMk/>
          <pc:sldMk cId="2548907891" sldId="262"/>
        </pc:sldMkLst>
        <pc:spChg chg="mod">
          <ac:chgData name="Priyansh Gupta" userId="ce92a9781ec40b7c" providerId="LiveId" clId="{5E914C85-915D-4625-B3BE-04EA275BB7D9}" dt="2021-12-29T14:11:41.136" v="734" actId="1582"/>
          <ac:spMkLst>
            <pc:docMk/>
            <pc:sldMk cId="2548907891" sldId="262"/>
            <ac:spMk id="2" creationId="{733D8782-6003-4C85-B7AB-5A1270BF9B06}"/>
          </ac:spMkLst>
        </pc:spChg>
        <pc:spChg chg="mod">
          <ac:chgData name="Priyansh Gupta" userId="ce92a9781ec40b7c" providerId="LiveId" clId="{5E914C85-915D-4625-B3BE-04EA275BB7D9}" dt="2021-12-29T14:25:15.607" v="820" actId="207"/>
          <ac:spMkLst>
            <pc:docMk/>
            <pc:sldMk cId="2548907891" sldId="262"/>
            <ac:spMk id="3" creationId="{97F6A44C-8795-483C-ABC9-B899F9D19434}"/>
          </ac:spMkLst>
        </pc:spChg>
        <pc:picChg chg="add mod modCrop">
          <ac:chgData name="Priyansh Gupta" userId="ce92a9781ec40b7c" providerId="LiveId" clId="{5E914C85-915D-4625-B3BE-04EA275BB7D9}" dt="2021-12-29T14:24:40.230" v="819" actId="1582"/>
          <ac:picMkLst>
            <pc:docMk/>
            <pc:sldMk cId="2548907891" sldId="262"/>
            <ac:picMk id="4" creationId="{36216D4F-7F7F-4BC0-BD5A-6F143B0CB53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4B3C886-6A02-4C9B-B85C-CD67123CCF37}" type="slidenum">
              <a:rPr lang="ru-RU"/>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50825" y="2781300"/>
            <a:ext cx="4537075" cy="893763"/>
          </a:xfrm>
          <a:effectLst>
            <a:outerShdw dist="17961" dir="2700000" algn="ctr" rotWithShape="0">
              <a:schemeClr val="bg2"/>
            </a:outerShdw>
          </a:effectLst>
        </p:spPr>
        <p:txBody>
          <a:bodyPr/>
          <a:lstStyle>
            <a:lvl1pPr>
              <a:defRPr sz="2000"/>
            </a:lvl1pPr>
          </a:lstStyle>
          <a:p>
            <a:r>
              <a:rPr lang="ru-RU"/>
              <a:t>Click to edit Master title style</a:t>
            </a:r>
          </a:p>
        </p:txBody>
      </p:sp>
      <p:sp>
        <p:nvSpPr>
          <p:cNvPr id="5123" name="Rectangle 3"/>
          <p:cNvSpPr>
            <a:spLocks noGrp="1" noChangeArrowheads="1"/>
          </p:cNvSpPr>
          <p:nvPr>
            <p:ph type="subTitle" idx="1"/>
          </p:nvPr>
        </p:nvSpPr>
        <p:spPr>
          <a:xfrm>
            <a:off x="250825" y="3573463"/>
            <a:ext cx="4537075" cy="503237"/>
          </a:xfrm>
          <a:effectLst>
            <a:outerShdw dist="17961" dir="2700000" algn="ctr" rotWithShape="0">
              <a:schemeClr val="bg2"/>
            </a:outerShdw>
          </a:effectLst>
        </p:spPr>
        <p:txBody>
          <a:bodyPr/>
          <a:lstStyle>
            <a:lvl1pPr marL="0" indent="0">
              <a:buFontTx/>
              <a:buNone/>
              <a:defRPr sz="2000" b="1"/>
            </a:lvl1pPr>
          </a:lstStyle>
          <a:p>
            <a:r>
              <a:rPr lang="ru-RU"/>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473700" y="115888"/>
            <a:ext cx="1619250" cy="57626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11188" y="115888"/>
            <a:ext cx="4710112" cy="57626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755650" y="1052513"/>
            <a:ext cx="30924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000500" y="1052513"/>
            <a:ext cx="30924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1188" y="115888"/>
            <a:ext cx="5472112" cy="508000"/>
          </a:xfrm>
          <a:prstGeom prst="rect">
            <a:avLst/>
          </a:prstGeom>
          <a:noFill/>
          <a:ln w="9525">
            <a:noFill/>
            <a:miter lim="800000"/>
            <a:headEnd/>
            <a:tailEnd/>
          </a:ln>
          <a:effectLst>
            <a:outerShdw dist="1796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027" name="Rectangle 3"/>
          <p:cNvSpPr>
            <a:spLocks noGrp="1" noChangeArrowheads="1"/>
          </p:cNvSpPr>
          <p:nvPr>
            <p:ph type="body" idx="1"/>
          </p:nvPr>
        </p:nvSpPr>
        <p:spPr bwMode="auto">
          <a:xfrm>
            <a:off x="755650" y="1052513"/>
            <a:ext cx="6337300" cy="482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Arial" charset="0"/>
        </a:defRPr>
      </a:lvl2pPr>
      <a:lvl3pPr algn="l" rtl="0" fontAlgn="base">
        <a:spcBef>
          <a:spcPct val="0"/>
        </a:spcBef>
        <a:spcAft>
          <a:spcPct val="0"/>
        </a:spcAft>
        <a:defRPr sz="2800" b="1">
          <a:solidFill>
            <a:schemeClr val="bg1"/>
          </a:solidFill>
          <a:latin typeface="Arial" charset="0"/>
        </a:defRPr>
      </a:lvl3pPr>
      <a:lvl4pPr algn="l" rtl="0" fontAlgn="base">
        <a:spcBef>
          <a:spcPct val="0"/>
        </a:spcBef>
        <a:spcAft>
          <a:spcPct val="0"/>
        </a:spcAft>
        <a:defRPr sz="2800" b="1">
          <a:solidFill>
            <a:schemeClr val="bg1"/>
          </a:solidFill>
          <a:latin typeface="Arial" charset="0"/>
        </a:defRPr>
      </a:lvl4pPr>
      <a:lvl5pPr algn="l" rtl="0" fontAlgn="base">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342900" indent="-342900" algn="l" rtl="0" fontAlgn="base">
        <a:spcBef>
          <a:spcPct val="20000"/>
        </a:spcBef>
        <a:spcAft>
          <a:spcPct val="0"/>
        </a:spcAft>
        <a:buChar char="•"/>
        <a:defRPr sz="2800">
          <a:solidFill>
            <a:schemeClr val="bg1"/>
          </a:solidFill>
          <a:latin typeface="+mn-lt"/>
          <a:ea typeface="+mn-ea"/>
          <a:cs typeface="+mn-cs"/>
        </a:defRPr>
      </a:lvl1pPr>
      <a:lvl2pPr marL="742950" indent="-285750" algn="l" rtl="0" fontAlgn="base">
        <a:spcBef>
          <a:spcPct val="20000"/>
        </a:spcBef>
        <a:spcAft>
          <a:spcPct val="0"/>
        </a:spcAft>
        <a:buChar char="–"/>
        <a:defRPr sz="2400" b="1">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1331640" y="332656"/>
            <a:ext cx="6768752" cy="793750"/>
          </a:xfrm>
          <a:noFill/>
        </p:spPr>
        <p:txBody>
          <a:bodyPr/>
          <a:lstStyle/>
          <a:p>
            <a:pPr algn="ctr"/>
            <a:r>
              <a:rPr lang="en-IN" sz="4800" dirty="0">
                <a:ln w="28575">
                  <a:solidFill>
                    <a:srgbClr val="FFC000"/>
                  </a:solidFill>
                </a:ln>
                <a:solidFill>
                  <a:srgbClr val="FFFF00"/>
                </a:solidFill>
                <a:latin typeface="Lucida Calligraphy" panose="03010101010101010101" pitchFamily="66" charset="0"/>
              </a:rPr>
              <a:t>Calculus Project</a:t>
            </a:r>
            <a:endParaRPr lang="uk-UA" sz="4800" dirty="0">
              <a:ln w="28575">
                <a:solidFill>
                  <a:srgbClr val="FFC000"/>
                </a:solidFill>
              </a:ln>
              <a:solidFill>
                <a:srgbClr val="FFFF00"/>
              </a:solidFill>
              <a:latin typeface="Tahoma" charset="0"/>
            </a:endParaRPr>
          </a:p>
        </p:txBody>
      </p:sp>
      <p:sp>
        <p:nvSpPr>
          <p:cNvPr id="34819" name="Rectangle 3"/>
          <p:cNvSpPr>
            <a:spLocks noGrp="1" noChangeArrowheads="1"/>
          </p:cNvSpPr>
          <p:nvPr>
            <p:ph type="subTitle" idx="1"/>
          </p:nvPr>
        </p:nvSpPr>
        <p:spPr>
          <a:xfrm>
            <a:off x="179512" y="2420888"/>
            <a:ext cx="3960812" cy="2304256"/>
          </a:xfrm>
        </p:spPr>
        <p:txBody>
          <a:bodyPr/>
          <a:lstStyle/>
          <a:p>
            <a:pPr algn="ctr">
              <a:lnSpc>
                <a:spcPct val="90000"/>
              </a:lnSpc>
            </a:pPr>
            <a:r>
              <a:rPr lang="en-IN" sz="40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Lucida Handwriting" panose="03010101010101010101" pitchFamily="66" charset="0"/>
              </a:rPr>
              <a:t>Applications of Calculus in Car Design</a:t>
            </a:r>
            <a:endParaRPr lang="uk-UA" sz="40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TextBox 2">
            <a:extLst>
              <a:ext uri="{FF2B5EF4-FFF2-40B4-BE49-F238E27FC236}">
                <a16:creationId xmlns:a16="http://schemas.microsoft.com/office/drawing/2014/main" id="{67D89FC1-4927-40AC-87D7-E551FC5A2400}"/>
              </a:ext>
            </a:extLst>
          </p:cNvPr>
          <p:cNvSpPr txBox="1"/>
          <p:nvPr/>
        </p:nvSpPr>
        <p:spPr>
          <a:xfrm>
            <a:off x="179512" y="5696460"/>
            <a:ext cx="3096344" cy="707886"/>
          </a:xfrm>
          <a:prstGeom prst="rect">
            <a:avLst/>
          </a:prstGeom>
          <a:noFill/>
        </p:spPr>
        <p:txBody>
          <a:bodyPr wrap="square" rtlCol="0">
            <a:spAutoFit/>
          </a:bodyPr>
          <a:lstStyle/>
          <a:p>
            <a:r>
              <a:rPr lang="en-IN" sz="4000" b="1" dirty="0">
                <a:solidFill>
                  <a:srgbClr val="FFC000"/>
                </a:solidFill>
                <a:latin typeface="Gabriola" panose="04040605051002020D02" pitchFamily="82" charset="0"/>
              </a:rPr>
              <a:t>By Roll No. 19-24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447416" y="116632"/>
            <a:ext cx="4321175" cy="649287"/>
          </a:xfrm>
        </p:spPr>
        <p:txBody>
          <a:bodyPr/>
          <a:lstStyle/>
          <a:p>
            <a:r>
              <a:rPr lang="en-IN" sz="4400" dirty="0">
                <a:solidFill>
                  <a:srgbClr val="FFFF00"/>
                </a:solidFill>
                <a:latin typeface="Lucida Calligraphy" panose="03010101010101010101" pitchFamily="66" charset="0"/>
              </a:rPr>
              <a:t>Introduction</a:t>
            </a:r>
            <a:endParaRPr lang="uk-UA" sz="4400" dirty="0">
              <a:solidFill>
                <a:srgbClr val="FFFF00"/>
              </a:solidFill>
              <a:latin typeface="Tahoma" charset="0"/>
            </a:endParaRPr>
          </a:p>
        </p:txBody>
      </p:sp>
      <p:sp>
        <p:nvSpPr>
          <p:cNvPr id="36867" name="Rectangle 3"/>
          <p:cNvSpPr>
            <a:spLocks noGrp="1" noChangeArrowheads="1"/>
          </p:cNvSpPr>
          <p:nvPr>
            <p:ph type="body" idx="1"/>
          </p:nvPr>
        </p:nvSpPr>
        <p:spPr>
          <a:xfrm>
            <a:off x="286829" y="1412776"/>
            <a:ext cx="8568952" cy="4896544"/>
          </a:xfrm>
        </p:spPr>
        <p:txBody>
          <a:bodyPr/>
          <a:lstStyle/>
          <a:p>
            <a:pPr>
              <a:lnSpc>
                <a:spcPct val="80000"/>
              </a:lnSpc>
              <a:buFont typeface="Wingdings" panose="05000000000000000000" pitchFamily="2" charset="2"/>
              <a:buChar char="Ø"/>
            </a:pPr>
            <a:r>
              <a:rPr lang="en-US" dirty="0">
                <a:solidFill>
                  <a:srgbClr val="00FFCC"/>
                </a:solidFill>
                <a:latin typeface="Gabriola" panose="04040605051002020D02" pitchFamily="82" charset="0"/>
              </a:rPr>
              <a:t>Whether you realize it or not, math is a fundamental function of life and we use it on a daily basis. </a:t>
            </a:r>
          </a:p>
          <a:p>
            <a:pPr>
              <a:lnSpc>
                <a:spcPct val="80000"/>
              </a:lnSpc>
              <a:buFont typeface="Wingdings" panose="05000000000000000000" pitchFamily="2" charset="2"/>
              <a:buChar char="Ø"/>
            </a:pPr>
            <a:r>
              <a:rPr lang="en-US" dirty="0">
                <a:solidFill>
                  <a:srgbClr val="00FFCC"/>
                </a:solidFill>
                <a:latin typeface="Gabriola" panose="04040605051002020D02" pitchFamily="82" charset="0"/>
              </a:rPr>
              <a:t>We use math for everything from balancing a checkbook, to computing fuel mileage, to purchasing aftermarket goodies, to counting the number of cars ahead of you at the stoplight.</a:t>
            </a:r>
          </a:p>
          <a:p>
            <a:pPr>
              <a:lnSpc>
                <a:spcPct val="80000"/>
              </a:lnSpc>
              <a:buFont typeface="Wingdings" panose="05000000000000000000" pitchFamily="2" charset="2"/>
              <a:buChar char="Ø"/>
            </a:pPr>
            <a:r>
              <a:rPr lang="en-US" dirty="0">
                <a:solidFill>
                  <a:srgbClr val="00FFCC"/>
                </a:solidFill>
                <a:latin typeface="Gabriola" panose="04040605051002020D02" pitchFamily="82" charset="0"/>
              </a:rPr>
              <a:t>We can use some simple math formulas to calculate relationships between tires and rpm for ideal gear ratios, compression ratios, the exact engine displacement with various bore and stroke combinations, and even to project quarter-mile and top-end speeds.</a:t>
            </a:r>
          </a:p>
          <a:p>
            <a:pPr>
              <a:lnSpc>
                <a:spcPct val="80000"/>
              </a:lnSpc>
              <a:buFont typeface="Wingdings" panose="05000000000000000000" pitchFamily="2" charset="2"/>
              <a:buChar char="Ø"/>
            </a:pPr>
            <a:r>
              <a:rPr lang="en-US" dirty="0">
                <a:solidFill>
                  <a:srgbClr val="00FFCC"/>
                </a:solidFill>
                <a:latin typeface="Gabriola" panose="04040605051002020D02" pitchFamily="82" charset="0"/>
              </a:rPr>
              <a:t>Mechanics use mathematics all the time in their daily routine of repairing and modifying internal-combustion automobiles.</a:t>
            </a:r>
          </a:p>
          <a:p>
            <a:pPr>
              <a:lnSpc>
                <a:spcPct val="80000"/>
              </a:lnSpc>
              <a:buFont typeface="Wingdings" panose="05000000000000000000" pitchFamily="2" charset="2"/>
              <a:buChar char="Ø"/>
            </a:pPr>
            <a:r>
              <a:rPr lang="en-US" dirty="0">
                <a:solidFill>
                  <a:srgbClr val="00FFCC"/>
                </a:solidFill>
                <a:latin typeface="Gabriola" panose="04040605051002020D02" pitchFamily="82" charset="0"/>
              </a:rPr>
              <a:t>The point is, math is a precise, consistent, and invaluable tool for all gearheads when applied properly. </a:t>
            </a:r>
            <a:endParaRPr lang="en-IN" dirty="0">
              <a:solidFill>
                <a:srgbClr val="00FFCC"/>
              </a:solidFill>
              <a:latin typeface="Gabriola" panose="04040605051002020D02" pitchFamily="8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195736" y="44624"/>
            <a:ext cx="4752528" cy="649287"/>
          </a:xfrm>
        </p:spPr>
        <p:txBody>
          <a:bodyPr/>
          <a:lstStyle/>
          <a:p>
            <a:r>
              <a:rPr lang="en-US" sz="4400" dirty="0">
                <a:ln w="19050">
                  <a:solidFill>
                    <a:srgbClr val="FFC000"/>
                  </a:solidFill>
                </a:ln>
                <a:solidFill>
                  <a:srgbClr val="FF0000"/>
                </a:solidFill>
                <a:latin typeface="Lucida Calligraphy" panose="03010101010101010101" pitchFamily="66" charset="0"/>
              </a:rPr>
              <a:t>Nuts and Bolts</a:t>
            </a:r>
            <a:endParaRPr lang="uk-UA" sz="4400" dirty="0">
              <a:ln w="19050">
                <a:solidFill>
                  <a:srgbClr val="FFC000"/>
                </a:solidFill>
              </a:ln>
              <a:solidFill>
                <a:srgbClr val="FF0000"/>
              </a:solidFill>
              <a:latin typeface="Tahoma" charset="0"/>
            </a:endParaRPr>
          </a:p>
        </p:txBody>
      </p:sp>
      <p:sp>
        <p:nvSpPr>
          <p:cNvPr id="36867" name="Rectangle 3"/>
          <p:cNvSpPr>
            <a:spLocks noGrp="1" noChangeArrowheads="1"/>
          </p:cNvSpPr>
          <p:nvPr>
            <p:ph type="body" idx="1"/>
          </p:nvPr>
        </p:nvSpPr>
        <p:spPr>
          <a:xfrm>
            <a:off x="179512" y="1124744"/>
            <a:ext cx="8784976" cy="5445224"/>
          </a:xfrm>
        </p:spPr>
        <p:txBody>
          <a:bodyPr/>
          <a:lstStyle/>
          <a:p>
            <a:pPr>
              <a:lnSpc>
                <a:spcPct val="80000"/>
              </a:lnSpc>
              <a:buFont typeface="Wingdings" panose="05000000000000000000" pitchFamily="2" charset="2"/>
              <a:buChar char="Ø"/>
            </a:pPr>
            <a:r>
              <a:rPr lang="en-US" sz="2400" dirty="0">
                <a:solidFill>
                  <a:srgbClr val="FFC000"/>
                </a:solidFill>
                <a:latin typeface="Gabriola" panose="04040605051002020D02" pitchFamily="82" charset="0"/>
              </a:rPr>
              <a:t>Every bolt or nut in an engine or car body has a certain designated size. The head of a bolt is usually six-sided, but on occasion, you might find one that is square, with only four sides. (The battery terminal has square bolts.)</a:t>
            </a:r>
          </a:p>
          <a:p>
            <a:pPr marL="0" indent="0">
              <a:lnSpc>
                <a:spcPct val="80000"/>
              </a:lnSpc>
              <a:buNone/>
            </a:pPr>
            <a:endParaRPr lang="en-US" sz="2400" dirty="0">
              <a:solidFill>
                <a:srgbClr val="FFC000"/>
              </a:solidFill>
              <a:latin typeface="Gabriola" panose="04040605051002020D02" pitchFamily="82" charset="0"/>
            </a:endParaRPr>
          </a:p>
          <a:p>
            <a:pPr>
              <a:lnSpc>
                <a:spcPct val="80000"/>
              </a:lnSpc>
              <a:buFont typeface="Wingdings" panose="05000000000000000000" pitchFamily="2" charset="2"/>
              <a:buChar char="Ø"/>
            </a:pPr>
            <a:r>
              <a:rPr lang="en-US" sz="2400" dirty="0">
                <a:solidFill>
                  <a:srgbClr val="FFC000"/>
                </a:solidFill>
                <a:latin typeface="Gabriola" panose="04040605051002020D02" pitchFamily="82" charset="0"/>
              </a:rPr>
              <a:t>If you are using the English system, the smallest </a:t>
            </a:r>
          </a:p>
          <a:p>
            <a:pPr marL="0" indent="0">
              <a:lnSpc>
                <a:spcPct val="80000"/>
              </a:lnSpc>
              <a:buNone/>
            </a:pPr>
            <a:r>
              <a:rPr lang="en-US" sz="2400" dirty="0">
                <a:solidFill>
                  <a:srgbClr val="FFC000"/>
                </a:solidFill>
                <a:latin typeface="Gabriola" panose="04040605051002020D02" pitchFamily="82" charset="0"/>
              </a:rPr>
              <a:t>unit of  measurement is the inch. Anything less than</a:t>
            </a:r>
          </a:p>
          <a:p>
            <a:pPr marL="0" indent="0">
              <a:lnSpc>
                <a:spcPct val="80000"/>
              </a:lnSpc>
              <a:buNone/>
            </a:pPr>
            <a:r>
              <a:rPr lang="en-US" sz="2400" dirty="0">
                <a:solidFill>
                  <a:srgbClr val="FFC000"/>
                </a:solidFill>
                <a:latin typeface="Gabriola" panose="04040605051002020D02" pitchFamily="82" charset="0"/>
              </a:rPr>
              <a:t>1 inch is referred to in fractions. In auto mechanics, </a:t>
            </a:r>
          </a:p>
          <a:p>
            <a:pPr marL="0" indent="0">
              <a:lnSpc>
                <a:spcPct val="80000"/>
              </a:lnSpc>
              <a:buNone/>
            </a:pPr>
            <a:r>
              <a:rPr lang="en-US" sz="2400" dirty="0">
                <a:solidFill>
                  <a:srgbClr val="FFC000"/>
                </a:solidFill>
                <a:latin typeface="Gabriola" panose="04040605051002020D02" pitchFamily="82" charset="0"/>
              </a:rPr>
              <a:t>this is a common occurrence, as most bolts that go</a:t>
            </a:r>
          </a:p>
          <a:p>
            <a:pPr marL="0" indent="0">
              <a:lnSpc>
                <a:spcPct val="80000"/>
              </a:lnSpc>
              <a:buNone/>
            </a:pPr>
            <a:r>
              <a:rPr lang="en-US" sz="2400" dirty="0">
                <a:solidFill>
                  <a:srgbClr val="FFC000"/>
                </a:solidFill>
                <a:latin typeface="Gabriola" panose="04040605051002020D02" pitchFamily="82" charset="0"/>
              </a:rPr>
              <a:t>into the  making of a modern engine average around </a:t>
            </a:r>
          </a:p>
          <a:p>
            <a:pPr marL="0" indent="0">
              <a:lnSpc>
                <a:spcPct val="80000"/>
              </a:lnSpc>
              <a:buNone/>
            </a:pPr>
            <a:r>
              <a:rPr lang="en-US" sz="2400" dirty="0">
                <a:solidFill>
                  <a:srgbClr val="FFC000"/>
                </a:solidFill>
                <a:latin typeface="Gabriola" panose="04040605051002020D02" pitchFamily="82" charset="0"/>
              </a:rPr>
              <a:t>1/2 inch to 5/8 inch.</a:t>
            </a:r>
          </a:p>
          <a:p>
            <a:pPr marL="0" indent="0">
              <a:lnSpc>
                <a:spcPct val="80000"/>
              </a:lnSpc>
              <a:buNone/>
            </a:pPr>
            <a:endParaRPr lang="en-US" sz="2400" dirty="0">
              <a:solidFill>
                <a:srgbClr val="FFC000"/>
              </a:solidFill>
              <a:latin typeface="Gabriola" panose="04040605051002020D02" pitchFamily="82" charset="0"/>
            </a:endParaRPr>
          </a:p>
          <a:p>
            <a:pPr>
              <a:lnSpc>
                <a:spcPct val="80000"/>
              </a:lnSpc>
              <a:buFont typeface="Wingdings" panose="05000000000000000000" pitchFamily="2" charset="2"/>
              <a:buChar char="Ø"/>
            </a:pPr>
            <a:r>
              <a:rPr lang="en-US" sz="2400" dirty="0">
                <a:solidFill>
                  <a:srgbClr val="FFC000"/>
                </a:solidFill>
                <a:latin typeface="Gabriola" panose="04040605051002020D02" pitchFamily="82" charset="0"/>
              </a:rPr>
              <a:t>The metric system is designed so that fractions are almost unheard of. Instead of using fractions, one simply drops down to the next level. For instance, there are approximately 2 1/2 centimeters in 1 inch. If you have a bolt with a head that is less than 1cm, which is a common occurrence, instead of using a fraction to designate the size, you merely go to the next level, which is measured in millimeters. </a:t>
            </a:r>
            <a:endParaRPr lang="uk-UA" sz="2400" dirty="0">
              <a:solidFill>
                <a:srgbClr val="FFC000"/>
              </a:solidFill>
              <a:latin typeface="Gabriola" panose="04040605051002020D02" pitchFamily="82" charset="0"/>
            </a:endParaRPr>
          </a:p>
        </p:txBody>
      </p:sp>
      <p:pic>
        <p:nvPicPr>
          <p:cNvPr id="3" name="Picture 2">
            <a:extLst>
              <a:ext uri="{FF2B5EF4-FFF2-40B4-BE49-F238E27FC236}">
                <a16:creationId xmlns:a16="http://schemas.microsoft.com/office/drawing/2014/main" id="{D90A8895-95DA-4D36-B3C1-04C7AA0B8027}"/>
              </a:ext>
            </a:extLst>
          </p:cNvPr>
          <p:cNvPicPr>
            <a:picLocks noChangeAspect="1"/>
          </p:cNvPicPr>
          <p:nvPr/>
        </p:nvPicPr>
        <p:blipFill>
          <a:blip r:embed="rId2"/>
          <a:stretch>
            <a:fillRect/>
          </a:stretch>
        </p:blipFill>
        <p:spPr>
          <a:xfrm>
            <a:off x="5436096" y="2204864"/>
            <a:ext cx="3456384" cy="2664296"/>
          </a:xfrm>
          <a:prstGeom prst="roundRect">
            <a:avLst/>
          </a:prstGeom>
          <a:ln w="38100">
            <a:solidFill>
              <a:srgbClr val="FFC000"/>
            </a:solidFill>
          </a:ln>
        </p:spPr>
      </p:pic>
    </p:spTree>
    <p:extLst>
      <p:ext uri="{BB962C8B-B14F-4D97-AF65-F5344CB8AC3E}">
        <p14:creationId xmlns:p14="http://schemas.microsoft.com/office/powerpoint/2010/main" val="4045479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395473" y="116632"/>
            <a:ext cx="8353053" cy="723900"/>
          </a:xfrm>
        </p:spPr>
        <p:txBody>
          <a:bodyPr/>
          <a:lstStyle/>
          <a:p>
            <a:r>
              <a:rPr lang="en-US" sz="3600" dirty="0">
                <a:ln w="19050">
                  <a:solidFill>
                    <a:schemeClr val="bg2">
                      <a:lumMod val="50000"/>
                      <a:lumOff val="50000"/>
                    </a:schemeClr>
                  </a:solidFill>
                </a:ln>
                <a:solidFill>
                  <a:srgbClr val="00B0F0"/>
                </a:solidFill>
                <a:latin typeface="Lucida Calligraphy" panose="03010101010101010101" pitchFamily="66" charset="0"/>
              </a:rPr>
              <a:t>Torque and Engine Displacement</a:t>
            </a:r>
          </a:p>
        </p:txBody>
      </p:sp>
      <p:sp>
        <p:nvSpPr>
          <p:cNvPr id="114691" name="Rectangle 3"/>
          <p:cNvSpPr>
            <a:spLocks noGrp="1" noChangeArrowheads="1"/>
          </p:cNvSpPr>
          <p:nvPr>
            <p:ph type="body" idx="1"/>
          </p:nvPr>
        </p:nvSpPr>
        <p:spPr>
          <a:xfrm>
            <a:off x="107504" y="1079407"/>
            <a:ext cx="8857109" cy="5589680"/>
          </a:xfrm>
        </p:spPr>
        <p:txBody>
          <a:bodyPr/>
          <a:lstStyle/>
          <a:p>
            <a:pPr>
              <a:buFont typeface="Wingdings" panose="05000000000000000000" pitchFamily="2" charset="2"/>
              <a:buChar char="Ø"/>
            </a:pPr>
            <a:r>
              <a:rPr lang="en-US" sz="2400" dirty="0">
                <a:solidFill>
                  <a:schemeClr val="accent1">
                    <a:lumMod val="60000"/>
                    <a:lumOff val="40000"/>
                  </a:schemeClr>
                </a:solidFill>
                <a:latin typeface="Gabriola" panose="04040605051002020D02" pitchFamily="82" charset="0"/>
              </a:rPr>
              <a:t>Calculus also come into play in many other ways, such as calculating torque, engine size and displacement, horsepower and firing sequence.</a:t>
            </a:r>
          </a:p>
          <a:p>
            <a:pPr>
              <a:buFont typeface="Wingdings" panose="05000000000000000000" pitchFamily="2" charset="2"/>
              <a:buChar char="Ø"/>
            </a:pPr>
            <a:r>
              <a:rPr lang="en-US" sz="2400" dirty="0">
                <a:solidFill>
                  <a:schemeClr val="accent1">
                    <a:lumMod val="60000"/>
                    <a:lumOff val="40000"/>
                  </a:schemeClr>
                </a:solidFill>
                <a:latin typeface="Gabriola" panose="04040605051002020D02" pitchFamily="82" charset="0"/>
              </a:rPr>
              <a:t>Torque is expressed in foot-pounds, and is a measurement of the force needed to tighten a bolt.</a:t>
            </a:r>
          </a:p>
          <a:p>
            <a:pPr marL="0" indent="0">
              <a:buNone/>
            </a:pPr>
            <a:endParaRPr lang="en-US" sz="2400" dirty="0">
              <a:solidFill>
                <a:schemeClr val="accent1">
                  <a:lumMod val="60000"/>
                  <a:lumOff val="40000"/>
                </a:schemeClr>
              </a:solidFill>
              <a:latin typeface="Gabriola" panose="04040605051002020D02" pitchFamily="82" charset="0"/>
            </a:endParaRPr>
          </a:p>
          <a:p>
            <a:pPr>
              <a:buFont typeface="Wingdings" panose="05000000000000000000" pitchFamily="2" charset="2"/>
              <a:buChar char="Ø"/>
            </a:pPr>
            <a:r>
              <a:rPr lang="en-US" sz="2400" dirty="0">
                <a:solidFill>
                  <a:schemeClr val="accent1">
                    <a:lumMod val="60000"/>
                    <a:lumOff val="40000"/>
                  </a:schemeClr>
                </a:solidFill>
                <a:latin typeface="Gabriola" panose="04040605051002020D02" pitchFamily="82" charset="0"/>
              </a:rPr>
              <a:t>Engine size is the volume of the engine. It is the </a:t>
            </a:r>
          </a:p>
          <a:p>
            <a:pPr marL="0" indent="0">
              <a:buNone/>
            </a:pPr>
            <a:r>
              <a:rPr lang="en-US" sz="2400" dirty="0">
                <a:solidFill>
                  <a:schemeClr val="accent1">
                    <a:lumMod val="60000"/>
                    <a:lumOff val="40000"/>
                  </a:schemeClr>
                </a:solidFill>
                <a:latin typeface="Gabriola" panose="04040605051002020D02" pitchFamily="82" charset="0"/>
              </a:rPr>
              <a:t>combination of the volume of all 4, 6 or 8 cylinders </a:t>
            </a:r>
          </a:p>
          <a:p>
            <a:pPr marL="0" indent="0">
              <a:buNone/>
            </a:pPr>
            <a:r>
              <a:rPr lang="en-US" sz="2400" dirty="0">
                <a:solidFill>
                  <a:schemeClr val="accent1">
                    <a:lumMod val="60000"/>
                    <a:lumOff val="40000"/>
                  </a:schemeClr>
                </a:solidFill>
                <a:latin typeface="Gabriola" panose="04040605051002020D02" pitchFamily="82" charset="0"/>
              </a:rPr>
              <a:t>(whichever may be the case). This is also called </a:t>
            </a:r>
          </a:p>
          <a:p>
            <a:pPr marL="0" indent="0">
              <a:buNone/>
            </a:pPr>
            <a:r>
              <a:rPr lang="en-US" sz="2400" dirty="0">
                <a:solidFill>
                  <a:schemeClr val="accent1">
                    <a:lumMod val="60000"/>
                    <a:lumOff val="40000"/>
                  </a:schemeClr>
                </a:solidFill>
                <a:latin typeface="Gabriola" panose="04040605051002020D02" pitchFamily="82" charset="0"/>
              </a:rPr>
              <a:t>engine displacement. </a:t>
            </a:r>
          </a:p>
          <a:p>
            <a:pPr marL="0" indent="0">
              <a:buNone/>
            </a:pPr>
            <a:endParaRPr lang="en-US" sz="2400" dirty="0">
              <a:solidFill>
                <a:schemeClr val="accent1">
                  <a:lumMod val="60000"/>
                  <a:lumOff val="40000"/>
                </a:schemeClr>
              </a:solidFill>
              <a:latin typeface="Gabriola" panose="04040605051002020D02" pitchFamily="82" charset="0"/>
            </a:endParaRPr>
          </a:p>
          <a:p>
            <a:pPr>
              <a:buFont typeface="Wingdings" panose="05000000000000000000" pitchFamily="2" charset="2"/>
              <a:buChar char="Ø"/>
            </a:pPr>
            <a:r>
              <a:rPr lang="en-US" sz="2400" dirty="0">
                <a:solidFill>
                  <a:schemeClr val="accent1">
                    <a:lumMod val="60000"/>
                    <a:lumOff val="40000"/>
                  </a:schemeClr>
                </a:solidFill>
                <a:latin typeface="Gabriola" panose="04040605051002020D02" pitchFamily="82" charset="0"/>
              </a:rPr>
              <a:t>The firing sequence refers to the order in which each cylinder is ignited (or fired); it is determined by the manufacturer. The sequence is not random, but occurs in a highly researched order, designed to give maximum power and efficiency to the engine.</a:t>
            </a:r>
          </a:p>
        </p:txBody>
      </p:sp>
      <p:pic>
        <p:nvPicPr>
          <p:cNvPr id="2" name="Picture 1">
            <a:extLst>
              <a:ext uri="{FF2B5EF4-FFF2-40B4-BE49-F238E27FC236}">
                <a16:creationId xmlns:a16="http://schemas.microsoft.com/office/drawing/2014/main" id="{615FFA42-68DE-4740-B57D-9FEDF0962FB9}"/>
              </a:ext>
            </a:extLst>
          </p:cNvPr>
          <p:cNvPicPr>
            <a:picLocks noChangeAspect="1"/>
          </p:cNvPicPr>
          <p:nvPr/>
        </p:nvPicPr>
        <p:blipFill>
          <a:blip r:embed="rId2"/>
          <a:stretch>
            <a:fillRect/>
          </a:stretch>
        </p:blipFill>
        <p:spPr>
          <a:xfrm>
            <a:off x="5292080" y="2492896"/>
            <a:ext cx="3600400" cy="2592288"/>
          </a:xfrm>
          <a:prstGeom prst="flowChartAlternateProcess">
            <a:avLst/>
          </a:prstGeom>
          <a:ln w="38100">
            <a:solidFill>
              <a:srgbClr val="00FFCC"/>
            </a:solidFill>
          </a:ln>
        </p:spPr>
      </p:pic>
    </p:spTree>
    <p:extLst>
      <p:ext uri="{BB962C8B-B14F-4D97-AF65-F5344CB8AC3E}">
        <p14:creationId xmlns:p14="http://schemas.microsoft.com/office/powerpoint/2010/main" val="670727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079698" y="116632"/>
            <a:ext cx="6984603" cy="723900"/>
          </a:xfrm>
        </p:spPr>
        <p:txBody>
          <a:bodyPr/>
          <a:lstStyle/>
          <a:p>
            <a:r>
              <a:rPr lang="en-US" sz="4400" dirty="0">
                <a:ln>
                  <a:solidFill>
                    <a:srgbClr val="FF0000"/>
                  </a:solidFill>
                </a:ln>
                <a:solidFill>
                  <a:srgbClr val="FFC000"/>
                </a:solidFill>
                <a:latin typeface="Lucida Calligraphy" panose="03010101010101010101" pitchFamily="66" charset="0"/>
              </a:rPr>
              <a:t>Selecting a Carburetor</a:t>
            </a:r>
          </a:p>
        </p:txBody>
      </p:sp>
      <p:sp>
        <p:nvSpPr>
          <p:cNvPr id="114691" name="Rectangle 3"/>
          <p:cNvSpPr>
            <a:spLocks noGrp="1" noChangeArrowheads="1"/>
          </p:cNvSpPr>
          <p:nvPr>
            <p:ph type="body" idx="1"/>
          </p:nvPr>
        </p:nvSpPr>
        <p:spPr>
          <a:xfrm>
            <a:off x="251520" y="1196752"/>
            <a:ext cx="8640960" cy="5112568"/>
          </a:xfrm>
        </p:spPr>
        <p:txBody>
          <a:bodyPr/>
          <a:lstStyle/>
          <a:p>
            <a:pPr>
              <a:buFont typeface="Wingdings" panose="05000000000000000000" pitchFamily="2" charset="2"/>
              <a:buChar char="Ø"/>
            </a:pPr>
            <a:r>
              <a:rPr lang="en-US" sz="2400" dirty="0">
                <a:solidFill>
                  <a:srgbClr val="FFFF00"/>
                </a:solidFill>
                <a:latin typeface="Gabriola" panose="04040605051002020D02" pitchFamily="82" charset="0"/>
              </a:rPr>
              <a:t>Gearheads generally tend to over-carburetor most engine combinations, but here's a simple formula that'll help make the selection process a little easier. Keep in mind that all combinations will vary.</a:t>
            </a:r>
          </a:p>
          <a:p>
            <a:pPr>
              <a:buFont typeface="Wingdings" panose="05000000000000000000" pitchFamily="2" charset="2"/>
              <a:buChar char="Ø"/>
            </a:pPr>
            <a:r>
              <a:rPr lang="en-US" sz="2400" dirty="0">
                <a:solidFill>
                  <a:srgbClr val="FFFF00"/>
                </a:solidFill>
                <a:latin typeface="Gabriola" panose="04040605051002020D02" pitchFamily="82" charset="0"/>
              </a:rPr>
              <a:t>For mild street cars, take the maximum rpm </a:t>
            </a:r>
          </a:p>
          <a:p>
            <a:pPr marL="0" indent="0">
              <a:buNone/>
            </a:pPr>
            <a:r>
              <a:rPr lang="en-US" sz="2400" dirty="0">
                <a:solidFill>
                  <a:srgbClr val="FFFF00"/>
                </a:solidFill>
                <a:latin typeface="Gabriola" panose="04040605051002020D02" pitchFamily="82" charset="0"/>
              </a:rPr>
              <a:t>and multiply it by the engine displacement. Next </a:t>
            </a:r>
          </a:p>
          <a:p>
            <a:pPr marL="0" indent="0">
              <a:buNone/>
            </a:pPr>
            <a:r>
              <a:rPr lang="en-US" sz="2400" dirty="0">
                <a:solidFill>
                  <a:srgbClr val="FFFF00"/>
                </a:solidFill>
                <a:latin typeface="Gabriola" panose="04040605051002020D02" pitchFamily="82" charset="0"/>
              </a:rPr>
              <a:t>divide that number by 3,456 and multiply it by </a:t>
            </a:r>
          </a:p>
          <a:p>
            <a:pPr marL="0" indent="0">
              <a:buNone/>
            </a:pPr>
            <a:r>
              <a:rPr lang="en-US" sz="2400" dirty="0">
                <a:solidFill>
                  <a:srgbClr val="FFFF00"/>
                </a:solidFill>
                <a:latin typeface="Gabriola" panose="04040605051002020D02" pitchFamily="82" charset="0"/>
              </a:rPr>
              <a:t>0.85. For a more dragstrip-oriented vehicle, </a:t>
            </a:r>
          </a:p>
          <a:p>
            <a:pPr marL="0" indent="0">
              <a:buNone/>
            </a:pPr>
            <a:r>
              <a:rPr lang="en-US" sz="2400" dirty="0">
                <a:solidFill>
                  <a:srgbClr val="FFFF00"/>
                </a:solidFill>
                <a:latin typeface="Gabriola" panose="04040605051002020D02" pitchFamily="82" charset="0"/>
              </a:rPr>
              <a:t>replace the 0.85 constant with 1.1.</a:t>
            </a:r>
          </a:p>
          <a:p>
            <a:pPr marL="0" indent="0">
              <a:buNone/>
            </a:pPr>
            <a:endParaRPr lang="en-US" sz="1800" dirty="0">
              <a:solidFill>
                <a:srgbClr val="FFFF00"/>
              </a:solidFill>
              <a:latin typeface="Gabriola" panose="04040605051002020D02" pitchFamily="82" charset="0"/>
            </a:endParaRPr>
          </a:p>
          <a:p>
            <a:pPr>
              <a:buFont typeface="Wingdings" panose="05000000000000000000" pitchFamily="2" charset="2"/>
              <a:buChar char="Ø"/>
            </a:pPr>
            <a:r>
              <a:rPr lang="en-US" sz="2400" dirty="0">
                <a:solidFill>
                  <a:srgbClr val="FFFF00"/>
                </a:solidFill>
                <a:latin typeface="Gabriola" panose="04040605051002020D02" pitchFamily="82" charset="0"/>
              </a:rPr>
              <a:t>For example, if you plug in a maximum 6,000 rpm and a 350ci displacement, you end up with 516 cfm for the mild combo, and 670 cfm for the higher-horsepower version. These are just estimates, but it does offer suggestions on carburetor sizing if you're just getting started.</a:t>
            </a:r>
          </a:p>
        </p:txBody>
      </p:sp>
      <p:pic>
        <p:nvPicPr>
          <p:cNvPr id="2" name="Picture 1">
            <a:extLst>
              <a:ext uri="{FF2B5EF4-FFF2-40B4-BE49-F238E27FC236}">
                <a16:creationId xmlns:a16="http://schemas.microsoft.com/office/drawing/2014/main" id="{0C79F426-64F8-49B9-8687-36D477B5DD96}"/>
              </a:ext>
            </a:extLst>
          </p:cNvPr>
          <p:cNvPicPr>
            <a:picLocks noChangeAspect="1"/>
          </p:cNvPicPr>
          <p:nvPr/>
        </p:nvPicPr>
        <p:blipFill>
          <a:blip r:embed="rId2"/>
          <a:stretch>
            <a:fillRect/>
          </a:stretch>
        </p:blipFill>
        <p:spPr>
          <a:xfrm>
            <a:off x="5108757" y="2276872"/>
            <a:ext cx="3816424" cy="2592288"/>
          </a:xfrm>
          <a:prstGeom prst="round2DiagRect">
            <a:avLst/>
          </a:prstGeom>
          <a:ln w="28575">
            <a:solidFill>
              <a:srgbClr val="FF3300"/>
            </a:solidFill>
          </a:ln>
        </p:spPr>
      </p:pic>
    </p:spTree>
    <p:extLst>
      <p:ext uri="{BB962C8B-B14F-4D97-AF65-F5344CB8AC3E}">
        <p14:creationId xmlns:p14="http://schemas.microsoft.com/office/powerpoint/2010/main" val="3758632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331640" y="44624"/>
            <a:ext cx="7128792" cy="723900"/>
          </a:xfrm>
        </p:spPr>
        <p:txBody>
          <a:bodyPr/>
          <a:lstStyle/>
          <a:p>
            <a:r>
              <a:rPr lang="en-US" sz="4000" dirty="0">
                <a:solidFill>
                  <a:srgbClr val="FFFF00"/>
                </a:solidFill>
                <a:latin typeface="Lucida Calligraphy" panose="03010101010101010101" pitchFamily="66" charset="0"/>
              </a:rPr>
              <a:t>Measuring Displacement</a:t>
            </a:r>
          </a:p>
        </p:txBody>
      </p:sp>
      <p:sp>
        <p:nvSpPr>
          <p:cNvPr id="114691" name="Rectangle 3"/>
          <p:cNvSpPr>
            <a:spLocks noGrp="1" noChangeArrowheads="1"/>
          </p:cNvSpPr>
          <p:nvPr>
            <p:ph type="body" idx="1"/>
          </p:nvPr>
        </p:nvSpPr>
        <p:spPr>
          <a:xfrm>
            <a:off x="323528" y="1052736"/>
            <a:ext cx="8568952" cy="5616624"/>
          </a:xfrm>
        </p:spPr>
        <p:txBody>
          <a:bodyPr/>
          <a:lstStyle/>
          <a:p>
            <a:pPr>
              <a:buFont typeface="Wingdings" panose="05000000000000000000" pitchFamily="2" charset="2"/>
              <a:buChar char="Ø"/>
            </a:pPr>
            <a:r>
              <a:rPr lang="en-US" sz="2400" dirty="0">
                <a:solidFill>
                  <a:srgbClr val="00FFCC"/>
                </a:solidFill>
                <a:latin typeface="Gabriola" panose="04040605051002020D02" pitchFamily="82" charset="0"/>
              </a:rPr>
              <a:t>To calculate cubic-inch displacement, you'll need to know the bore and stroke of the engine, the number of cylinders, and the handy constant of 0.7854, which is a shortcut representing a portion of the volume equation of a cylinder-3.1417 (pi) divided by 4. </a:t>
            </a:r>
          </a:p>
          <a:p>
            <a:pPr>
              <a:buFont typeface="Wingdings" panose="05000000000000000000" pitchFamily="2" charset="2"/>
              <a:buChar char="Ø"/>
            </a:pPr>
            <a:r>
              <a:rPr lang="en-US" sz="2400" dirty="0">
                <a:solidFill>
                  <a:srgbClr val="00FFCC"/>
                </a:solidFill>
                <a:latin typeface="Gabriola" panose="04040605051002020D02" pitchFamily="82" charset="0"/>
              </a:rPr>
              <a:t>For example, to find the displacement of a 350ci </a:t>
            </a:r>
          </a:p>
          <a:p>
            <a:pPr marL="0" indent="0">
              <a:buNone/>
            </a:pPr>
            <a:r>
              <a:rPr lang="en-US" sz="2400" dirty="0">
                <a:solidFill>
                  <a:srgbClr val="00FFCC"/>
                </a:solidFill>
                <a:latin typeface="Gabriola" panose="04040605051002020D02" pitchFamily="82" charset="0"/>
              </a:rPr>
              <a:t>small-block Chevy with a 4.00-inch bore and </a:t>
            </a:r>
          </a:p>
          <a:p>
            <a:pPr marL="0" indent="0">
              <a:buNone/>
            </a:pPr>
            <a:r>
              <a:rPr lang="en-US" sz="2400" dirty="0">
                <a:solidFill>
                  <a:srgbClr val="00FFCC"/>
                </a:solidFill>
                <a:latin typeface="Gabriola" panose="04040605051002020D02" pitchFamily="82" charset="0"/>
              </a:rPr>
              <a:t>3.48-inch stroke, merely multiply bore times </a:t>
            </a:r>
          </a:p>
          <a:p>
            <a:pPr marL="0" indent="0">
              <a:buNone/>
            </a:pPr>
            <a:r>
              <a:rPr lang="en-US" sz="2400" dirty="0">
                <a:solidFill>
                  <a:srgbClr val="00FFCC"/>
                </a:solidFill>
                <a:latin typeface="Gabriola" panose="04040605051002020D02" pitchFamily="82" charset="0"/>
              </a:rPr>
              <a:t>bore times stroke times 0.7854 times the </a:t>
            </a:r>
          </a:p>
          <a:p>
            <a:pPr marL="0" indent="0">
              <a:buNone/>
            </a:pPr>
            <a:r>
              <a:rPr lang="en-US" sz="2400" dirty="0">
                <a:solidFill>
                  <a:srgbClr val="00FFCC"/>
                </a:solidFill>
                <a:latin typeface="Gabriola" panose="04040605051002020D02" pitchFamily="82" charset="0"/>
              </a:rPr>
              <a:t>number of cylinders.</a:t>
            </a:r>
          </a:p>
          <a:p>
            <a:pPr marL="0" indent="0">
              <a:buNone/>
            </a:pPr>
            <a:r>
              <a:rPr lang="en-US" sz="2400" dirty="0">
                <a:solidFill>
                  <a:srgbClr val="00FFCC"/>
                </a:solidFill>
                <a:latin typeface="Gabriola" panose="04040605051002020D02" pitchFamily="82" charset="0"/>
              </a:rPr>
              <a:t>Displacement = bore x bore x stroke x 0.7854 x number of cylinders</a:t>
            </a:r>
          </a:p>
          <a:p>
            <a:pPr marL="0" indent="0">
              <a:buNone/>
            </a:pPr>
            <a:r>
              <a:rPr lang="en-US" sz="2400" dirty="0">
                <a:solidFill>
                  <a:srgbClr val="00FFCC"/>
                </a:solidFill>
                <a:latin typeface="Gabriola" panose="04040605051002020D02" pitchFamily="82" charset="0"/>
              </a:rPr>
              <a:t>Displacement = 4.00 x 4.00 x 3.48 x 0.7854 x 8 = 349.84 ci.</a:t>
            </a:r>
          </a:p>
          <a:p>
            <a:pPr>
              <a:buFont typeface="Wingdings" panose="05000000000000000000" pitchFamily="2" charset="2"/>
              <a:buChar char="Ø"/>
            </a:pPr>
            <a:r>
              <a:rPr lang="en-US" sz="2400" dirty="0">
                <a:solidFill>
                  <a:srgbClr val="00FFCC"/>
                </a:solidFill>
                <a:latin typeface="Gabriola" panose="04040605051002020D02" pitchFamily="82" charset="0"/>
              </a:rPr>
              <a:t>If we wanted to build a 383 stroker out of a small-block Chevy 350, it's easily done with either a standard 4.00-inch bore block or even with a 0.030-overbored block.</a:t>
            </a:r>
          </a:p>
        </p:txBody>
      </p:sp>
      <p:pic>
        <p:nvPicPr>
          <p:cNvPr id="2" name="Picture 1">
            <a:extLst>
              <a:ext uri="{FF2B5EF4-FFF2-40B4-BE49-F238E27FC236}">
                <a16:creationId xmlns:a16="http://schemas.microsoft.com/office/drawing/2014/main" id="{7AD389D7-378D-4917-A587-68727AE2AD3E}"/>
              </a:ext>
            </a:extLst>
          </p:cNvPr>
          <p:cNvPicPr>
            <a:picLocks noChangeAspect="1"/>
          </p:cNvPicPr>
          <p:nvPr/>
        </p:nvPicPr>
        <p:blipFill>
          <a:blip r:embed="rId2"/>
          <a:stretch>
            <a:fillRect/>
          </a:stretch>
        </p:blipFill>
        <p:spPr>
          <a:xfrm>
            <a:off x="5364088" y="2339342"/>
            <a:ext cx="3528392" cy="2457810"/>
          </a:xfrm>
          <a:prstGeom prst="roundRect">
            <a:avLst/>
          </a:prstGeom>
          <a:ln w="28575">
            <a:solidFill>
              <a:srgbClr val="FFC000"/>
            </a:solidFill>
          </a:ln>
        </p:spPr>
      </p:pic>
    </p:spTree>
    <p:extLst>
      <p:ext uri="{BB962C8B-B14F-4D97-AF65-F5344CB8AC3E}">
        <p14:creationId xmlns:p14="http://schemas.microsoft.com/office/powerpoint/2010/main" val="588926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D8782-6003-4C85-B7AB-5A1270BF9B06}"/>
              </a:ext>
            </a:extLst>
          </p:cNvPr>
          <p:cNvSpPr>
            <a:spLocks noGrp="1"/>
          </p:cNvSpPr>
          <p:nvPr>
            <p:ph type="title"/>
          </p:nvPr>
        </p:nvSpPr>
        <p:spPr>
          <a:xfrm>
            <a:off x="755650" y="188640"/>
            <a:ext cx="7704856" cy="508000"/>
          </a:xfrm>
        </p:spPr>
        <p:txBody>
          <a:bodyPr/>
          <a:lstStyle/>
          <a:p>
            <a:r>
              <a:rPr lang="en-US" sz="3600" dirty="0">
                <a:ln w="12700">
                  <a:solidFill>
                    <a:srgbClr val="FFC000"/>
                  </a:solidFill>
                </a:ln>
                <a:solidFill>
                  <a:srgbClr val="FF3300"/>
                </a:solidFill>
                <a:latin typeface="Lucida Calligraphy" panose="03010101010101010101" pitchFamily="66" charset="0"/>
              </a:rPr>
              <a:t>Tire Diameter and Gear Ratio</a:t>
            </a:r>
            <a:endParaRPr lang="en-IN" sz="3600" dirty="0">
              <a:ln w="12700">
                <a:solidFill>
                  <a:srgbClr val="FFC000"/>
                </a:solidFill>
              </a:ln>
              <a:solidFill>
                <a:srgbClr val="FF3300"/>
              </a:solidFill>
              <a:latin typeface="Lucida Calligraphy" panose="03010101010101010101" pitchFamily="66" charset="0"/>
            </a:endParaRPr>
          </a:p>
        </p:txBody>
      </p:sp>
      <p:sp>
        <p:nvSpPr>
          <p:cNvPr id="3" name="Content Placeholder 2">
            <a:extLst>
              <a:ext uri="{FF2B5EF4-FFF2-40B4-BE49-F238E27FC236}">
                <a16:creationId xmlns:a16="http://schemas.microsoft.com/office/drawing/2014/main" id="{97F6A44C-8795-483C-ABC9-B899F9D19434}"/>
              </a:ext>
            </a:extLst>
          </p:cNvPr>
          <p:cNvSpPr>
            <a:spLocks noGrp="1"/>
          </p:cNvSpPr>
          <p:nvPr>
            <p:ph idx="1"/>
          </p:nvPr>
        </p:nvSpPr>
        <p:spPr>
          <a:xfrm>
            <a:off x="251520" y="1052512"/>
            <a:ext cx="8640960" cy="5544840"/>
          </a:xfrm>
        </p:spPr>
        <p:txBody>
          <a:bodyPr/>
          <a:lstStyle/>
          <a:p>
            <a:pPr>
              <a:buFont typeface="Wingdings" panose="05000000000000000000" pitchFamily="2" charset="2"/>
              <a:buChar char="Ø"/>
            </a:pPr>
            <a:r>
              <a:rPr lang="en-US" sz="2400" dirty="0">
                <a:solidFill>
                  <a:srgbClr val="FFC000"/>
                </a:solidFill>
                <a:latin typeface="Gabriola" panose="04040605051002020D02" pitchFamily="82" charset="0"/>
              </a:rPr>
              <a:t>Big tires may be cool, but swapping taller or shorter tires will affect the final drive ratio. Taller tires effectively change the rear gear ratio, making it "taller“ or numerically less. Shorter tires create the opposite effect.</a:t>
            </a:r>
          </a:p>
          <a:p>
            <a:pPr>
              <a:buFont typeface="Wingdings" panose="05000000000000000000" pitchFamily="2" charset="2"/>
              <a:buChar char="Ø"/>
            </a:pPr>
            <a:r>
              <a:rPr lang="en-US" sz="2400" dirty="0">
                <a:solidFill>
                  <a:srgbClr val="FFC000"/>
                </a:solidFill>
                <a:latin typeface="Gabriola" panose="04040605051002020D02" pitchFamily="82" charset="0"/>
              </a:rPr>
              <a:t>Imagine you're building a Pro Street show car, </a:t>
            </a:r>
          </a:p>
          <a:p>
            <a:pPr marL="0" indent="0">
              <a:buNone/>
            </a:pPr>
            <a:r>
              <a:rPr lang="en-US" sz="2400" dirty="0">
                <a:solidFill>
                  <a:srgbClr val="FFC000"/>
                </a:solidFill>
                <a:latin typeface="Gabriola" panose="04040605051002020D02" pitchFamily="82" charset="0"/>
              </a:rPr>
              <a:t>and the 9-inch is already set up with 3.08 gears </a:t>
            </a:r>
          </a:p>
          <a:p>
            <a:pPr marL="0" indent="0">
              <a:buNone/>
            </a:pPr>
            <a:r>
              <a:rPr lang="en-US" sz="2400" dirty="0">
                <a:solidFill>
                  <a:srgbClr val="FFC000"/>
                </a:solidFill>
                <a:latin typeface="Gabriola" panose="04040605051002020D02" pitchFamily="82" charset="0"/>
              </a:rPr>
              <a:t>based on a typical 26-inch-tall tire. Obviously, the </a:t>
            </a:r>
          </a:p>
          <a:p>
            <a:pPr marL="0" indent="0">
              <a:buNone/>
            </a:pPr>
            <a:r>
              <a:rPr lang="en-US" sz="2400" dirty="0">
                <a:solidFill>
                  <a:srgbClr val="FFC000"/>
                </a:solidFill>
                <a:latin typeface="Gabriola" panose="04040605051002020D02" pitchFamily="82" charset="0"/>
              </a:rPr>
              <a:t>car will look killer with a set of monster 33-inch-tall </a:t>
            </a:r>
          </a:p>
          <a:p>
            <a:pPr marL="0" indent="0">
              <a:buNone/>
            </a:pPr>
            <a:r>
              <a:rPr lang="en-US" sz="2400" dirty="0">
                <a:solidFill>
                  <a:srgbClr val="FFC000"/>
                </a:solidFill>
                <a:latin typeface="Gabriola" panose="04040605051002020D02" pitchFamily="82" charset="0"/>
              </a:rPr>
              <a:t>tires, but this swap to the much taller tires instantly </a:t>
            </a:r>
          </a:p>
          <a:p>
            <a:pPr marL="0" indent="0">
              <a:buNone/>
            </a:pPr>
            <a:r>
              <a:rPr lang="en-US" sz="2400" dirty="0">
                <a:solidFill>
                  <a:srgbClr val="FFC000"/>
                </a:solidFill>
                <a:latin typeface="Gabriola" panose="04040605051002020D02" pitchFamily="82" charset="0"/>
              </a:rPr>
              <a:t>transforms the final drive ratio from 3.08 to 2.42! The high gearing is great for the likes of Silver State runners but will be absolutely horrendous for this big-tire street cruiser. </a:t>
            </a:r>
          </a:p>
          <a:p>
            <a:pPr>
              <a:buFont typeface="Wingdings" panose="05000000000000000000" pitchFamily="2" charset="2"/>
              <a:buChar char="Ø"/>
            </a:pPr>
            <a:r>
              <a:rPr lang="en-US" sz="2400" dirty="0">
                <a:solidFill>
                  <a:srgbClr val="FFC000"/>
                </a:solidFill>
                <a:latin typeface="Gabriola" panose="04040605051002020D02" pitchFamily="82" charset="0"/>
              </a:rPr>
              <a:t>To calculate your own configurations, simply take the current tire diameter and divide it by the new (taller) tire and multiply that by the current gearing. Effective Gear Ratio = (original tire diameter / new tire diameter) x gear ratio</a:t>
            </a:r>
            <a:endParaRPr lang="en-IN" sz="2400" dirty="0">
              <a:solidFill>
                <a:srgbClr val="FFC000"/>
              </a:solidFill>
              <a:latin typeface="Gabriola" panose="04040605051002020D02" pitchFamily="82" charset="0"/>
            </a:endParaRPr>
          </a:p>
        </p:txBody>
      </p:sp>
      <p:pic>
        <p:nvPicPr>
          <p:cNvPr id="4" name="Picture 3">
            <a:extLst>
              <a:ext uri="{FF2B5EF4-FFF2-40B4-BE49-F238E27FC236}">
                <a16:creationId xmlns:a16="http://schemas.microsoft.com/office/drawing/2014/main" id="{36216D4F-7F7F-4BC0-BD5A-6F143B0CB532}"/>
              </a:ext>
            </a:extLst>
          </p:cNvPr>
          <p:cNvPicPr>
            <a:picLocks noChangeAspect="1"/>
          </p:cNvPicPr>
          <p:nvPr/>
        </p:nvPicPr>
        <p:blipFill rotWithShape="1">
          <a:blip r:embed="rId2"/>
          <a:srcRect t="8109"/>
          <a:stretch/>
        </p:blipFill>
        <p:spPr>
          <a:xfrm>
            <a:off x="5292080" y="1916832"/>
            <a:ext cx="3744416" cy="2448273"/>
          </a:xfrm>
          <a:prstGeom prst="roundRect">
            <a:avLst/>
          </a:prstGeom>
          <a:ln w="28575">
            <a:solidFill>
              <a:srgbClr val="FF3300"/>
            </a:solidFill>
          </a:ln>
        </p:spPr>
      </p:pic>
    </p:spTree>
    <p:extLst>
      <p:ext uri="{BB962C8B-B14F-4D97-AF65-F5344CB8AC3E}">
        <p14:creationId xmlns:p14="http://schemas.microsoft.com/office/powerpoint/2010/main" val="2548907891"/>
      </p:ext>
    </p:extLst>
  </p:cSld>
  <p:clrMapOvr>
    <a:masterClrMapping/>
  </p:clrMapOvr>
</p:sld>
</file>

<file path=ppt/theme/theme1.xml><?xml version="1.0" encoding="utf-8"?>
<a:theme xmlns:a="http://schemas.openxmlformats.org/drawingml/2006/main" name="template">
  <a:themeElements>
    <a:clrScheme name="template 13">
      <a:dk1>
        <a:srgbClr val="4D4D4D"/>
      </a:dk1>
      <a:lt1>
        <a:srgbClr val="FFFFFF"/>
      </a:lt1>
      <a:dk2>
        <a:srgbClr val="000000"/>
      </a:dk2>
      <a:lt2>
        <a:srgbClr val="043000"/>
      </a:lt2>
      <a:accent1>
        <a:srgbClr val="33A900"/>
      </a:accent1>
      <a:accent2>
        <a:srgbClr val="525B56"/>
      </a:accent2>
      <a:accent3>
        <a:srgbClr val="FFFFFF"/>
      </a:accent3>
      <a:accent4>
        <a:srgbClr val="404040"/>
      </a:accent4>
      <a:accent5>
        <a:srgbClr val="ADD1AA"/>
      </a:accent5>
      <a:accent6>
        <a:srgbClr val="49524D"/>
      </a:accent6>
      <a:hlink>
        <a:srgbClr val="747D79"/>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FFC6A4"/>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E1C6A4"/>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532F3C"/>
        </a:lt2>
        <a:accent1>
          <a:srgbClr val="CDC09A"/>
        </a:accent1>
        <a:accent2>
          <a:srgbClr val="AC9F55"/>
        </a:accent2>
        <a:accent3>
          <a:srgbClr val="FFFFFF"/>
        </a:accent3>
        <a:accent4>
          <a:srgbClr val="404040"/>
        </a:accent4>
        <a:accent5>
          <a:srgbClr val="E3DCCA"/>
        </a:accent5>
        <a:accent6>
          <a:srgbClr val="9B904C"/>
        </a:accent6>
        <a:hlink>
          <a:srgbClr val="DBD3C7"/>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064300"/>
        </a:lt2>
        <a:accent1>
          <a:srgbClr val="AC927F"/>
        </a:accent1>
        <a:accent2>
          <a:srgbClr val="3AAE00"/>
        </a:accent2>
        <a:accent3>
          <a:srgbClr val="FFFFFF"/>
        </a:accent3>
        <a:accent4>
          <a:srgbClr val="404040"/>
        </a:accent4>
        <a:accent5>
          <a:srgbClr val="D2C7C0"/>
        </a:accent5>
        <a:accent6>
          <a:srgbClr val="349D00"/>
        </a:accent6>
        <a:hlink>
          <a:srgbClr val="D2B8A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033100"/>
        </a:lt2>
        <a:accent1>
          <a:srgbClr val="2F9400"/>
        </a:accent1>
        <a:accent2>
          <a:srgbClr val="6C838B"/>
        </a:accent2>
        <a:accent3>
          <a:srgbClr val="FFFFFF"/>
        </a:accent3>
        <a:accent4>
          <a:srgbClr val="404040"/>
        </a:accent4>
        <a:accent5>
          <a:srgbClr val="ADC8AA"/>
        </a:accent5>
        <a:accent6>
          <a:srgbClr val="61767D"/>
        </a:accent6>
        <a:hlink>
          <a:srgbClr val="996E68"/>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063B00"/>
        </a:lt2>
        <a:accent1>
          <a:srgbClr val="33A800"/>
        </a:accent1>
        <a:accent2>
          <a:srgbClr val="B26D33"/>
        </a:accent2>
        <a:accent3>
          <a:srgbClr val="FFFFFF"/>
        </a:accent3>
        <a:accent4>
          <a:srgbClr val="404040"/>
        </a:accent4>
        <a:accent5>
          <a:srgbClr val="ADD1AA"/>
        </a:accent5>
        <a:accent6>
          <a:srgbClr val="A1622D"/>
        </a:accent6>
        <a:hlink>
          <a:srgbClr val="CE793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DC888D"/>
        </a:hlink>
        <a:folHlink>
          <a:srgbClr val="EAEAEA"/>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C0C425"/>
        </a:hlink>
        <a:folHlink>
          <a:srgbClr val="EAEAEA"/>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265400"/>
        </a:lt2>
        <a:accent1>
          <a:srgbClr val="37A091"/>
        </a:accent1>
        <a:accent2>
          <a:srgbClr val="CC8587"/>
        </a:accent2>
        <a:accent3>
          <a:srgbClr val="FFFFFF"/>
        </a:accent3>
        <a:accent4>
          <a:srgbClr val="404040"/>
        </a:accent4>
        <a:accent5>
          <a:srgbClr val="AECDC7"/>
        </a:accent5>
        <a:accent6>
          <a:srgbClr val="B9787A"/>
        </a:accent6>
        <a:hlink>
          <a:srgbClr val="FCE46D"/>
        </a:hlink>
        <a:folHlink>
          <a:srgbClr val="EAEAEA"/>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546715"/>
        </a:lt2>
        <a:accent1>
          <a:srgbClr val="EF733A"/>
        </a:accent1>
        <a:accent2>
          <a:srgbClr val="C1D72E"/>
        </a:accent2>
        <a:accent3>
          <a:srgbClr val="FFFFFF"/>
        </a:accent3>
        <a:accent4>
          <a:srgbClr val="404040"/>
        </a:accent4>
        <a:accent5>
          <a:srgbClr val="F6BCAE"/>
        </a:accent5>
        <a:accent6>
          <a:srgbClr val="AFC329"/>
        </a:accent6>
        <a:hlink>
          <a:srgbClr val="F19545"/>
        </a:hlink>
        <a:folHlink>
          <a:srgbClr val="EAEAEA"/>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406910"/>
        </a:lt2>
        <a:accent1>
          <a:srgbClr val="D04611"/>
        </a:accent1>
        <a:accent2>
          <a:srgbClr val="77BB0F"/>
        </a:accent2>
        <a:accent3>
          <a:srgbClr val="FFFFFF"/>
        </a:accent3>
        <a:accent4>
          <a:srgbClr val="404040"/>
        </a:accent4>
        <a:accent5>
          <a:srgbClr val="E4B0AA"/>
        </a:accent5>
        <a:accent6>
          <a:srgbClr val="6BA90C"/>
        </a:accent6>
        <a:hlink>
          <a:srgbClr val="6CA2C7"/>
        </a:hlink>
        <a:folHlink>
          <a:srgbClr val="EAEAEA"/>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000000"/>
        </a:dk2>
        <a:lt2>
          <a:srgbClr val="102214"/>
        </a:lt2>
        <a:accent1>
          <a:srgbClr val="457136"/>
        </a:accent1>
        <a:accent2>
          <a:srgbClr val="599B51"/>
        </a:accent2>
        <a:accent3>
          <a:srgbClr val="FFFFFF"/>
        </a:accent3>
        <a:accent4>
          <a:srgbClr val="404040"/>
        </a:accent4>
        <a:accent5>
          <a:srgbClr val="B0BBAE"/>
        </a:accent5>
        <a:accent6>
          <a:srgbClr val="508C49"/>
        </a:accent6>
        <a:hlink>
          <a:srgbClr val="78A552"/>
        </a:hlink>
        <a:folHlink>
          <a:srgbClr val="EAEAEA"/>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000000"/>
        </a:dk2>
        <a:lt2>
          <a:srgbClr val="043000"/>
        </a:lt2>
        <a:accent1>
          <a:srgbClr val="33A900"/>
        </a:accent1>
        <a:accent2>
          <a:srgbClr val="525B56"/>
        </a:accent2>
        <a:accent3>
          <a:srgbClr val="FFFFFF"/>
        </a:accent3>
        <a:accent4>
          <a:srgbClr val="404040"/>
        </a:accent4>
        <a:accent5>
          <a:srgbClr val="ADD1AA"/>
        </a:accent5>
        <a:accent6>
          <a:srgbClr val="49524D"/>
        </a:accent6>
        <a:hlink>
          <a:srgbClr val="747D79"/>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TotalTime>
  <Words>937</Words>
  <Application>Microsoft Office PowerPoint</Application>
  <PresentationFormat>On-screen Show (4:3)</PresentationFormat>
  <Paragraphs>58</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Gabriola</vt:lpstr>
      <vt:lpstr>Lucida Calligraphy</vt:lpstr>
      <vt:lpstr>Lucida Handwriting</vt:lpstr>
      <vt:lpstr>Tahoma</vt:lpstr>
      <vt:lpstr>Wingdings</vt:lpstr>
      <vt:lpstr>template</vt:lpstr>
      <vt:lpstr>Calculus Project</vt:lpstr>
      <vt:lpstr>Introduction</vt:lpstr>
      <vt:lpstr>Nuts and Bolts</vt:lpstr>
      <vt:lpstr>Torque and Engine Displacement</vt:lpstr>
      <vt:lpstr>Selecting a Carburetor</vt:lpstr>
      <vt:lpstr>Measuring Displacement</vt:lpstr>
      <vt:lpstr>Tire Diameter and Gear Ratio</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Priyansh Gupta</cp:lastModifiedBy>
  <cp:revision>92</cp:revision>
  <dcterms:created xsi:type="dcterms:W3CDTF">2006-06-13T13:03:30Z</dcterms:created>
  <dcterms:modified xsi:type="dcterms:W3CDTF">2021-12-29T15:03:24Z</dcterms:modified>
</cp:coreProperties>
</file>