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3279755" cy="10287000"/>
          </a:xfrm>
          <a:custGeom>
            <a:avLst/>
            <a:gdLst/>
            <a:ahLst/>
            <a:cxnLst/>
            <a:rect l="l" t="t" r="r" b="b"/>
            <a:pathLst>
              <a:path w="13279755" h="10287000">
                <a:moveTo>
                  <a:pt x="0" y="10287000"/>
                </a:moveTo>
                <a:lnTo>
                  <a:pt x="13279739" y="10287000"/>
                </a:lnTo>
                <a:lnTo>
                  <a:pt x="1327973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279739" y="5"/>
            <a:ext cx="5010150" cy="10287000"/>
          </a:xfrm>
          <a:custGeom>
            <a:avLst/>
            <a:gdLst/>
            <a:ahLst/>
            <a:cxnLst/>
            <a:rect l="l" t="t" r="r" b="b"/>
            <a:pathLst>
              <a:path w="5010150" h="10287000">
                <a:moveTo>
                  <a:pt x="501015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5010150" y="0"/>
                </a:lnTo>
                <a:lnTo>
                  <a:pt x="501015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48" y="2377762"/>
            <a:ext cx="18178902" cy="739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900" y="1875567"/>
            <a:ext cx="17960198" cy="494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799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1100" y="1118551"/>
              <a:ext cx="10934700" cy="8048625"/>
            </a:xfrm>
            <a:custGeom>
              <a:avLst/>
              <a:gdLst/>
              <a:ahLst/>
              <a:cxnLst/>
              <a:rect l="l" t="t" r="r" b="b"/>
              <a:pathLst>
                <a:path w="10934700" h="8048625">
                  <a:moveTo>
                    <a:pt x="10934700" y="8048625"/>
                  </a:moveTo>
                  <a:lnTo>
                    <a:pt x="0" y="8048625"/>
                  </a:lnTo>
                  <a:lnTo>
                    <a:pt x="0" y="0"/>
                  </a:lnTo>
                  <a:lnTo>
                    <a:pt x="10934700" y="0"/>
                  </a:lnTo>
                  <a:lnTo>
                    <a:pt x="10934700" y="8048625"/>
                  </a:lnTo>
                  <a:close/>
                </a:path>
              </a:pathLst>
            </a:custGeom>
            <a:solidFill>
              <a:srgbClr val="003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30670" y="2027008"/>
            <a:ext cx="22688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0" dirty="0">
                <a:solidFill>
                  <a:srgbClr val="FFFFFF"/>
                </a:solidFill>
              </a:rPr>
              <a:t>CASE </a:t>
            </a:r>
            <a:r>
              <a:rPr sz="2500" spc="35" dirty="0">
                <a:solidFill>
                  <a:srgbClr val="FFFFFF"/>
                </a:solidFill>
              </a:rPr>
              <a:t>STUDY</a:t>
            </a:r>
            <a:r>
              <a:rPr sz="2500" spc="175" dirty="0">
                <a:solidFill>
                  <a:srgbClr val="FFFFFF"/>
                </a:solidFill>
              </a:rPr>
              <a:t> </a:t>
            </a:r>
            <a:r>
              <a:rPr sz="2500" spc="-15" dirty="0">
                <a:solidFill>
                  <a:srgbClr val="FFFFFF"/>
                </a:solidFill>
              </a:rPr>
              <a:t>1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2030670" y="2826321"/>
            <a:ext cx="9005570" cy="53892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20"/>
              </a:spcBef>
            </a:pPr>
            <a:r>
              <a:rPr sz="9550" spc="470" dirty="0">
                <a:solidFill>
                  <a:srgbClr val="FFFFFF"/>
                </a:solidFill>
                <a:latin typeface="Verdana"/>
                <a:cs typeface="Verdana"/>
              </a:rPr>
              <a:t>Application</a:t>
            </a:r>
            <a:r>
              <a:rPr sz="9550" spc="-1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50" spc="75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9550" spc="530" dirty="0">
                <a:solidFill>
                  <a:srgbClr val="FFFFFF"/>
                </a:solidFill>
                <a:latin typeface="Verdana"/>
                <a:cs typeface="Verdana"/>
              </a:rPr>
              <a:t>econometric  </a:t>
            </a:r>
            <a:r>
              <a:rPr sz="9550" spc="459" dirty="0">
                <a:solidFill>
                  <a:srgbClr val="FFFFFF"/>
                </a:solidFill>
                <a:latin typeface="Verdana"/>
                <a:cs typeface="Verdana"/>
              </a:rPr>
              <a:t>models</a:t>
            </a:r>
            <a:endParaRPr sz="9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660"/>
              </a:spcBef>
            </a:pP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Aryan Singh Rajawat Roll no.</a:t>
            </a:r>
            <a:r>
              <a:rPr sz="250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27</a:t>
            </a:r>
            <a:endParaRPr sz="25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1197833"/>
            <a:ext cx="6886590" cy="648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77350" y="1845289"/>
            <a:ext cx="8153399" cy="5191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704" y="385504"/>
            <a:ext cx="87109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95" dirty="0">
                <a:solidFill>
                  <a:srgbClr val="FFFFFF"/>
                </a:solidFill>
                <a:latin typeface="Noto Sans"/>
                <a:cs typeface="Noto Sans"/>
              </a:rPr>
              <a:t>Visual </a:t>
            </a:r>
            <a:r>
              <a:rPr sz="4100" b="1" spc="55" dirty="0">
                <a:solidFill>
                  <a:srgbClr val="FFFFFF"/>
                </a:solidFill>
                <a:latin typeface="Noto Sans"/>
                <a:cs typeface="Noto Sans"/>
              </a:rPr>
              <a:t>Inspection </a:t>
            </a:r>
            <a:r>
              <a:rPr sz="4100" b="1" spc="75" dirty="0">
                <a:solidFill>
                  <a:srgbClr val="FFFFFF"/>
                </a:solidFill>
                <a:latin typeface="Noto Sans"/>
                <a:cs typeface="Noto Sans"/>
              </a:rPr>
              <a:t>for</a:t>
            </a:r>
            <a:r>
              <a:rPr sz="4100" b="1" spc="-22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4100" b="1" spc="75" dirty="0">
                <a:solidFill>
                  <a:srgbClr val="FFFFFF"/>
                </a:solidFill>
                <a:latin typeface="Noto Sans"/>
                <a:cs typeface="Noto Sans"/>
              </a:rPr>
              <a:t>correlation</a:t>
            </a:r>
            <a:endParaRPr sz="41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464" y="1239408"/>
            <a:ext cx="6753209" cy="6372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9704" y="385504"/>
            <a:ext cx="87109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95" dirty="0">
                <a:solidFill>
                  <a:srgbClr val="FFFFFF"/>
                </a:solidFill>
                <a:latin typeface="Noto Sans"/>
                <a:cs typeface="Noto Sans"/>
              </a:rPr>
              <a:t>Visual </a:t>
            </a:r>
            <a:r>
              <a:rPr sz="4100" b="1" spc="55" dirty="0">
                <a:solidFill>
                  <a:srgbClr val="FFFFFF"/>
                </a:solidFill>
                <a:latin typeface="Noto Sans"/>
                <a:cs typeface="Noto Sans"/>
              </a:rPr>
              <a:t>Inspection </a:t>
            </a:r>
            <a:r>
              <a:rPr sz="4100" b="1" spc="75" dirty="0">
                <a:solidFill>
                  <a:srgbClr val="FFFFFF"/>
                </a:solidFill>
                <a:latin typeface="Noto Sans"/>
                <a:cs typeface="Noto Sans"/>
              </a:rPr>
              <a:t>for</a:t>
            </a:r>
            <a:r>
              <a:rPr sz="4100" b="1" spc="-22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4100" b="1" spc="75" dirty="0">
                <a:solidFill>
                  <a:srgbClr val="FFFFFF"/>
                </a:solidFill>
                <a:latin typeface="Noto Sans"/>
                <a:cs typeface="Noto Sans"/>
              </a:rPr>
              <a:t>correlation</a:t>
            </a:r>
            <a:endParaRPr sz="410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19674" y="3147358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9674" y="3556933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9674" y="3966508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19674" y="4376083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19674" y="4785658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19674" y="5195233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9674" y="5604808"/>
            <a:ext cx="952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98105" marR="5080">
              <a:lnSpc>
                <a:spcPct val="116399"/>
              </a:lnSpc>
              <a:spcBef>
                <a:spcPts val="90"/>
              </a:spcBef>
            </a:pPr>
            <a:r>
              <a:rPr spc="10" dirty="0"/>
              <a:t>Upon </a:t>
            </a:r>
            <a:r>
              <a:rPr spc="5" dirty="0"/>
              <a:t>visual inspection </a:t>
            </a:r>
            <a:r>
              <a:rPr spc="15" dirty="0"/>
              <a:t>we </a:t>
            </a:r>
            <a:r>
              <a:rPr spc="10" dirty="0"/>
              <a:t>concluded </a:t>
            </a:r>
            <a:r>
              <a:rPr spc="5" dirty="0"/>
              <a:t>that </a:t>
            </a:r>
            <a:r>
              <a:rPr spc="10" dirty="0"/>
              <a:t>the Macroeconomic  </a:t>
            </a:r>
            <a:r>
              <a:rPr spc="5" dirty="0"/>
              <a:t>variables</a:t>
            </a:r>
            <a:r>
              <a:rPr dirty="0"/>
              <a:t> </a:t>
            </a:r>
            <a:r>
              <a:rPr spc="5" dirty="0"/>
              <a:t>like</a:t>
            </a:r>
          </a:p>
          <a:p>
            <a:pPr marL="8274050" marR="5996305" indent="-73660">
              <a:lnSpc>
                <a:spcPct val="116799"/>
              </a:lnSpc>
              <a:spcBef>
                <a:spcPts val="110"/>
              </a:spcBef>
            </a:pPr>
            <a:r>
              <a:rPr sz="2300" spc="10" dirty="0"/>
              <a:t>Nominal Disposable Income,  </a:t>
            </a:r>
            <a:r>
              <a:rPr sz="2300" spc="15" dirty="0"/>
              <a:t>BBB </a:t>
            </a:r>
            <a:r>
              <a:rPr sz="2300" spc="10" dirty="0"/>
              <a:t>Corparate</a:t>
            </a:r>
            <a:r>
              <a:rPr sz="2300" spc="-20" dirty="0"/>
              <a:t> </a:t>
            </a:r>
            <a:r>
              <a:rPr sz="2300" spc="5" dirty="0"/>
              <a:t>yield,</a:t>
            </a:r>
            <a:endParaRPr sz="2300"/>
          </a:p>
          <a:p>
            <a:pPr marL="8201025" marR="4773295">
              <a:lnSpc>
                <a:spcPct val="116799"/>
              </a:lnSpc>
            </a:pPr>
            <a:r>
              <a:rPr sz="2300" spc="10" dirty="0"/>
              <a:t>Commercial Real </a:t>
            </a:r>
            <a:r>
              <a:rPr sz="2300" spc="5" dirty="0"/>
              <a:t>Estate Pricing Index,  </a:t>
            </a:r>
            <a:r>
              <a:rPr sz="2300" spc="10" dirty="0"/>
              <a:t>Money</a:t>
            </a:r>
            <a:r>
              <a:rPr sz="2300" dirty="0"/>
              <a:t> </a:t>
            </a:r>
            <a:r>
              <a:rPr sz="2300" spc="5" dirty="0"/>
              <a:t>supply,</a:t>
            </a:r>
            <a:endParaRPr sz="2300"/>
          </a:p>
          <a:p>
            <a:pPr marL="8201025" marR="5979795">
              <a:lnSpc>
                <a:spcPct val="116799"/>
              </a:lnSpc>
            </a:pPr>
            <a:r>
              <a:rPr sz="2300" spc="10" dirty="0"/>
              <a:t>Consumer Confidence </a:t>
            </a:r>
            <a:r>
              <a:rPr sz="2300" spc="5" dirty="0"/>
              <a:t>Index,  </a:t>
            </a:r>
            <a:r>
              <a:rPr sz="2300" spc="10" dirty="0"/>
              <a:t>Business Confidence</a:t>
            </a:r>
            <a:r>
              <a:rPr sz="2300" spc="-35" dirty="0"/>
              <a:t> </a:t>
            </a:r>
            <a:r>
              <a:rPr sz="2300" spc="5" dirty="0"/>
              <a:t>Index,</a:t>
            </a:r>
            <a:endParaRPr sz="2300"/>
          </a:p>
          <a:p>
            <a:pPr marL="8201025">
              <a:lnSpc>
                <a:spcPct val="100000"/>
              </a:lnSpc>
              <a:spcBef>
                <a:spcPts val="465"/>
              </a:spcBef>
            </a:pPr>
            <a:r>
              <a:rPr sz="2300" spc="10" dirty="0"/>
              <a:t>Usd/euro</a:t>
            </a:r>
            <a:endParaRPr sz="2300"/>
          </a:p>
          <a:p>
            <a:pPr marL="7698105" marR="153035" indent="91440">
              <a:lnSpc>
                <a:spcPts val="4050"/>
              </a:lnSpc>
              <a:spcBef>
                <a:spcPts val="125"/>
              </a:spcBef>
            </a:pPr>
            <a:r>
              <a:rPr spc="10" dirty="0"/>
              <a:t>shows </a:t>
            </a:r>
            <a:r>
              <a:rPr spc="15" dirty="0"/>
              <a:t>a </a:t>
            </a:r>
            <a:r>
              <a:rPr spc="10" dirty="0"/>
              <a:t>good </a:t>
            </a:r>
            <a:r>
              <a:rPr spc="5" dirty="0"/>
              <a:t>correlation </a:t>
            </a:r>
            <a:r>
              <a:rPr spc="10" dirty="0"/>
              <a:t>with </a:t>
            </a:r>
            <a:r>
              <a:rPr spc="5" dirty="0"/>
              <a:t>portfolio values. let </a:t>
            </a:r>
            <a:r>
              <a:rPr spc="10" dirty="0"/>
              <a:t>us </a:t>
            </a:r>
            <a:r>
              <a:rPr spc="5" dirty="0"/>
              <a:t>inspect  </a:t>
            </a:r>
            <a:r>
              <a:rPr spc="10" dirty="0"/>
              <a:t>the </a:t>
            </a:r>
            <a:r>
              <a:rPr spc="5" dirty="0"/>
              <a:t>correlation </a:t>
            </a:r>
            <a:r>
              <a:rPr spc="10" dirty="0"/>
              <a:t>by keeping </a:t>
            </a:r>
            <a:r>
              <a:rPr spc="15" dirty="0"/>
              <a:t>a </a:t>
            </a:r>
            <a:r>
              <a:rPr spc="5" dirty="0"/>
              <a:t>threshold </a:t>
            </a:r>
            <a:r>
              <a:rPr spc="10" dirty="0"/>
              <a:t>of</a:t>
            </a:r>
            <a:r>
              <a:rPr spc="-25" dirty="0"/>
              <a:t> </a:t>
            </a:r>
            <a:r>
              <a:rPr spc="5" dirty="0"/>
              <a:t>|0.6|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279755" cy="10287000"/>
          </a:xfrm>
          <a:custGeom>
            <a:avLst/>
            <a:gdLst/>
            <a:ahLst/>
            <a:cxnLst/>
            <a:rect l="l" t="t" r="r" b="b"/>
            <a:pathLst>
              <a:path w="13279755" h="10287000">
                <a:moveTo>
                  <a:pt x="0" y="10287000"/>
                </a:moveTo>
                <a:lnTo>
                  <a:pt x="13279739" y="10287000"/>
                </a:lnTo>
                <a:lnTo>
                  <a:pt x="1327973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79739" y="0"/>
            <a:ext cx="5010150" cy="10287000"/>
          </a:xfrm>
          <a:custGeom>
            <a:avLst/>
            <a:gdLst/>
            <a:ahLst/>
            <a:cxnLst/>
            <a:rect l="l" t="t" r="r" b="b"/>
            <a:pathLst>
              <a:path w="5010150" h="10287000">
                <a:moveTo>
                  <a:pt x="501015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5010150" y="0"/>
                </a:lnTo>
                <a:lnTo>
                  <a:pt x="501015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050" y="533399"/>
            <a:ext cx="11153789" cy="210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21971" y="3017138"/>
            <a:ext cx="3362309" cy="521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4196073"/>
            <a:ext cx="7722234" cy="17780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All the variables except </a:t>
            </a:r>
            <a:r>
              <a:rPr sz="2500" dirty="0">
                <a:solidFill>
                  <a:srgbClr val="FFFFFF"/>
                </a:solidFill>
                <a:latin typeface="RobotoRegular"/>
                <a:cs typeface="RobotoRegular"/>
              </a:rPr>
              <a:t>b </a:t>
            </a: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passed the</a:t>
            </a:r>
            <a:r>
              <a:rPr sz="2500" spc="-2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threshold</a:t>
            </a:r>
            <a:endParaRPr sz="2500">
              <a:latin typeface="RobotoRegular"/>
              <a:cs typeface="RobotoRegular"/>
            </a:endParaRPr>
          </a:p>
          <a:p>
            <a:pPr marL="12700" marR="5080">
              <a:lnSpc>
                <a:spcPct val="114999"/>
              </a:lnSpc>
            </a:pP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Which means that all macroeconomic variables except  Nominal Disposable</a:t>
            </a:r>
            <a:r>
              <a:rPr sz="250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income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shows desired correlation with Portfolio</a:t>
            </a:r>
            <a:r>
              <a:rPr sz="250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RobotoRegular"/>
                <a:cs typeface="RobotoRegular"/>
              </a:rPr>
              <a:t>Values</a:t>
            </a:r>
            <a:endParaRPr sz="25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649278"/>
            <a:ext cx="13535039" cy="323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373594"/>
            <a:ext cx="3949700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0" spc="180" dirty="0">
                <a:solidFill>
                  <a:srgbClr val="FFFFFF"/>
                </a:solidFill>
                <a:latin typeface="Verdana"/>
                <a:cs typeface="Verdana"/>
              </a:rPr>
              <a:t>Iteration</a:t>
            </a:r>
            <a:r>
              <a:rPr sz="5700" b="0" spc="-8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600" b="0" spc="1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0162" y="902817"/>
            <a:ext cx="9486899" cy="8353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059" y="1327209"/>
            <a:ext cx="6031865" cy="208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5"/>
              </a:spcBef>
            </a:pPr>
            <a:r>
              <a:rPr sz="5700" b="0" spc="415" dirty="0">
                <a:solidFill>
                  <a:srgbClr val="FFFFFF"/>
                </a:solidFill>
                <a:latin typeface="Verdana"/>
                <a:cs typeface="Verdana"/>
              </a:rPr>
              <a:t>Check </a:t>
            </a:r>
            <a:r>
              <a:rPr sz="5700" b="0" spc="260" dirty="0">
                <a:solidFill>
                  <a:srgbClr val="FFFFFF"/>
                </a:solidFill>
                <a:latin typeface="Verdana"/>
                <a:cs typeface="Verdana"/>
              </a:rPr>
              <a:t>for  </a:t>
            </a:r>
            <a:r>
              <a:rPr sz="5700" b="0" spc="175" dirty="0">
                <a:solidFill>
                  <a:srgbClr val="FFFFFF"/>
                </a:solidFill>
                <a:latin typeface="Verdana"/>
                <a:cs typeface="Verdana"/>
              </a:rPr>
              <a:t>multico</a:t>
            </a:r>
            <a:r>
              <a:rPr sz="5700" b="1" spc="175" dirty="0">
                <a:solidFill>
                  <a:srgbClr val="FFFFFF"/>
                </a:solidFill>
                <a:latin typeface="Cabin"/>
                <a:cs typeface="Cabin"/>
              </a:rPr>
              <a:t>l</a:t>
            </a:r>
            <a:r>
              <a:rPr sz="5700" b="1" spc="-65" dirty="0">
                <a:solidFill>
                  <a:srgbClr val="FFFFFF"/>
                </a:solidFill>
                <a:latin typeface="Cabin"/>
                <a:cs typeface="Cabin"/>
              </a:rPr>
              <a:t> </a:t>
            </a:r>
            <a:r>
              <a:rPr sz="5700" b="0" spc="60" dirty="0">
                <a:solidFill>
                  <a:srgbClr val="FFFFFF"/>
                </a:solidFill>
                <a:latin typeface="Verdana"/>
                <a:cs typeface="Verdana"/>
              </a:rPr>
              <a:t>inearity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059" y="4181350"/>
            <a:ext cx="7021195" cy="413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165">
              <a:lnSpc>
                <a:spcPct val="116199"/>
              </a:lnSpc>
              <a:spcBef>
                <a:spcPts val="95"/>
              </a:spcBef>
            </a:pP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From the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multicorrelation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matrix and 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multicollinearity plot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noticed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that 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there was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a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very high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correlation</a:t>
            </a:r>
            <a:r>
              <a:rPr sz="2900" spc="-6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between</a:t>
            </a:r>
            <a:endParaRPr sz="2900">
              <a:latin typeface="RobotoRegular"/>
              <a:cs typeface="RobotoRegular"/>
            </a:endParaRPr>
          </a:p>
          <a:p>
            <a:pPr marL="12700" marR="5080">
              <a:lnSpc>
                <a:spcPct val="116199"/>
              </a:lnSpc>
            </a:pP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money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supply,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consumer confidence index  and BBBcorparate</a:t>
            </a:r>
            <a:r>
              <a:rPr sz="290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yield.</a:t>
            </a:r>
            <a:endParaRPr sz="2900">
              <a:latin typeface="RobotoRegular"/>
              <a:cs typeface="RobotoRegular"/>
            </a:endParaRPr>
          </a:p>
          <a:p>
            <a:pPr marL="12700" marR="527685">
              <a:lnSpc>
                <a:spcPct val="116199"/>
              </a:lnSpc>
            </a:pP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so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will eliminate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money supply from  the model </a:t>
            </a:r>
            <a:r>
              <a:rPr sz="2900" dirty="0">
                <a:solidFill>
                  <a:srgbClr val="FFFFFF"/>
                </a:solidFill>
                <a:latin typeface="RobotoRegular"/>
                <a:cs typeface="RobotoRegular"/>
              </a:rPr>
              <a:t>first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and then look at the  summary</a:t>
            </a:r>
            <a:endParaRPr sz="29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5377738"/>
            <a:ext cx="13677899" cy="3057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373606"/>
            <a:ext cx="4084954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0" spc="180" dirty="0">
                <a:solidFill>
                  <a:srgbClr val="FFFFFF"/>
                </a:solidFill>
                <a:latin typeface="Verdana"/>
                <a:cs typeface="Verdana"/>
              </a:rPr>
              <a:t>Iteration</a:t>
            </a:r>
            <a:r>
              <a:rPr sz="5700" b="0" spc="-8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600" b="0" spc="12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5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3046035"/>
            <a:ext cx="97002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USD/euro and business confidence index have </a:t>
            </a:r>
            <a:r>
              <a:rPr sz="2600" dirty="0">
                <a:solidFill>
                  <a:srgbClr val="FFFFFF"/>
                </a:solidFill>
                <a:latin typeface="RobotoRegular"/>
                <a:cs typeface="RobotoRegular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very high p-value  so they are not significant</a:t>
            </a:r>
            <a:r>
              <a:rPr sz="2600" spc="-1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statistically</a:t>
            </a:r>
            <a:endParaRPr sz="26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therefore we will remove them from the</a:t>
            </a:r>
            <a:r>
              <a:rPr sz="2600" spc="-1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model</a:t>
            </a:r>
            <a:endParaRPr sz="26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3528" y="5626120"/>
            <a:ext cx="122300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373619"/>
            <a:ext cx="4063365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0" spc="180" dirty="0">
                <a:solidFill>
                  <a:srgbClr val="FFFFFF"/>
                </a:solidFill>
                <a:latin typeface="Verdana"/>
                <a:cs typeface="Verdana"/>
              </a:rPr>
              <a:t>Iteration</a:t>
            </a:r>
            <a:r>
              <a:rPr sz="5700" b="0" spc="-8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600" b="0" spc="10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5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3046035"/>
            <a:ext cx="10516235" cy="1397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580"/>
              </a:spcBef>
            </a:pP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looking at the summary we were getting an </a:t>
            </a:r>
            <a:r>
              <a:rPr sz="2600" dirty="0">
                <a:solidFill>
                  <a:srgbClr val="FFFFFF"/>
                </a:solidFill>
                <a:latin typeface="RobotoRegular"/>
                <a:cs typeface="RobotoRegular"/>
              </a:rPr>
              <a:t>r </a:t>
            </a: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square value of</a:t>
            </a:r>
            <a:r>
              <a:rPr sz="2600" spc="-3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92%</a:t>
            </a:r>
            <a:endParaRPr sz="2600">
              <a:latin typeface="RobotoRegular"/>
              <a:cs typeface="RobotoRegular"/>
            </a:endParaRPr>
          </a:p>
          <a:p>
            <a:pPr marL="12700" marR="5080" indent="81280">
              <a:lnSpc>
                <a:spcPct val="115399"/>
              </a:lnSpc>
            </a:pP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let's try eliminating the consumer confidence index and then look at the  summary</a:t>
            </a:r>
            <a:endParaRPr sz="26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350" y="4580899"/>
            <a:ext cx="13363559" cy="1924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373619"/>
            <a:ext cx="4075429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0" spc="180" dirty="0">
                <a:solidFill>
                  <a:srgbClr val="FFFFFF"/>
                </a:solidFill>
                <a:latin typeface="Verdana"/>
                <a:cs typeface="Verdana"/>
              </a:rPr>
              <a:t>Iteration</a:t>
            </a:r>
            <a:r>
              <a:rPr sz="5700" b="0" spc="-8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600" b="0" spc="11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5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7792" y="5143499"/>
            <a:ext cx="10334609" cy="211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716507"/>
            <a:ext cx="11024870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325" dirty="0">
                <a:solidFill>
                  <a:srgbClr val="FFFFFF"/>
                </a:solidFill>
                <a:latin typeface="Verdana"/>
                <a:cs typeface="Verdana"/>
              </a:rPr>
              <a:t>Testing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9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65" dirty="0">
                <a:solidFill>
                  <a:srgbClr val="FFFFFF"/>
                </a:solidFill>
                <a:latin typeface="Verdana"/>
                <a:cs typeface="Verdana"/>
              </a:rPr>
              <a:t>linearity</a:t>
            </a:r>
            <a:endParaRPr sz="86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3829653"/>
            <a:ext cx="88576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3400" spc="-5" dirty="0">
                <a:solidFill>
                  <a:srgbClr val="FFFFFF"/>
                </a:solidFill>
                <a:latin typeface="RobotoRegular"/>
                <a:cs typeface="RobotoRegular"/>
              </a:rPr>
              <a:t>will </a:t>
            </a:r>
            <a:r>
              <a:rPr sz="3400" spc="-10" dirty="0">
                <a:solidFill>
                  <a:srgbClr val="FFFFFF"/>
                </a:solidFill>
                <a:latin typeface="RobotoRegular"/>
                <a:cs typeface="RobotoRegular"/>
              </a:rPr>
              <a:t>use the Ramsey testto test </a:t>
            </a:r>
            <a:r>
              <a:rPr sz="3400" spc="-5" dirty="0">
                <a:solidFill>
                  <a:srgbClr val="FFFFFF"/>
                </a:solidFill>
                <a:latin typeface="RobotoRegular"/>
                <a:cs typeface="RobotoRegular"/>
              </a:rPr>
              <a:t>for</a:t>
            </a:r>
            <a:r>
              <a:rPr sz="3400" spc="4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RobotoRegular"/>
                <a:cs typeface="RobotoRegular"/>
              </a:rPr>
              <a:t>linearity</a:t>
            </a:r>
            <a:endParaRPr sz="34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0650" y="8408837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0020" y="8192968"/>
            <a:ext cx="93472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14" dirty="0">
                <a:solidFill>
                  <a:srgbClr val="FFFFFF"/>
                </a:solidFill>
                <a:latin typeface="Noto Sans"/>
                <a:cs typeface="Noto Sans"/>
              </a:rPr>
              <a:t>Apply </a:t>
            </a:r>
            <a:r>
              <a:rPr sz="3400" spc="-165" dirty="0">
                <a:solidFill>
                  <a:srgbClr val="FFFFFF"/>
                </a:solidFill>
                <a:latin typeface="Noto Sans"/>
                <a:cs typeface="Noto Sans"/>
              </a:rPr>
              <a:t>log </a:t>
            </a:r>
            <a:r>
              <a:rPr sz="3400" spc="-105" dirty="0">
                <a:solidFill>
                  <a:srgbClr val="FFFFFF"/>
                </a:solidFill>
                <a:latin typeface="Noto Sans"/>
                <a:cs typeface="Noto Sans"/>
              </a:rPr>
              <a:t>Transformation </a:t>
            </a:r>
            <a:r>
              <a:rPr sz="3400" spc="-85" dirty="0">
                <a:solidFill>
                  <a:srgbClr val="FFFFFF"/>
                </a:solidFill>
                <a:latin typeface="Noto Sans"/>
                <a:cs typeface="Noto Sans"/>
              </a:rPr>
              <a:t>on the </a:t>
            </a:r>
            <a:r>
              <a:rPr sz="3400" spc="-95" dirty="0">
                <a:solidFill>
                  <a:srgbClr val="FFFFFF"/>
                </a:solidFill>
                <a:latin typeface="Noto Sans"/>
                <a:cs typeface="Noto Sans"/>
              </a:rPr>
              <a:t>portfolio</a:t>
            </a:r>
            <a:r>
              <a:rPr sz="3400" spc="54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3400" spc="-100" dirty="0">
                <a:solidFill>
                  <a:srgbClr val="FFFFFF"/>
                </a:solidFill>
                <a:latin typeface="Noto Sans"/>
                <a:cs typeface="Noto Sans"/>
              </a:rPr>
              <a:t>values</a:t>
            </a:r>
            <a:endParaRPr sz="3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6044" y="4981224"/>
            <a:ext cx="10258409" cy="203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716507"/>
            <a:ext cx="11024870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325" dirty="0">
                <a:solidFill>
                  <a:srgbClr val="FFFFFF"/>
                </a:solidFill>
                <a:latin typeface="Verdana"/>
                <a:cs typeface="Verdana"/>
              </a:rPr>
              <a:t>Testing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9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65" dirty="0">
                <a:solidFill>
                  <a:srgbClr val="FFFFFF"/>
                </a:solidFill>
                <a:latin typeface="Verdana"/>
                <a:cs typeface="Verdana"/>
              </a:rPr>
              <a:t>linearity</a:t>
            </a:r>
            <a:endParaRPr sz="86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950" y="8408837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5215" y="8111016"/>
            <a:ext cx="1006856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6235">
              <a:lnSpc>
                <a:spcPct val="115799"/>
              </a:lnSpc>
              <a:spcBef>
                <a:spcPts val="100"/>
              </a:spcBef>
            </a:pPr>
            <a:r>
              <a:rPr sz="3400" spc="-130" dirty="0">
                <a:solidFill>
                  <a:srgbClr val="FFFFFF"/>
                </a:solidFill>
                <a:latin typeface="Noto Sans"/>
                <a:cs typeface="Noto Sans"/>
              </a:rPr>
              <a:t>Although </a:t>
            </a:r>
            <a:r>
              <a:rPr sz="3400" spc="-85" dirty="0">
                <a:solidFill>
                  <a:srgbClr val="FFFFFF"/>
                </a:solidFill>
                <a:latin typeface="Noto Sans"/>
                <a:cs typeface="Noto Sans"/>
              </a:rPr>
              <a:t>the </a:t>
            </a:r>
            <a:r>
              <a:rPr sz="3400" spc="-90" dirty="0">
                <a:solidFill>
                  <a:srgbClr val="FFFFFF"/>
                </a:solidFill>
                <a:latin typeface="Noto Sans"/>
                <a:cs typeface="Noto Sans"/>
              </a:rPr>
              <a:t>p-value </a:t>
            </a:r>
            <a:r>
              <a:rPr sz="3400" spc="-80" dirty="0">
                <a:solidFill>
                  <a:srgbClr val="FFFFFF"/>
                </a:solidFill>
                <a:latin typeface="Noto Sans"/>
                <a:cs typeface="Noto Sans"/>
              </a:rPr>
              <a:t>is </a:t>
            </a:r>
            <a:r>
              <a:rPr sz="3400" spc="-35" dirty="0">
                <a:solidFill>
                  <a:srgbClr val="FFFFFF"/>
                </a:solidFill>
                <a:latin typeface="Noto Sans"/>
                <a:cs typeface="Noto Sans"/>
              </a:rPr>
              <a:t>17% </a:t>
            </a:r>
            <a:r>
              <a:rPr sz="3400" spc="-85" dirty="0">
                <a:solidFill>
                  <a:srgbClr val="FFFFFF"/>
                </a:solidFill>
                <a:latin typeface="Noto Sans"/>
                <a:cs typeface="Noto Sans"/>
              </a:rPr>
              <a:t>let </a:t>
            </a:r>
            <a:r>
              <a:rPr sz="3400" spc="-75" dirty="0">
                <a:solidFill>
                  <a:srgbClr val="FFFFFF"/>
                </a:solidFill>
                <a:latin typeface="Noto Sans"/>
                <a:cs typeface="Noto Sans"/>
              </a:rPr>
              <a:t>us </a:t>
            </a:r>
            <a:r>
              <a:rPr sz="3400" spc="-105" dirty="0">
                <a:solidFill>
                  <a:srgbClr val="FFFFFF"/>
                </a:solidFill>
                <a:latin typeface="Noto Sans"/>
                <a:cs typeface="Noto Sans"/>
              </a:rPr>
              <a:t>transform </a:t>
            </a:r>
            <a:r>
              <a:rPr sz="3400" spc="-85" dirty="0">
                <a:solidFill>
                  <a:srgbClr val="FFFFFF"/>
                </a:solidFill>
                <a:latin typeface="Noto Sans"/>
                <a:cs typeface="Noto Sans"/>
              </a:rPr>
              <a:t>the  </a:t>
            </a:r>
            <a:r>
              <a:rPr sz="3400" spc="-80" dirty="0">
                <a:solidFill>
                  <a:srgbClr val="FFFFFF"/>
                </a:solidFill>
                <a:latin typeface="Noto Sans"/>
                <a:cs typeface="Noto Sans"/>
              </a:rPr>
              <a:t>dependent </a:t>
            </a:r>
            <a:r>
              <a:rPr sz="3400" spc="-105" dirty="0">
                <a:solidFill>
                  <a:srgbClr val="FFFFFF"/>
                </a:solidFill>
                <a:latin typeface="Noto Sans"/>
                <a:cs typeface="Noto Sans"/>
              </a:rPr>
              <a:t>variable </a:t>
            </a:r>
            <a:r>
              <a:rPr sz="3400" spc="-95" dirty="0">
                <a:solidFill>
                  <a:srgbClr val="FFFFFF"/>
                </a:solidFill>
                <a:latin typeface="Noto Sans"/>
                <a:cs typeface="Noto Sans"/>
              </a:rPr>
              <a:t>and </a:t>
            </a:r>
            <a:r>
              <a:rPr sz="3400" spc="-55" dirty="0">
                <a:solidFill>
                  <a:srgbClr val="FFFFFF"/>
                </a:solidFill>
                <a:latin typeface="Noto Sans"/>
                <a:cs typeface="Noto Sans"/>
              </a:rPr>
              <a:t>see </a:t>
            </a:r>
            <a:r>
              <a:rPr sz="3400" spc="-85" dirty="0">
                <a:solidFill>
                  <a:srgbClr val="FFFFFF"/>
                </a:solidFill>
                <a:latin typeface="Noto Sans"/>
                <a:cs typeface="Noto Sans"/>
              </a:rPr>
              <a:t>its </a:t>
            </a:r>
            <a:r>
              <a:rPr sz="3400" spc="-90" dirty="0">
                <a:solidFill>
                  <a:srgbClr val="FFFFFF"/>
                </a:solidFill>
                <a:latin typeface="Noto Sans"/>
                <a:cs typeface="Noto Sans"/>
              </a:rPr>
              <a:t>effect </a:t>
            </a:r>
            <a:r>
              <a:rPr sz="3400" spc="-85" dirty="0">
                <a:solidFill>
                  <a:srgbClr val="FFFFFF"/>
                </a:solidFill>
                <a:latin typeface="Noto Sans"/>
                <a:cs typeface="Noto Sans"/>
              </a:rPr>
              <a:t>on the</a:t>
            </a:r>
            <a:r>
              <a:rPr sz="3400" spc="58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3400" spc="-90" dirty="0">
                <a:solidFill>
                  <a:srgbClr val="FFFFFF"/>
                </a:solidFill>
                <a:latin typeface="Noto Sans"/>
                <a:cs typeface="Noto Sans"/>
              </a:rPr>
              <a:t>p-value</a:t>
            </a:r>
            <a:endParaRPr sz="3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7829550" cy="10287000"/>
            <a:chOff x="0" y="1"/>
            <a:chExt cx="782955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7829550" cy="10287000"/>
            </a:xfrm>
            <a:custGeom>
              <a:avLst/>
              <a:gdLst/>
              <a:ahLst/>
              <a:cxnLst/>
              <a:rect l="l" t="t" r="r" b="b"/>
              <a:pathLst>
                <a:path w="7829550" h="10287000">
                  <a:moveTo>
                    <a:pt x="782955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7829550" y="0"/>
                  </a:lnTo>
                  <a:lnTo>
                    <a:pt x="7829550" y="1028700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5583" y="1885041"/>
              <a:ext cx="4962540" cy="65150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16911" y="3413366"/>
            <a:ext cx="10454640" cy="359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700"/>
              </a:lnSpc>
              <a:spcBef>
                <a:spcPts val="90"/>
              </a:spcBef>
            </a:pPr>
            <a:r>
              <a:rPr sz="3950" spc="345" dirty="0">
                <a:solidFill>
                  <a:srgbClr val="003B31"/>
                </a:solidFill>
                <a:latin typeface="Verdana"/>
                <a:cs typeface="Verdana"/>
              </a:rPr>
              <a:t>An </a:t>
            </a:r>
            <a:r>
              <a:rPr sz="3950" spc="185" dirty="0">
                <a:solidFill>
                  <a:srgbClr val="003B31"/>
                </a:solidFill>
                <a:latin typeface="Verdana"/>
                <a:cs typeface="Verdana"/>
              </a:rPr>
              <a:t>econometric </a:t>
            </a:r>
            <a:r>
              <a:rPr sz="3950" spc="165" dirty="0">
                <a:solidFill>
                  <a:srgbClr val="003B31"/>
                </a:solidFill>
                <a:latin typeface="Verdana"/>
                <a:cs typeface="Verdana"/>
              </a:rPr>
              <a:t>model specifies </a:t>
            </a:r>
            <a:r>
              <a:rPr sz="3950" spc="160" dirty="0">
                <a:solidFill>
                  <a:srgbClr val="003B31"/>
                </a:solidFill>
                <a:latin typeface="Verdana"/>
                <a:cs typeface="Verdana"/>
              </a:rPr>
              <a:t>the  </a:t>
            </a:r>
            <a:r>
              <a:rPr sz="3950" spc="105" dirty="0">
                <a:solidFill>
                  <a:srgbClr val="003B31"/>
                </a:solidFill>
                <a:latin typeface="Verdana"/>
                <a:cs typeface="Verdana"/>
              </a:rPr>
              <a:t>statistical</a:t>
            </a:r>
            <a:r>
              <a:rPr sz="3950" spc="-550" dirty="0">
                <a:solidFill>
                  <a:srgbClr val="003B31"/>
                </a:solidFill>
                <a:latin typeface="Verdana"/>
                <a:cs typeface="Verdana"/>
              </a:rPr>
              <a:t> </a:t>
            </a:r>
            <a:r>
              <a:rPr sz="3950" spc="75" dirty="0">
                <a:solidFill>
                  <a:srgbClr val="003B31"/>
                </a:solidFill>
                <a:latin typeface="Verdana"/>
                <a:cs typeface="Verdana"/>
              </a:rPr>
              <a:t>relationship</a:t>
            </a:r>
            <a:r>
              <a:rPr sz="3950" spc="-550" dirty="0">
                <a:solidFill>
                  <a:srgbClr val="003B31"/>
                </a:solidFill>
                <a:latin typeface="Verdana"/>
                <a:cs typeface="Verdana"/>
              </a:rPr>
              <a:t> </a:t>
            </a:r>
            <a:r>
              <a:rPr sz="3950" spc="130" dirty="0">
                <a:solidFill>
                  <a:srgbClr val="003B31"/>
                </a:solidFill>
                <a:latin typeface="Verdana"/>
                <a:cs typeface="Verdana"/>
              </a:rPr>
              <a:t>that</a:t>
            </a:r>
            <a:r>
              <a:rPr sz="3950" spc="-550" dirty="0">
                <a:solidFill>
                  <a:srgbClr val="003B31"/>
                </a:solidFill>
                <a:latin typeface="Verdana"/>
                <a:cs typeface="Verdana"/>
              </a:rPr>
              <a:t> </a:t>
            </a:r>
            <a:r>
              <a:rPr sz="3950" spc="105" dirty="0">
                <a:solidFill>
                  <a:srgbClr val="003B31"/>
                </a:solidFill>
                <a:latin typeface="Verdana"/>
                <a:cs typeface="Verdana"/>
              </a:rPr>
              <a:t>is</a:t>
            </a:r>
            <a:r>
              <a:rPr sz="3950" spc="-550" dirty="0">
                <a:solidFill>
                  <a:srgbClr val="003B31"/>
                </a:solidFill>
                <a:latin typeface="Verdana"/>
                <a:cs typeface="Verdana"/>
              </a:rPr>
              <a:t> </a:t>
            </a:r>
            <a:r>
              <a:rPr sz="3950" spc="110" dirty="0">
                <a:solidFill>
                  <a:srgbClr val="003B31"/>
                </a:solidFill>
                <a:latin typeface="Verdana"/>
                <a:cs typeface="Verdana"/>
              </a:rPr>
              <a:t>believed</a:t>
            </a:r>
            <a:r>
              <a:rPr sz="3950" spc="-550" dirty="0">
                <a:solidFill>
                  <a:srgbClr val="003B31"/>
                </a:solidFill>
                <a:latin typeface="Verdana"/>
                <a:cs typeface="Verdana"/>
              </a:rPr>
              <a:t> </a:t>
            </a:r>
            <a:r>
              <a:rPr sz="3950" spc="240" dirty="0">
                <a:solidFill>
                  <a:srgbClr val="003B31"/>
                </a:solidFill>
                <a:latin typeface="Verdana"/>
                <a:cs typeface="Verdana"/>
              </a:rPr>
              <a:t>to  </a:t>
            </a:r>
            <a:r>
              <a:rPr sz="3950" spc="145" dirty="0">
                <a:solidFill>
                  <a:srgbClr val="003B31"/>
                </a:solidFill>
                <a:latin typeface="Verdana"/>
                <a:cs typeface="Verdana"/>
              </a:rPr>
              <a:t>hold </a:t>
            </a:r>
            <a:r>
              <a:rPr sz="3950" spc="225" dirty="0">
                <a:solidFill>
                  <a:srgbClr val="003B31"/>
                </a:solidFill>
                <a:latin typeface="Verdana"/>
                <a:cs typeface="Verdana"/>
              </a:rPr>
              <a:t>between </a:t>
            </a:r>
            <a:r>
              <a:rPr sz="3950" spc="160" dirty="0">
                <a:solidFill>
                  <a:srgbClr val="003B31"/>
                </a:solidFill>
                <a:latin typeface="Verdana"/>
                <a:cs typeface="Verdana"/>
              </a:rPr>
              <a:t>the </a:t>
            </a:r>
            <a:r>
              <a:rPr sz="3950" spc="75" dirty="0">
                <a:solidFill>
                  <a:srgbClr val="003B31"/>
                </a:solidFill>
                <a:latin typeface="Verdana"/>
                <a:cs typeface="Verdana"/>
              </a:rPr>
              <a:t>various </a:t>
            </a:r>
            <a:r>
              <a:rPr sz="3950" spc="225" dirty="0">
                <a:solidFill>
                  <a:srgbClr val="003B31"/>
                </a:solidFill>
                <a:latin typeface="Verdana"/>
                <a:cs typeface="Verdana"/>
              </a:rPr>
              <a:t>economic  </a:t>
            </a:r>
            <a:r>
              <a:rPr sz="3950" spc="95" dirty="0">
                <a:solidFill>
                  <a:srgbClr val="003B31"/>
                </a:solidFill>
                <a:latin typeface="Verdana"/>
                <a:cs typeface="Verdana"/>
              </a:rPr>
              <a:t>quantities </a:t>
            </a:r>
            <a:r>
              <a:rPr sz="3950" spc="90" dirty="0">
                <a:solidFill>
                  <a:srgbClr val="003B31"/>
                </a:solidFill>
                <a:latin typeface="Verdana"/>
                <a:cs typeface="Verdana"/>
              </a:rPr>
              <a:t>pertaining </a:t>
            </a:r>
            <a:r>
              <a:rPr sz="3950" spc="240" dirty="0">
                <a:solidFill>
                  <a:srgbClr val="003B31"/>
                </a:solidFill>
                <a:latin typeface="Verdana"/>
                <a:cs typeface="Verdana"/>
              </a:rPr>
              <a:t>to </a:t>
            </a:r>
            <a:r>
              <a:rPr sz="3950" spc="155" dirty="0">
                <a:solidFill>
                  <a:srgbClr val="003B31"/>
                </a:solidFill>
                <a:latin typeface="Verdana"/>
                <a:cs typeface="Verdana"/>
              </a:rPr>
              <a:t>a </a:t>
            </a:r>
            <a:r>
              <a:rPr sz="3950" spc="90" dirty="0">
                <a:solidFill>
                  <a:srgbClr val="003B31"/>
                </a:solidFill>
                <a:latin typeface="Verdana"/>
                <a:cs typeface="Verdana"/>
              </a:rPr>
              <a:t>particular  </a:t>
            </a:r>
            <a:r>
              <a:rPr sz="3950" spc="225" dirty="0">
                <a:solidFill>
                  <a:srgbClr val="003B31"/>
                </a:solidFill>
                <a:latin typeface="Verdana"/>
                <a:cs typeface="Verdana"/>
              </a:rPr>
              <a:t>economic</a:t>
            </a:r>
            <a:r>
              <a:rPr sz="3950" spc="-555" dirty="0">
                <a:solidFill>
                  <a:srgbClr val="003B31"/>
                </a:solidFill>
                <a:latin typeface="Verdana"/>
                <a:cs typeface="Verdana"/>
              </a:rPr>
              <a:t> </a:t>
            </a:r>
            <a:r>
              <a:rPr sz="3950" spc="105" dirty="0">
                <a:solidFill>
                  <a:srgbClr val="003B31"/>
                </a:solidFill>
                <a:latin typeface="Verdana"/>
                <a:cs typeface="Verdana"/>
              </a:rPr>
              <a:t>phenomenon</a:t>
            </a:r>
            <a:r>
              <a:rPr sz="3900" spc="105" dirty="0">
                <a:solidFill>
                  <a:srgbClr val="003B31"/>
                </a:solidFill>
                <a:latin typeface="Arial"/>
                <a:cs typeface="Arial"/>
              </a:rPr>
              <a:t>.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774940">
              <a:lnSpc>
                <a:spcPct val="100000"/>
              </a:lnSpc>
              <a:spcBef>
                <a:spcPts val="130"/>
              </a:spcBef>
            </a:pPr>
            <a:r>
              <a:rPr spc="75" dirty="0"/>
              <a:t>WHAT </a:t>
            </a:r>
            <a:r>
              <a:rPr spc="5" dirty="0"/>
              <a:t>IS </a:t>
            </a:r>
            <a:r>
              <a:rPr spc="55" dirty="0"/>
              <a:t>AN </a:t>
            </a:r>
            <a:r>
              <a:rPr spc="85" dirty="0"/>
              <a:t>ECONOMETRIC</a:t>
            </a:r>
            <a:r>
              <a:rPr spc="600" dirty="0"/>
              <a:t> </a:t>
            </a:r>
            <a:r>
              <a:rPr spc="90" dirty="0"/>
              <a:t>MODEL?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993" y="3857792"/>
            <a:ext cx="10039349" cy="257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716498"/>
            <a:ext cx="11024870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325" dirty="0">
                <a:solidFill>
                  <a:srgbClr val="FFFFFF"/>
                </a:solidFill>
                <a:latin typeface="Verdana"/>
                <a:cs typeface="Verdana"/>
              </a:rPr>
              <a:t>Testing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9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65" dirty="0">
                <a:solidFill>
                  <a:srgbClr val="FFFFFF"/>
                </a:solidFill>
                <a:latin typeface="Verdana"/>
                <a:cs typeface="Verdana"/>
              </a:rPr>
              <a:t>linearity</a:t>
            </a:r>
            <a:endParaRPr sz="86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7872" y="7450698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7242" y="7234830"/>
            <a:ext cx="50774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450" dirty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3400" spc="-245" dirty="0">
                <a:solidFill>
                  <a:srgbClr val="FFFFFF"/>
                </a:solidFill>
                <a:latin typeface="Arial Black"/>
                <a:cs typeface="Arial Black"/>
              </a:rPr>
              <a:t>p </a:t>
            </a:r>
            <a:r>
              <a:rPr sz="3400" spc="-409" dirty="0">
                <a:solidFill>
                  <a:srgbClr val="FFFFFF"/>
                </a:solidFill>
                <a:latin typeface="Arial Black"/>
                <a:cs typeface="Arial Black"/>
              </a:rPr>
              <a:t>value </a:t>
            </a:r>
            <a:r>
              <a:rPr sz="3400" spc="-315" dirty="0">
                <a:solidFill>
                  <a:srgbClr val="FFFFFF"/>
                </a:solidFill>
                <a:latin typeface="Arial Black"/>
                <a:cs typeface="Arial Black"/>
              </a:rPr>
              <a:t>in </a:t>
            </a:r>
            <a:r>
              <a:rPr sz="3400" spc="-400" dirty="0">
                <a:solidFill>
                  <a:srgbClr val="FFFFFF"/>
                </a:solidFill>
                <a:latin typeface="Arial Black"/>
                <a:cs typeface="Arial Black"/>
              </a:rPr>
              <a:t>almost</a:t>
            </a:r>
            <a:r>
              <a:rPr sz="3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400" spc="-440" dirty="0">
                <a:solidFill>
                  <a:srgbClr val="FFFFFF"/>
                </a:solidFill>
                <a:latin typeface="Arial Black"/>
                <a:cs typeface="Arial Black"/>
              </a:rPr>
              <a:t>58%</a:t>
            </a:r>
            <a:endParaRPr sz="3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946" y="4356475"/>
            <a:ext cx="13830299" cy="415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689360"/>
            <a:ext cx="6542405" cy="315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5"/>
              </a:spcBef>
            </a:pPr>
            <a:r>
              <a:rPr sz="8650" b="0" spc="150" dirty="0">
                <a:solidFill>
                  <a:srgbClr val="FFFFFF"/>
                </a:solidFill>
                <a:latin typeface="Verdana"/>
                <a:cs typeface="Verdana"/>
              </a:rPr>
              <a:t>Final</a:t>
            </a:r>
            <a:r>
              <a:rPr sz="8650" b="0" spc="-1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40" dirty="0">
                <a:solidFill>
                  <a:srgbClr val="FFFFFF"/>
                </a:solidFill>
                <a:latin typeface="Verdana"/>
                <a:cs typeface="Verdana"/>
              </a:rPr>
              <a:t>model  </a:t>
            </a:r>
            <a:r>
              <a:rPr sz="8650" b="0" spc="229" dirty="0">
                <a:solidFill>
                  <a:srgbClr val="FFFFFF"/>
                </a:solidFill>
                <a:latin typeface="Verdana"/>
                <a:cs typeface="Verdana"/>
              </a:rPr>
              <a:t>summary</a:t>
            </a:r>
            <a:endParaRPr sz="8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940911"/>
            <a:ext cx="16859249" cy="4219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716498"/>
            <a:ext cx="9587230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170" dirty="0">
                <a:solidFill>
                  <a:srgbClr val="FFFFFF"/>
                </a:solidFill>
                <a:latin typeface="Verdana"/>
                <a:cs typeface="Verdana"/>
              </a:rPr>
              <a:t>Quantitative</a:t>
            </a:r>
            <a:r>
              <a:rPr sz="8650" b="0" spc="-1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6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8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2273076"/>
            <a:ext cx="8286749" cy="54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3589" y="2352933"/>
            <a:ext cx="8039099" cy="525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03686"/>
            <a:ext cx="8966835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130" dirty="0">
                <a:solidFill>
                  <a:srgbClr val="FFFFFF"/>
                </a:solidFill>
                <a:latin typeface="Verdana"/>
                <a:cs typeface="Verdana"/>
              </a:rPr>
              <a:t>Qualitative</a:t>
            </a:r>
            <a:r>
              <a:rPr sz="8650" b="0" spc="-1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44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86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0954" y="8834173"/>
            <a:ext cx="8240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ACF values die out at lag 2, PACF values die out at lag</a:t>
            </a:r>
            <a:r>
              <a:rPr sz="2600" spc="-3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RobotoRegular"/>
                <a:cs typeface="RobotoRegular"/>
              </a:rPr>
              <a:t>6.</a:t>
            </a:r>
            <a:endParaRPr sz="26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639" y="1571167"/>
            <a:ext cx="16706849" cy="859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203689"/>
            <a:ext cx="8966835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130" dirty="0">
                <a:solidFill>
                  <a:srgbClr val="FFFFFF"/>
                </a:solidFill>
                <a:latin typeface="Verdana"/>
                <a:cs typeface="Verdana"/>
              </a:rPr>
              <a:t>Qualitative</a:t>
            </a:r>
            <a:r>
              <a:rPr sz="8650" b="0" spc="-1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44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8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8444" y="1964329"/>
            <a:ext cx="11315699" cy="5905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29777" y="1964329"/>
            <a:ext cx="4105259" cy="1085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29777" y="3729075"/>
            <a:ext cx="4105289" cy="119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29777" y="5547603"/>
            <a:ext cx="4105289" cy="1400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203686"/>
            <a:ext cx="10511155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7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8650" b="0" spc="-1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265" dirty="0">
                <a:solidFill>
                  <a:srgbClr val="FFFFFF"/>
                </a:solidFill>
                <a:latin typeface="Verdana"/>
                <a:cs typeface="Verdana"/>
              </a:rPr>
              <a:t>sample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114" dirty="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endParaRPr sz="8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2384" y="2668136"/>
            <a:ext cx="10144109" cy="631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55518" y="2668136"/>
            <a:ext cx="4324349" cy="876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55518" y="4702179"/>
            <a:ext cx="4324349" cy="809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55518" y="6796064"/>
            <a:ext cx="4324349" cy="1028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819" y="375552"/>
            <a:ext cx="12567920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390" dirty="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sz="8650" b="0" spc="-1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63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8650" b="0" spc="-12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265" dirty="0">
                <a:solidFill>
                  <a:srgbClr val="FFFFFF"/>
                </a:solidFill>
                <a:latin typeface="Verdana"/>
                <a:cs typeface="Verdana"/>
              </a:rPr>
              <a:t>sample</a:t>
            </a:r>
            <a:r>
              <a:rPr sz="8650" b="0" spc="-12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114" dirty="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endParaRPr sz="8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519" y="3433144"/>
            <a:ext cx="15716249" cy="5210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819" y="0"/>
            <a:ext cx="11299825" cy="315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5"/>
              </a:spcBef>
            </a:pPr>
            <a:r>
              <a:rPr sz="8650" b="0" spc="4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70" dirty="0">
                <a:solidFill>
                  <a:srgbClr val="FFFFFF"/>
                </a:solidFill>
                <a:latin typeface="Verdana"/>
                <a:cs typeface="Verdana"/>
              </a:rPr>
              <a:t>predicted</a:t>
            </a:r>
            <a:r>
              <a:rPr sz="8650" b="0" spc="-1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125" dirty="0">
                <a:solidFill>
                  <a:srgbClr val="FFFFFF"/>
                </a:solidFill>
                <a:latin typeface="Verdana"/>
                <a:cs typeface="Verdana"/>
              </a:rPr>
              <a:t>value  </a:t>
            </a:r>
            <a:r>
              <a:rPr sz="8650" b="0" spc="39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8650" b="0" spc="-1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430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8650" b="0" spc="-1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310" dirty="0">
                <a:solidFill>
                  <a:srgbClr val="FFFFFF"/>
                </a:solidFill>
                <a:latin typeface="Verdana"/>
                <a:cs typeface="Verdana"/>
              </a:rPr>
              <a:t>scenerio</a:t>
            </a:r>
            <a:endParaRPr sz="8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519" y="5"/>
            <a:ext cx="17876520" cy="10287000"/>
            <a:chOff x="413519" y="5"/>
            <a:chExt cx="17876520" cy="10287000"/>
          </a:xfrm>
        </p:grpSpPr>
        <p:sp>
          <p:nvSpPr>
            <p:cNvPr id="3" name="object 3"/>
            <p:cNvSpPr/>
            <p:nvPr/>
          </p:nvSpPr>
          <p:spPr>
            <a:xfrm>
              <a:off x="413519" y="2711384"/>
              <a:ext cx="17554589" cy="13715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4821" y="5143515"/>
              <a:ext cx="17297399" cy="485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4821" y="4450994"/>
              <a:ext cx="4600559" cy="409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819" y="721180"/>
            <a:ext cx="9991725" cy="1346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650" b="0" spc="150" dirty="0">
                <a:solidFill>
                  <a:srgbClr val="FFFFFF"/>
                </a:solidFill>
                <a:latin typeface="Verdana"/>
                <a:cs typeface="Verdana"/>
              </a:rPr>
              <a:t>Final</a:t>
            </a:r>
            <a:r>
              <a:rPr sz="8650" b="0" spc="-1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650" b="0" spc="270" dirty="0">
                <a:solidFill>
                  <a:srgbClr val="FFFFFF"/>
                </a:solidFill>
                <a:latin typeface="Verdana"/>
                <a:cs typeface="Verdana"/>
              </a:rPr>
              <a:t>Calculations</a:t>
            </a:r>
            <a:endParaRPr sz="86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6336" y="5988692"/>
            <a:ext cx="10458450" cy="1614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4050" spc="-10" dirty="0">
                <a:solidFill>
                  <a:srgbClr val="FFFFFF"/>
                </a:solidFill>
                <a:latin typeface="RobotoRegular"/>
                <a:cs typeface="RobotoRegular"/>
              </a:rPr>
              <a:t>The capital requirement </a:t>
            </a:r>
            <a:r>
              <a:rPr sz="4050" spc="-5" dirty="0">
                <a:solidFill>
                  <a:srgbClr val="FFFFFF"/>
                </a:solidFill>
                <a:latin typeface="RobotoRegular"/>
                <a:cs typeface="RobotoRegular"/>
              </a:rPr>
              <a:t>at a </a:t>
            </a:r>
            <a:r>
              <a:rPr sz="4050" spc="-10" dirty="0">
                <a:solidFill>
                  <a:srgbClr val="FFFFFF"/>
                </a:solidFill>
                <a:latin typeface="RobotoRegular"/>
                <a:cs typeface="RobotoRegular"/>
              </a:rPr>
              <a:t>portfolio (CRP)</a:t>
            </a:r>
            <a:r>
              <a:rPr sz="4050" spc="6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4050" spc="-5" dirty="0">
                <a:solidFill>
                  <a:srgbClr val="FFFFFF"/>
                </a:solidFill>
                <a:latin typeface="RobotoRegular"/>
                <a:cs typeface="RobotoRegular"/>
              </a:rPr>
              <a:t>is</a:t>
            </a:r>
            <a:endParaRPr sz="4050">
              <a:latin typeface="RobotoRegular"/>
              <a:cs typeface="RobotoRegular"/>
            </a:endParaRPr>
          </a:p>
          <a:p>
            <a:pPr marL="292735" algn="ctr">
              <a:lnSpc>
                <a:spcPct val="100000"/>
              </a:lnSpc>
              <a:spcBef>
                <a:spcPts val="765"/>
              </a:spcBef>
            </a:pPr>
            <a:r>
              <a:rPr sz="5250" b="0" spc="-40" dirty="0">
                <a:solidFill>
                  <a:srgbClr val="FFFFFF"/>
                </a:solidFill>
                <a:latin typeface="Roboto"/>
                <a:cs typeface="Roboto"/>
              </a:rPr>
              <a:t>166.0697</a:t>
            </a:r>
            <a:endParaRPr sz="52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609850" cy="10287000"/>
          </a:xfrm>
          <a:custGeom>
            <a:avLst/>
            <a:gdLst/>
            <a:ahLst/>
            <a:cxnLst/>
            <a:rect l="l" t="t" r="r" b="b"/>
            <a:pathLst>
              <a:path w="2609850" h="10287000">
                <a:moveTo>
                  <a:pt x="260985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2609850" y="0"/>
                </a:lnTo>
                <a:lnTo>
                  <a:pt x="260985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5437" y="968065"/>
            <a:ext cx="9525" cy="8705850"/>
          </a:xfrm>
          <a:custGeom>
            <a:avLst/>
            <a:gdLst/>
            <a:ahLst/>
            <a:cxnLst/>
            <a:rect l="l" t="t" r="r" b="b"/>
            <a:pathLst>
              <a:path w="9525" h="8705850">
                <a:moveTo>
                  <a:pt x="9525" y="8705850"/>
                </a:moveTo>
                <a:lnTo>
                  <a:pt x="0" y="8705850"/>
                </a:lnTo>
                <a:lnTo>
                  <a:pt x="0" y="0"/>
                </a:lnTo>
                <a:lnTo>
                  <a:pt x="9525" y="0"/>
                </a:lnTo>
                <a:lnTo>
                  <a:pt x="9525" y="8705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5923" y="1198226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29" h="760730">
                <a:moveTo>
                  <a:pt x="380203" y="760407"/>
                </a:moveTo>
                <a:lnTo>
                  <a:pt x="333659" y="757548"/>
                </a:lnTo>
                <a:lnTo>
                  <a:pt x="287821" y="749013"/>
                </a:lnTo>
                <a:lnTo>
                  <a:pt x="243373" y="734932"/>
                </a:lnTo>
                <a:lnTo>
                  <a:pt x="200977" y="715512"/>
                </a:lnTo>
                <a:lnTo>
                  <a:pt x="161276" y="691050"/>
                </a:lnTo>
                <a:lnTo>
                  <a:pt x="124874" y="661916"/>
                </a:lnTo>
                <a:lnTo>
                  <a:pt x="92311" y="628544"/>
                </a:lnTo>
                <a:lnTo>
                  <a:pt x="64075" y="591434"/>
                </a:lnTo>
                <a:lnTo>
                  <a:pt x="40595" y="551144"/>
                </a:lnTo>
                <a:lnTo>
                  <a:pt x="22224" y="508290"/>
                </a:lnTo>
                <a:lnTo>
                  <a:pt x="9238" y="463509"/>
                </a:lnTo>
                <a:lnTo>
                  <a:pt x="1830" y="417469"/>
                </a:lnTo>
                <a:lnTo>
                  <a:pt x="0" y="380203"/>
                </a:lnTo>
                <a:lnTo>
                  <a:pt x="114" y="370870"/>
                </a:lnTo>
                <a:lnTo>
                  <a:pt x="4114" y="324416"/>
                </a:lnTo>
                <a:lnTo>
                  <a:pt x="13771" y="278801"/>
                </a:lnTo>
                <a:lnTo>
                  <a:pt x="28941" y="234705"/>
                </a:lnTo>
                <a:lnTo>
                  <a:pt x="49394" y="192799"/>
                </a:lnTo>
                <a:lnTo>
                  <a:pt x="74821" y="153716"/>
                </a:lnTo>
                <a:lnTo>
                  <a:pt x="104840" y="118039"/>
                </a:lnTo>
                <a:lnTo>
                  <a:pt x="139005" y="86302"/>
                </a:lnTo>
                <a:lnTo>
                  <a:pt x="176797" y="58985"/>
                </a:lnTo>
                <a:lnTo>
                  <a:pt x="217645" y="36503"/>
                </a:lnTo>
                <a:lnTo>
                  <a:pt x="260938" y="19190"/>
                </a:lnTo>
                <a:lnTo>
                  <a:pt x="306029" y="7305"/>
                </a:lnTo>
                <a:lnTo>
                  <a:pt x="352237" y="1029"/>
                </a:lnTo>
                <a:lnTo>
                  <a:pt x="380203" y="0"/>
                </a:lnTo>
                <a:lnTo>
                  <a:pt x="389537" y="114"/>
                </a:lnTo>
                <a:lnTo>
                  <a:pt x="435991" y="4114"/>
                </a:lnTo>
                <a:lnTo>
                  <a:pt x="481606" y="13771"/>
                </a:lnTo>
                <a:lnTo>
                  <a:pt x="525701" y="28941"/>
                </a:lnTo>
                <a:lnTo>
                  <a:pt x="567607" y="49394"/>
                </a:lnTo>
                <a:lnTo>
                  <a:pt x="606690" y="74821"/>
                </a:lnTo>
                <a:lnTo>
                  <a:pt x="642367" y="104840"/>
                </a:lnTo>
                <a:lnTo>
                  <a:pt x="674105" y="139005"/>
                </a:lnTo>
                <a:lnTo>
                  <a:pt x="701421" y="176797"/>
                </a:lnTo>
                <a:lnTo>
                  <a:pt x="723903" y="217645"/>
                </a:lnTo>
                <a:lnTo>
                  <a:pt x="741216" y="260938"/>
                </a:lnTo>
                <a:lnTo>
                  <a:pt x="753101" y="306029"/>
                </a:lnTo>
                <a:lnTo>
                  <a:pt x="759377" y="352237"/>
                </a:lnTo>
                <a:lnTo>
                  <a:pt x="760407" y="380203"/>
                </a:lnTo>
                <a:lnTo>
                  <a:pt x="760293" y="389537"/>
                </a:lnTo>
                <a:lnTo>
                  <a:pt x="756292" y="435991"/>
                </a:lnTo>
                <a:lnTo>
                  <a:pt x="746635" y="481606"/>
                </a:lnTo>
                <a:lnTo>
                  <a:pt x="731466" y="525701"/>
                </a:lnTo>
                <a:lnTo>
                  <a:pt x="711012" y="567607"/>
                </a:lnTo>
                <a:lnTo>
                  <a:pt x="685586" y="606690"/>
                </a:lnTo>
                <a:lnTo>
                  <a:pt x="655567" y="642367"/>
                </a:lnTo>
                <a:lnTo>
                  <a:pt x="621401" y="674105"/>
                </a:lnTo>
                <a:lnTo>
                  <a:pt x="583609" y="701421"/>
                </a:lnTo>
                <a:lnTo>
                  <a:pt x="542761" y="723903"/>
                </a:lnTo>
                <a:lnTo>
                  <a:pt x="499468" y="741216"/>
                </a:lnTo>
                <a:lnTo>
                  <a:pt x="454378" y="753101"/>
                </a:lnTo>
                <a:lnTo>
                  <a:pt x="408170" y="759377"/>
                </a:lnTo>
                <a:lnTo>
                  <a:pt x="380203" y="760407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89215" y="1358921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5923" y="2979944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29" h="760729">
                <a:moveTo>
                  <a:pt x="380203" y="760407"/>
                </a:moveTo>
                <a:lnTo>
                  <a:pt x="333659" y="757548"/>
                </a:lnTo>
                <a:lnTo>
                  <a:pt x="287821" y="749013"/>
                </a:lnTo>
                <a:lnTo>
                  <a:pt x="243373" y="734932"/>
                </a:lnTo>
                <a:lnTo>
                  <a:pt x="200977" y="715512"/>
                </a:lnTo>
                <a:lnTo>
                  <a:pt x="161276" y="691050"/>
                </a:lnTo>
                <a:lnTo>
                  <a:pt x="124874" y="661916"/>
                </a:lnTo>
                <a:lnTo>
                  <a:pt x="92311" y="628544"/>
                </a:lnTo>
                <a:lnTo>
                  <a:pt x="64075" y="591434"/>
                </a:lnTo>
                <a:lnTo>
                  <a:pt x="40595" y="551144"/>
                </a:lnTo>
                <a:lnTo>
                  <a:pt x="22224" y="508290"/>
                </a:lnTo>
                <a:lnTo>
                  <a:pt x="9238" y="463509"/>
                </a:lnTo>
                <a:lnTo>
                  <a:pt x="1830" y="417469"/>
                </a:lnTo>
                <a:lnTo>
                  <a:pt x="0" y="380203"/>
                </a:lnTo>
                <a:lnTo>
                  <a:pt x="114" y="370870"/>
                </a:lnTo>
                <a:lnTo>
                  <a:pt x="4114" y="324416"/>
                </a:lnTo>
                <a:lnTo>
                  <a:pt x="13771" y="278801"/>
                </a:lnTo>
                <a:lnTo>
                  <a:pt x="28941" y="234705"/>
                </a:lnTo>
                <a:lnTo>
                  <a:pt x="49394" y="192799"/>
                </a:lnTo>
                <a:lnTo>
                  <a:pt x="74821" y="153716"/>
                </a:lnTo>
                <a:lnTo>
                  <a:pt x="104840" y="118039"/>
                </a:lnTo>
                <a:lnTo>
                  <a:pt x="139005" y="86302"/>
                </a:lnTo>
                <a:lnTo>
                  <a:pt x="176797" y="58985"/>
                </a:lnTo>
                <a:lnTo>
                  <a:pt x="217645" y="36503"/>
                </a:lnTo>
                <a:lnTo>
                  <a:pt x="260938" y="19190"/>
                </a:lnTo>
                <a:lnTo>
                  <a:pt x="306029" y="7305"/>
                </a:lnTo>
                <a:lnTo>
                  <a:pt x="352237" y="1029"/>
                </a:lnTo>
                <a:lnTo>
                  <a:pt x="380203" y="0"/>
                </a:lnTo>
                <a:lnTo>
                  <a:pt x="389537" y="114"/>
                </a:lnTo>
                <a:lnTo>
                  <a:pt x="435991" y="4114"/>
                </a:lnTo>
                <a:lnTo>
                  <a:pt x="481606" y="13771"/>
                </a:lnTo>
                <a:lnTo>
                  <a:pt x="525701" y="28941"/>
                </a:lnTo>
                <a:lnTo>
                  <a:pt x="567607" y="49394"/>
                </a:lnTo>
                <a:lnTo>
                  <a:pt x="606690" y="74821"/>
                </a:lnTo>
                <a:lnTo>
                  <a:pt x="642367" y="104840"/>
                </a:lnTo>
                <a:lnTo>
                  <a:pt x="674105" y="139005"/>
                </a:lnTo>
                <a:lnTo>
                  <a:pt x="701421" y="176797"/>
                </a:lnTo>
                <a:lnTo>
                  <a:pt x="723903" y="217645"/>
                </a:lnTo>
                <a:lnTo>
                  <a:pt x="741216" y="260938"/>
                </a:lnTo>
                <a:lnTo>
                  <a:pt x="753101" y="306029"/>
                </a:lnTo>
                <a:lnTo>
                  <a:pt x="759377" y="352237"/>
                </a:lnTo>
                <a:lnTo>
                  <a:pt x="760407" y="380203"/>
                </a:lnTo>
                <a:lnTo>
                  <a:pt x="760293" y="389537"/>
                </a:lnTo>
                <a:lnTo>
                  <a:pt x="756292" y="435991"/>
                </a:lnTo>
                <a:lnTo>
                  <a:pt x="746635" y="481606"/>
                </a:lnTo>
                <a:lnTo>
                  <a:pt x="731466" y="525701"/>
                </a:lnTo>
                <a:lnTo>
                  <a:pt x="711012" y="567607"/>
                </a:lnTo>
                <a:lnTo>
                  <a:pt x="685586" y="606690"/>
                </a:lnTo>
                <a:lnTo>
                  <a:pt x="655567" y="642367"/>
                </a:lnTo>
                <a:lnTo>
                  <a:pt x="621401" y="674105"/>
                </a:lnTo>
                <a:lnTo>
                  <a:pt x="583609" y="701421"/>
                </a:lnTo>
                <a:lnTo>
                  <a:pt x="542761" y="723903"/>
                </a:lnTo>
                <a:lnTo>
                  <a:pt x="499468" y="741216"/>
                </a:lnTo>
                <a:lnTo>
                  <a:pt x="454378" y="753101"/>
                </a:lnTo>
                <a:lnTo>
                  <a:pt x="408170" y="759377"/>
                </a:lnTo>
                <a:lnTo>
                  <a:pt x="380203" y="760407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89215" y="3140630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5923" y="4761646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29" h="760729">
                <a:moveTo>
                  <a:pt x="380203" y="760407"/>
                </a:moveTo>
                <a:lnTo>
                  <a:pt x="333659" y="757548"/>
                </a:lnTo>
                <a:lnTo>
                  <a:pt x="287821" y="749013"/>
                </a:lnTo>
                <a:lnTo>
                  <a:pt x="243373" y="734932"/>
                </a:lnTo>
                <a:lnTo>
                  <a:pt x="200977" y="715512"/>
                </a:lnTo>
                <a:lnTo>
                  <a:pt x="161276" y="691050"/>
                </a:lnTo>
                <a:lnTo>
                  <a:pt x="124874" y="661916"/>
                </a:lnTo>
                <a:lnTo>
                  <a:pt x="92311" y="628544"/>
                </a:lnTo>
                <a:lnTo>
                  <a:pt x="64075" y="591434"/>
                </a:lnTo>
                <a:lnTo>
                  <a:pt x="40595" y="551144"/>
                </a:lnTo>
                <a:lnTo>
                  <a:pt x="22224" y="508290"/>
                </a:lnTo>
                <a:lnTo>
                  <a:pt x="9238" y="463509"/>
                </a:lnTo>
                <a:lnTo>
                  <a:pt x="1830" y="417469"/>
                </a:lnTo>
                <a:lnTo>
                  <a:pt x="0" y="380203"/>
                </a:lnTo>
                <a:lnTo>
                  <a:pt x="114" y="370870"/>
                </a:lnTo>
                <a:lnTo>
                  <a:pt x="4114" y="324416"/>
                </a:lnTo>
                <a:lnTo>
                  <a:pt x="13771" y="278801"/>
                </a:lnTo>
                <a:lnTo>
                  <a:pt x="28941" y="234705"/>
                </a:lnTo>
                <a:lnTo>
                  <a:pt x="49394" y="192799"/>
                </a:lnTo>
                <a:lnTo>
                  <a:pt x="74821" y="153716"/>
                </a:lnTo>
                <a:lnTo>
                  <a:pt x="104840" y="118039"/>
                </a:lnTo>
                <a:lnTo>
                  <a:pt x="139005" y="86302"/>
                </a:lnTo>
                <a:lnTo>
                  <a:pt x="176797" y="58985"/>
                </a:lnTo>
                <a:lnTo>
                  <a:pt x="217645" y="36503"/>
                </a:lnTo>
                <a:lnTo>
                  <a:pt x="260938" y="19190"/>
                </a:lnTo>
                <a:lnTo>
                  <a:pt x="306029" y="7305"/>
                </a:lnTo>
                <a:lnTo>
                  <a:pt x="352237" y="1029"/>
                </a:lnTo>
                <a:lnTo>
                  <a:pt x="380203" y="0"/>
                </a:lnTo>
                <a:lnTo>
                  <a:pt x="389537" y="114"/>
                </a:lnTo>
                <a:lnTo>
                  <a:pt x="435991" y="4114"/>
                </a:lnTo>
                <a:lnTo>
                  <a:pt x="481606" y="13771"/>
                </a:lnTo>
                <a:lnTo>
                  <a:pt x="525701" y="28941"/>
                </a:lnTo>
                <a:lnTo>
                  <a:pt x="567607" y="49394"/>
                </a:lnTo>
                <a:lnTo>
                  <a:pt x="606690" y="74821"/>
                </a:lnTo>
                <a:lnTo>
                  <a:pt x="642367" y="104840"/>
                </a:lnTo>
                <a:lnTo>
                  <a:pt x="674105" y="139005"/>
                </a:lnTo>
                <a:lnTo>
                  <a:pt x="701421" y="176797"/>
                </a:lnTo>
                <a:lnTo>
                  <a:pt x="723903" y="217645"/>
                </a:lnTo>
                <a:lnTo>
                  <a:pt x="741216" y="260938"/>
                </a:lnTo>
                <a:lnTo>
                  <a:pt x="753101" y="306029"/>
                </a:lnTo>
                <a:lnTo>
                  <a:pt x="759377" y="352237"/>
                </a:lnTo>
                <a:lnTo>
                  <a:pt x="760407" y="380203"/>
                </a:lnTo>
                <a:lnTo>
                  <a:pt x="760293" y="389537"/>
                </a:lnTo>
                <a:lnTo>
                  <a:pt x="756292" y="435991"/>
                </a:lnTo>
                <a:lnTo>
                  <a:pt x="746635" y="481606"/>
                </a:lnTo>
                <a:lnTo>
                  <a:pt x="731466" y="525701"/>
                </a:lnTo>
                <a:lnTo>
                  <a:pt x="711012" y="567607"/>
                </a:lnTo>
                <a:lnTo>
                  <a:pt x="685586" y="606690"/>
                </a:lnTo>
                <a:lnTo>
                  <a:pt x="655567" y="642367"/>
                </a:lnTo>
                <a:lnTo>
                  <a:pt x="621401" y="674105"/>
                </a:lnTo>
                <a:lnTo>
                  <a:pt x="583609" y="701421"/>
                </a:lnTo>
                <a:lnTo>
                  <a:pt x="542761" y="723903"/>
                </a:lnTo>
                <a:lnTo>
                  <a:pt x="499468" y="741216"/>
                </a:lnTo>
                <a:lnTo>
                  <a:pt x="454378" y="753101"/>
                </a:lnTo>
                <a:lnTo>
                  <a:pt x="408170" y="759377"/>
                </a:lnTo>
                <a:lnTo>
                  <a:pt x="380203" y="760407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89215" y="4922368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95923" y="6543385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29" h="760729">
                <a:moveTo>
                  <a:pt x="380203" y="760407"/>
                </a:moveTo>
                <a:lnTo>
                  <a:pt x="333659" y="757548"/>
                </a:lnTo>
                <a:lnTo>
                  <a:pt x="287821" y="749013"/>
                </a:lnTo>
                <a:lnTo>
                  <a:pt x="243373" y="734932"/>
                </a:lnTo>
                <a:lnTo>
                  <a:pt x="200977" y="715512"/>
                </a:lnTo>
                <a:lnTo>
                  <a:pt x="161276" y="691050"/>
                </a:lnTo>
                <a:lnTo>
                  <a:pt x="124874" y="661916"/>
                </a:lnTo>
                <a:lnTo>
                  <a:pt x="92311" y="628544"/>
                </a:lnTo>
                <a:lnTo>
                  <a:pt x="64075" y="591434"/>
                </a:lnTo>
                <a:lnTo>
                  <a:pt x="40595" y="551144"/>
                </a:lnTo>
                <a:lnTo>
                  <a:pt x="22224" y="508290"/>
                </a:lnTo>
                <a:lnTo>
                  <a:pt x="9238" y="463509"/>
                </a:lnTo>
                <a:lnTo>
                  <a:pt x="1830" y="417469"/>
                </a:lnTo>
                <a:lnTo>
                  <a:pt x="0" y="380203"/>
                </a:lnTo>
                <a:lnTo>
                  <a:pt x="114" y="370870"/>
                </a:lnTo>
                <a:lnTo>
                  <a:pt x="4114" y="324416"/>
                </a:lnTo>
                <a:lnTo>
                  <a:pt x="13771" y="278801"/>
                </a:lnTo>
                <a:lnTo>
                  <a:pt x="28941" y="234705"/>
                </a:lnTo>
                <a:lnTo>
                  <a:pt x="49394" y="192799"/>
                </a:lnTo>
                <a:lnTo>
                  <a:pt x="74821" y="153716"/>
                </a:lnTo>
                <a:lnTo>
                  <a:pt x="104840" y="118039"/>
                </a:lnTo>
                <a:lnTo>
                  <a:pt x="139005" y="86302"/>
                </a:lnTo>
                <a:lnTo>
                  <a:pt x="176797" y="58985"/>
                </a:lnTo>
                <a:lnTo>
                  <a:pt x="217645" y="36503"/>
                </a:lnTo>
                <a:lnTo>
                  <a:pt x="260938" y="19190"/>
                </a:lnTo>
                <a:lnTo>
                  <a:pt x="306029" y="7305"/>
                </a:lnTo>
                <a:lnTo>
                  <a:pt x="352237" y="1029"/>
                </a:lnTo>
                <a:lnTo>
                  <a:pt x="380203" y="0"/>
                </a:lnTo>
                <a:lnTo>
                  <a:pt x="389537" y="114"/>
                </a:lnTo>
                <a:lnTo>
                  <a:pt x="435991" y="4114"/>
                </a:lnTo>
                <a:lnTo>
                  <a:pt x="481606" y="13771"/>
                </a:lnTo>
                <a:lnTo>
                  <a:pt x="525701" y="28941"/>
                </a:lnTo>
                <a:lnTo>
                  <a:pt x="567607" y="49394"/>
                </a:lnTo>
                <a:lnTo>
                  <a:pt x="606690" y="74821"/>
                </a:lnTo>
                <a:lnTo>
                  <a:pt x="642367" y="104840"/>
                </a:lnTo>
                <a:lnTo>
                  <a:pt x="674105" y="139005"/>
                </a:lnTo>
                <a:lnTo>
                  <a:pt x="701421" y="176797"/>
                </a:lnTo>
                <a:lnTo>
                  <a:pt x="723903" y="217645"/>
                </a:lnTo>
                <a:lnTo>
                  <a:pt x="741216" y="260938"/>
                </a:lnTo>
                <a:lnTo>
                  <a:pt x="753101" y="306029"/>
                </a:lnTo>
                <a:lnTo>
                  <a:pt x="759377" y="352237"/>
                </a:lnTo>
                <a:lnTo>
                  <a:pt x="760407" y="380203"/>
                </a:lnTo>
                <a:lnTo>
                  <a:pt x="760293" y="389537"/>
                </a:lnTo>
                <a:lnTo>
                  <a:pt x="756292" y="435991"/>
                </a:lnTo>
                <a:lnTo>
                  <a:pt x="746635" y="481606"/>
                </a:lnTo>
                <a:lnTo>
                  <a:pt x="731466" y="525701"/>
                </a:lnTo>
                <a:lnTo>
                  <a:pt x="711012" y="567607"/>
                </a:lnTo>
                <a:lnTo>
                  <a:pt x="685586" y="606690"/>
                </a:lnTo>
                <a:lnTo>
                  <a:pt x="655567" y="642367"/>
                </a:lnTo>
                <a:lnTo>
                  <a:pt x="621401" y="674105"/>
                </a:lnTo>
                <a:lnTo>
                  <a:pt x="583609" y="701421"/>
                </a:lnTo>
                <a:lnTo>
                  <a:pt x="542761" y="723903"/>
                </a:lnTo>
                <a:lnTo>
                  <a:pt x="499468" y="741216"/>
                </a:lnTo>
                <a:lnTo>
                  <a:pt x="454378" y="753101"/>
                </a:lnTo>
                <a:lnTo>
                  <a:pt x="408170" y="759377"/>
                </a:lnTo>
                <a:lnTo>
                  <a:pt x="380203" y="760407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89215" y="6704077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7003" y="3852762"/>
            <a:ext cx="769620" cy="3467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740"/>
              </a:lnSpc>
            </a:pPr>
            <a:r>
              <a:rPr sz="5000" spc="-5" dirty="0">
                <a:solidFill>
                  <a:srgbClr val="FFFFFF"/>
                </a:solidFill>
                <a:latin typeface="RobotoRegular"/>
                <a:cs typeface="RobotoRegular"/>
              </a:rPr>
              <a:t>Roadmap</a:t>
            </a:r>
            <a:r>
              <a:rPr sz="5000" spc="-9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5000" spc="-5" dirty="0">
                <a:solidFill>
                  <a:srgbClr val="FFFFFF"/>
                </a:solidFill>
                <a:latin typeface="RobotoRegular"/>
                <a:cs typeface="RobotoRegular"/>
              </a:rPr>
              <a:t>to</a:t>
            </a:r>
            <a:endParaRPr sz="5000">
              <a:latin typeface="RobotoRegular"/>
              <a:cs typeface="Roboto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7003" y="1771537"/>
            <a:ext cx="769620" cy="17932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740"/>
              </a:lnSpc>
            </a:pPr>
            <a:r>
              <a:rPr sz="5000" spc="-5" dirty="0">
                <a:solidFill>
                  <a:srgbClr val="FFFFFF"/>
                </a:solidFill>
                <a:latin typeface="RobotoRegular"/>
                <a:cs typeface="RobotoRegular"/>
              </a:rPr>
              <a:t>mode</a:t>
            </a:r>
            <a:r>
              <a:rPr sz="5000" dirty="0">
                <a:solidFill>
                  <a:srgbClr val="FFFFFF"/>
                </a:solidFill>
                <a:latin typeface="RobotoRegular"/>
                <a:cs typeface="RobotoRegular"/>
              </a:rPr>
              <a:t>l</a:t>
            </a:r>
            <a:endParaRPr sz="5000">
              <a:latin typeface="RobotoRegular"/>
              <a:cs typeface="Roboto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1145" y="1061898"/>
            <a:ext cx="2465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Discussion with  the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stakeholders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1145" y="2590799"/>
            <a:ext cx="21856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Identifying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raw  data</a:t>
            </a:r>
            <a:r>
              <a:rPr sz="2600" spc="-2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source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1145" y="4330189"/>
            <a:ext cx="15601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Initial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data  collection  process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1145" y="6111897"/>
            <a:ext cx="25126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Analyse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changes  and aggregate  data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95923" y="8706946"/>
            <a:ext cx="760730" cy="760730"/>
          </a:xfrm>
          <a:custGeom>
            <a:avLst/>
            <a:gdLst/>
            <a:ahLst/>
            <a:cxnLst/>
            <a:rect l="l" t="t" r="r" b="b"/>
            <a:pathLst>
              <a:path w="760729" h="760729">
                <a:moveTo>
                  <a:pt x="380203" y="760407"/>
                </a:moveTo>
                <a:lnTo>
                  <a:pt x="333659" y="757548"/>
                </a:lnTo>
                <a:lnTo>
                  <a:pt x="287821" y="749013"/>
                </a:lnTo>
                <a:lnTo>
                  <a:pt x="243373" y="734932"/>
                </a:lnTo>
                <a:lnTo>
                  <a:pt x="200977" y="715512"/>
                </a:lnTo>
                <a:lnTo>
                  <a:pt x="161276" y="691050"/>
                </a:lnTo>
                <a:lnTo>
                  <a:pt x="124874" y="661916"/>
                </a:lnTo>
                <a:lnTo>
                  <a:pt x="92311" y="628544"/>
                </a:lnTo>
                <a:lnTo>
                  <a:pt x="64075" y="591434"/>
                </a:lnTo>
                <a:lnTo>
                  <a:pt x="40595" y="551144"/>
                </a:lnTo>
                <a:lnTo>
                  <a:pt x="22224" y="508290"/>
                </a:lnTo>
                <a:lnTo>
                  <a:pt x="9238" y="463509"/>
                </a:lnTo>
                <a:lnTo>
                  <a:pt x="1830" y="417469"/>
                </a:lnTo>
                <a:lnTo>
                  <a:pt x="0" y="380203"/>
                </a:lnTo>
                <a:lnTo>
                  <a:pt x="114" y="370870"/>
                </a:lnTo>
                <a:lnTo>
                  <a:pt x="4114" y="324416"/>
                </a:lnTo>
                <a:lnTo>
                  <a:pt x="13771" y="278801"/>
                </a:lnTo>
                <a:lnTo>
                  <a:pt x="28941" y="234705"/>
                </a:lnTo>
                <a:lnTo>
                  <a:pt x="49394" y="192799"/>
                </a:lnTo>
                <a:lnTo>
                  <a:pt x="74821" y="153716"/>
                </a:lnTo>
                <a:lnTo>
                  <a:pt x="104840" y="118039"/>
                </a:lnTo>
                <a:lnTo>
                  <a:pt x="139005" y="86302"/>
                </a:lnTo>
                <a:lnTo>
                  <a:pt x="176797" y="58985"/>
                </a:lnTo>
                <a:lnTo>
                  <a:pt x="217645" y="36503"/>
                </a:lnTo>
                <a:lnTo>
                  <a:pt x="260938" y="19190"/>
                </a:lnTo>
                <a:lnTo>
                  <a:pt x="306029" y="7305"/>
                </a:lnTo>
                <a:lnTo>
                  <a:pt x="352237" y="1029"/>
                </a:lnTo>
                <a:lnTo>
                  <a:pt x="380203" y="0"/>
                </a:lnTo>
                <a:lnTo>
                  <a:pt x="389537" y="114"/>
                </a:lnTo>
                <a:lnTo>
                  <a:pt x="435991" y="4114"/>
                </a:lnTo>
                <a:lnTo>
                  <a:pt x="481606" y="13771"/>
                </a:lnTo>
                <a:lnTo>
                  <a:pt x="525701" y="28941"/>
                </a:lnTo>
                <a:lnTo>
                  <a:pt x="567607" y="49394"/>
                </a:lnTo>
                <a:lnTo>
                  <a:pt x="606690" y="74821"/>
                </a:lnTo>
                <a:lnTo>
                  <a:pt x="642367" y="104840"/>
                </a:lnTo>
                <a:lnTo>
                  <a:pt x="674105" y="139005"/>
                </a:lnTo>
                <a:lnTo>
                  <a:pt x="701421" y="176797"/>
                </a:lnTo>
                <a:lnTo>
                  <a:pt x="723903" y="217645"/>
                </a:lnTo>
                <a:lnTo>
                  <a:pt x="741216" y="260938"/>
                </a:lnTo>
                <a:lnTo>
                  <a:pt x="753101" y="306029"/>
                </a:lnTo>
                <a:lnTo>
                  <a:pt x="759377" y="352237"/>
                </a:lnTo>
                <a:lnTo>
                  <a:pt x="760407" y="380203"/>
                </a:lnTo>
                <a:lnTo>
                  <a:pt x="760293" y="389537"/>
                </a:lnTo>
                <a:lnTo>
                  <a:pt x="756292" y="435991"/>
                </a:lnTo>
                <a:lnTo>
                  <a:pt x="746635" y="481606"/>
                </a:lnTo>
                <a:lnTo>
                  <a:pt x="731466" y="525701"/>
                </a:lnTo>
                <a:lnTo>
                  <a:pt x="711012" y="567607"/>
                </a:lnTo>
                <a:lnTo>
                  <a:pt x="685586" y="606690"/>
                </a:lnTo>
                <a:lnTo>
                  <a:pt x="655567" y="642367"/>
                </a:lnTo>
                <a:lnTo>
                  <a:pt x="621401" y="674105"/>
                </a:lnTo>
                <a:lnTo>
                  <a:pt x="583609" y="701421"/>
                </a:lnTo>
                <a:lnTo>
                  <a:pt x="542761" y="723903"/>
                </a:lnTo>
                <a:lnTo>
                  <a:pt x="499468" y="741216"/>
                </a:lnTo>
                <a:lnTo>
                  <a:pt x="454378" y="753101"/>
                </a:lnTo>
                <a:lnTo>
                  <a:pt x="408170" y="759377"/>
                </a:lnTo>
                <a:lnTo>
                  <a:pt x="380203" y="760407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89215" y="8867639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11145" y="8275428"/>
            <a:ext cx="20993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Specifying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the  model  framework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44000" y="1103137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29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337292" y="1263830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44000" y="2884855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29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37292" y="3045562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7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44000" y="4666579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29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337292" y="4827271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44000" y="6448287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29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337292" y="6608979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59222" y="739386"/>
            <a:ext cx="24326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Selection and  segmentation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of  variables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59222" y="2496887"/>
            <a:ext cx="1933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Performanc</a:t>
            </a:r>
            <a:r>
              <a:rPr sz="2600" dirty="0">
                <a:latin typeface="RobotoRegular"/>
                <a:cs typeface="RobotoRegular"/>
              </a:rPr>
              <a:t>e  </a:t>
            </a:r>
            <a:r>
              <a:rPr sz="2600" spc="-5" dirty="0">
                <a:latin typeface="RobotoRegular"/>
                <a:cs typeface="RobotoRegular"/>
              </a:rPr>
              <a:t>testing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59222" y="4464849"/>
            <a:ext cx="15151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Stattistic</a:t>
            </a:r>
            <a:r>
              <a:rPr sz="2600" dirty="0">
                <a:latin typeface="RobotoRegular"/>
                <a:cs typeface="RobotoRegular"/>
              </a:rPr>
              <a:t>a  </a:t>
            </a:r>
            <a:r>
              <a:rPr sz="2600" spc="-5" dirty="0">
                <a:latin typeface="RobotoRegular"/>
                <a:cs typeface="RobotoRegular"/>
              </a:rPr>
              <a:t>testing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59222" y="6017988"/>
            <a:ext cx="21247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Stress testing  and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sensitivity  Analysis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44000" y="8611849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29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37292" y="8772542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459222" y="8410119"/>
            <a:ext cx="24498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Independent  model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validation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934236" y="968065"/>
            <a:ext cx="9525" cy="8705850"/>
          </a:xfrm>
          <a:custGeom>
            <a:avLst/>
            <a:gdLst/>
            <a:ahLst/>
            <a:cxnLst/>
            <a:rect l="l" t="t" r="r" b="b"/>
            <a:pathLst>
              <a:path w="9525" h="8705850">
                <a:moveTo>
                  <a:pt x="9525" y="8705850"/>
                </a:moveTo>
                <a:lnTo>
                  <a:pt x="0" y="8705850"/>
                </a:lnTo>
                <a:lnTo>
                  <a:pt x="0" y="0"/>
                </a:lnTo>
                <a:lnTo>
                  <a:pt x="9525" y="0"/>
                </a:lnTo>
                <a:lnTo>
                  <a:pt x="9525" y="8705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50283" y="1169691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30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443575" y="1330383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65505" y="739386"/>
            <a:ext cx="23272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Model Sign-Off  and  implementatio</a:t>
            </a:r>
            <a:r>
              <a:rPr sz="2600" dirty="0">
                <a:latin typeface="RobotoRegular"/>
                <a:cs typeface="RobotoRegular"/>
              </a:rPr>
              <a:t>n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250283" y="3333231"/>
            <a:ext cx="760730" cy="768350"/>
          </a:xfrm>
          <a:custGeom>
            <a:avLst/>
            <a:gdLst/>
            <a:ahLst/>
            <a:cxnLst/>
            <a:rect l="l" t="t" r="r" b="b"/>
            <a:pathLst>
              <a:path w="760730" h="768350">
                <a:moveTo>
                  <a:pt x="380203" y="767861"/>
                </a:moveTo>
                <a:lnTo>
                  <a:pt x="333659" y="764973"/>
                </a:lnTo>
                <a:lnTo>
                  <a:pt x="287821" y="756355"/>
                </a:lnTo>
                <a:lnTo>
                  <a:pt x="243373" y="742136"/>
                </a:lnTo>
                <a:lnTo>
                  <a:pt x="200977" y="722526"/>
                </a:lnTo>
                <a:lnTo>
                  <a:pt x="161276" y="697824"/>
                </a:lnTo>
                <a:lnTo>
                  <a:pt x="124874" y="668404"/>
                </a:lnTo>
                <a:lnTo>
                  <a:pt x="92311" y="634706"/>
                </a:lnTo>
                <a:lnTo>
                  <a:pt x="64075" y="597231"/>
                </a:lnTo>
                <a:lnTo>
                  <a:pt x="40595" y="556547"/>
                </a:lnTo>
                <a:lnTo>
                  <a:pt x="22224" y="513272"/>
                </a:lnTo>
                <a:lnTo>
                  <a:pt x="9238" y="468053"/>
                </a:lnTo>
                <a:lnTo>
                  <a:pt x="1830" y="421562"/>
                </a:lnTo>
                <a:lnTo>
                  <a:pt x="0" y="383930"/>
                </a:lnTo>
                <a:lnTo>
                  <a:pt x="114" y="374505"/>
                </a:lnTo>
                <a:lnTo>
                  <a:pt x="4114" y="327596"/>
                </a:lnTo>
                <a:lnTo>
                  <a:pt x="13771" y="281534"/>
                </a:lnTo>
                <a:lnTo>
                  <a:pt x="28941" y="237006"/>
                </a:lnTo>
                <a:lnTo>
                  <a:pt x="49394" y="194689"/>
                </a:lnTo>
                <a:lnTo>
                  <a:pt x="74821" y="155223"/>
                </a:lnTo>
                <a:lnTo>
                  <a:pt x="104840" y="119196"/>
                </a:lnTo>
                <a:lnTo>
                  <a:pt x="139005" y="87148"/>
                </a:lnTo>
                <a:lnTo>
                  <a:pt x="176797" y="59563"/>
                </a:lnTo>
                <a:lnTo>
                  <a:pt x="217645" y="36861"/>
                </a:lnTo>
                <a:lnTo>
                  <a:pt x="260938" y="19378"/>
                </a:lnTo>
                <a:lnTo>
                  <a:pt x="306029" y="7377"/>
                </a:lnTo>
                <a:lnTo>
                  <a:pt x="352237" y="1039"/>
                </a:lnTo>
                <a:lnTo>
                  <a:pt x="380203" y="0"/>
                </a:lnTo>
                <a:lnTo>
                  <a:pt x="389537" y="115"/>
                </a:lnTo>
                <a:lnTo>
                  <a:pt x="435991" y="4155"/>
                </a:lnTo>
                <a:lnTo>
                  <a:pt x="481606" y="13906"/>
                </a:lnTo>
                <a:lnTo>
                  <a:pt x="525701" y="29224"/>
                </a:lnTo>
                <a:lnTo>
                  <a:pt x="567607" y="49878"/>
                </a:lnTo>
                <a:lnTo>
                  <a:pt x="606690" y="75554"/>
                </a:lnTo>
                <a:lnTo>
                  <a:pt x="642367" y="105867"/>
                </a:lnTo>
                <a:lnTo>
                  <a:pt x="674105" y="140367"/>
                </a:lnTo>
                <a:lnTo>
                  <a:pt x="701421" y="178530"/>
                </a:lnTo>
                <a:lnTo>
                  <a:pt x="723903" y="219779"/>
                </a:lnTo>
                <a:lnTo>
                  <a:pt x="741216" y="263496"/>
                </a:lnTo>
                <a:lnTo>
                  <a:pt x="753101" y="309028"/>
                </a:lnTo>
                <a:lnTo>
                  <a:pt x="759377" y="355689"/>
                </a:lnTo>
                <a:lnTo>
                  <a:pt x="760407" y="383930"/>
                </a:lnTo>
                <a:lnTo>
                  <a:pt x="760293" y="393355"/>
                </a:lnTo>
                <a:lnTo>
                  <a:pt x="756292" y="440265"/>
                </a:lnTo>
                <a:lnTo>
                  <a:pt x="746635" y="486327"/>
                </a:lnTo>
                <a:lnTo>
                  <a:pt x="731466" y="530854"/>
                </a:lnTo>
                <a:lnTo>
                  <a:pt x="711012" y="573171"/>
                </a:lnTo>
                <a:lnTo>
                  <a:pt x="685586" y="612637"/>
                </a:lnTo>
                <a:lnTo>
                  <a:pt x="655567" y="648664"/>
                </a:lnTo>
                <a:lnTo>
                  <a:pt x="621401" y="680713"/>
                </a:lnTo>
                <a:lnTo>
                  <a:pt x="583609" y="708297"/>
                </a:lnTo>
                <a:lnTo>
                  <a:pt x="542761" y="730999"/>
                </a:lnTo>
                <a:lnTo>
                  <a:pt x="499468" y="748482"/>
                </a:lnTo>
                <a:lnTo>
                  <a:pt x="454378" y="760483"/>
                </a:lnTo>
                <a:lnTo>
                  <a:pt x="408170" y="766821"/>
                </a:lnTo>
                <a:lnTo>
                  <a:pt x="380203" y="767861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4443575" y="3493923"/>
            <a:ext cx="377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2450" b="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565505" y="2902941"/>
            <a:ext cx="22548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Ongoing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Model  Risk  Management</a:t>
            </a:r>
            <a:endParaRPr sz="26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2219325"/>
          </a:xfrm>
          <a:custGeom>
            <a:avLst/>
            <a:gdLst/>
            <a:ahLst/>
            <a:cxnLst/>
            <a:rect l="l" t="t" r="r" b="b"/>
            <a:pathLst>
              <a:path w="18288000" h="2219325">
                <a:moveTo>
                  <a:pt x="18288000" y="2219325"/>
                </a:moveTo>
                <a:lnTo>
                  <a:pt x="0" y="22193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219325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573913"/>
            <a:ext cx="9380855" cy="9283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900" b="0" spc="350" dirty="0">
                <a:solidFill>
                  <a:srgbClr val="FFFFFF"/>
                </a:solidFill>
                <a:latin typeface="Verdana"/>
                <a:cs typeface="Verdana"/>
              </a:rPr>
              <a:t>Macroeconomic</a:t>
            </a:r>
            <a:r>
              <a:rPr sz="5900" b="0" spc="-9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900" b="0" spc="280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5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025" y="3160650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281" y="2970214"/>
            <a:ext cx="5991860" cy="676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Real GDP</a:t>
            </a:r>
            <a:r>
              <a:rPr sz="2600" spc="-1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Growth</a:t>
            </a:r>
            <a:endParaRPr sz="26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2600" spc="-5" dirty="0">
                <a:latin typeface="RobotoRegular"/>
                <a:cs typeface="RobotoRegular"/>
              </a:rPr>
              <a:t>Nominal GDP</a:t>
            </a:r>
            <a:r>
              <a:rPr sz="2600" spc="-1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growth</a:t>
            </a:r>
            <a:endParaRPr sz="2600">
              <a:latin typeface="RobotoRegular"/>
              <a:cs typeface="RobotoRegular"/>
            </a:endParaRPr>
          </a:p>
          <a:p>
            <a:pPr marL="12700" marR="1297940">
              <a:lnSpc>
                <a:spcPct val="177900"/>
              </a:lnSpc>
            </a:pPr>
            <a:r>
              <a:rPr sz="2600" spc="-5" dirty="0">
                <a:latin typeface="RobotoRegular"/>
                <a:cs typeface="RobotoRegular"/>
              </a:rPr>
              <a:t>Real Disposable Income Growth  Nominal Disposable Income  Unemployment</a:t>
            </a:r>
            <a:r>
              <a:rPr sz="2600" spc="-1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Rate</a:t>
            </a:r>
            <a:endParaRPr sz="2600">
              <a:latin typeface="RobotoRegular"/>
              <a:cs typeface="RobotoRegular"/>
            </a:endParaRPr>
          </a:p>
          <a:p>
            <a:pPr marL="12700" marR="5080">
              <a:lnSpc>
                <a:spcPct val="177900"/>
              </a:lnSpc>
            </a:pPr>
            <a:r>
              <a:rPr sz="2600" spc="-5" dirty="0">
                <a:latin typeface="RobotoRegular"/>
                <a:cs typeface="RobotoRegular"/>
              </a:rPr>
              <a:t>CPI Inflation Rate 3-month Treasury Rate  5-year Treasury</a:t>
            </a:r>
            <a:r>
              <a:rPr sz="2600" spc="-1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Yield</a:t>
            </a:r>
            <a:endParaRPr sz="2600">
              <a:latin typeface="RobotoRegular"/>
              <a:cs typeface="RobotoRegular"/>
            </a:endParaRPr>
          </a:p>
          <a:p>
            <a:pPr marL="12700" marR="2720340">
              <a:lnSpc>
                <a:spcPct val="177900"/>
              </a:lnSpc>
            </a:pPr>
            <a:r>
              <a:rPr sz="2600" spc="-5" dirty="0">
                <a:latin typeface="RobotoRegular"/>
                <a:cs typeface="RobotoRegular"/>
              </a:rPr>
              <a:t>10-year Treasury Yield  BBB Corporate Yield  Mortgage</a:t>
            </a:r>
            <a:r>
              <a:rPr sz="2600" spc="-15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Rate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025" y="386550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025" y="457035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025" y="527520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025" y="598005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025" y="668490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025" y="738975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1025" y="8094600"/>
            <a:ext cx="104775" cy="104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025" y="879945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025" y="950430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34309" y="3160650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87566" y="2970214"/>
            <a:ext cx="4091304" cy="676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Money</a:t>
            </a:r>
            <a:r>
              <a:rPr sz="2600" spc="-1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Supply</a:t>
            </a:r>
            <a:endParaRPr sz="2600">
              <a:latin typeface="RobotoRegular"/>
              <a:cs typeface="RobotoRegular"/>
            </a:endParaRPr>
          </a:p>
          <a:p>
            <a:pPr marL="93980" marR="1670050">
              <a:lnSpc>
                <a:spcPct val="177900"/>
              </a:lnSpc>
            </a:pPr>
            <a:r>
              <a:rPr sz="2600" spc="-5" dirty="0">
                <a:latin typeface="RobotoRegular"/>
                <a:cs typeface="RobotoRegular"/>
              </a:rPr>
              <a:t>FED Funds</a:t>
            </a:r>
            <a:r>
              <a:rPr sz="2600" spc="-9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Rate  VIX</a:t>
            </a:r>
            <a:r>
              <a:rPr sz="2600" spc="-15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CLS</a:t>
            </a:r>
            <a:endParaRPr sz="26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2600" spc="-5" dirty="0">
                <a:latin typeface="RobotoRegular"/>
                <a:cs typeface="RobotoRegular"/>
              </a:rPr>
              <a:t>TED</a:t>
            </a:r>
            <a:r>
              <a:rPr sz="2600" spc="-1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Spread</a:t>
            </a:r>
            <a:endParaRPr sz="2600">
              <a:latin typeface="RobotoRegular"/>
              <a:cs typeface="RobotoRegular"/>
            </a:endParaRPr>
          </a:p>
          <a:p>
            <a:pPr marL="12700" marR="5080">
              <a:lnSpc>
                <a:spcPct val="177900"/>
              </a:lnSpc>
            </a:pPr>
            <a:r>
              <a:rPr sz="2600" spc="-5" dirty="0">
                <a:latin typeface="RobotoRegular"/>
                <a:cs typeface="RobotoRegular"/>
              </a:rPr>
              <a:t>Composite Leader Indicator  consumer confidence index  Business Confidence Index  (USD/euro)</a:t>
            </a:r>
            <a:endParaRPr sz="2600">
              <a:latin typeface="RobotoRegular"/>
              <a:cs typeface="RobotoRegular"/>
            </a:endParaRPr>
          </a:p>
          <a:p>
            <a:pPr marL="12700" marR="2156460">
              <a:lnSpc>
                <a:spcPct val="177900"/>
              </a:lnSpc>
            </a:pPr>
            <a:r>
              <a:rPr sz="2600" spc="-5" dirty="0">
                <a:latin typeface="RobotoRegular"/>
                <a:cs typeface="RobotoRegular"/>
              </a:rPr>
              <a:t>(yen/USD)  (USD/pound</a:t>
            </a:r>
            <a:r>
              <a:rPr sz="2600" dirty="0">
                <a:latin typeface="RobotoRegular"/>
                <a:cs typeface="RobotoRegular"/>
              </a:rPr>
              <a:t>)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34309" y="386550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34309" y="457035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34309" y="527520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4309" y="5980050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34309" y="668490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34309" y="738975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34309" y="8094600"/>
            <a:ext cx="104775" cy="104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34309" y="879945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4309" y="9504300"/>
            <a:ext cx="104775" cy="10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721239" y="3155697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974495" y="2965261"/>
            <a:ext cx="16370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Prime</a:t>
            </a:r>
            <a:r>
              <a:rPr sz="2600" spc="-8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Rate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721239" y="3870072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974495" y="3679636"/>
            <a:ext cx="26841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House Price</a:t>
            </a:r>
            <a:r>
              <a:rPr sz="2600" spc="-85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Index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721239" y="4584447"/>
            <a:ext cx="104775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974495" y="4394011"/>
            <a:ext cx="5243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Commercial Real Estate Price</a:t>
            </a:r>
            <a:r>
              <a:rPr sz="2600" spc="-75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Index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721239" y="5298822"/>
            <a:ext cx="104775" cy="10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974495" y="5108386"/>
            <a:ext cx="32854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RobotoRegular"/>
                <a:cs typeface="RobotoRegular"/>
              </a:rPr>
              <a:t>Market Volatility</a:t>
            </a:r>
            <a:r>
              <a:rPr sz="2600" spc="-80" dirty="0">
                <a:latin typeface="RobotoRegular"/>
                <a:cs typeface="RobotoRegular"/>
              </a:rPr>
              <a:t> </a:t>
            </a:r>
            <a:r>
              <a:rPr sz="2600" spc="-5" dirty="0">
                <a:latin typeface="RobotoRegular"/>
                <a:cs typeface="RobotoRegular"/>
              </a:rPr>
              <a:t>Index</a:t>
            </a:r>
            <a:endParaRPr sz="26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9333" y="2146828"/>
            <a:ext cx="13363589" cy="5686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6633" y="165091"/>
            <a:ext cx="52571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114" dirty="0">
                <a:solidFill>
                  <a:srgbClr val="FFFFFF"/>
                </a:solidFill>
                <a:latin typeface="Verdana"/>
                <a:cs typeface="Verdana"/>
              </a:rPr>
              <a:t>Portfolio</a:t>
            </a:r>
            <a:r>
              <a:rPr sz="3500" b="0" spc="-5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0" spc="45" dirty="0">
                <a:solidFill>
                  <a:srgbClr val="FFFFFF"/>
                </a:solidFill>
                <a:latin typeface="Verdana"/>
                <a:cs typeface="Verdana"/>
              </a:rPr>
              <a:t>value</a:t>
            </a:r>
            <a:r>
              <a:rPr sz="3500" b="0" spc="-5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0" spc="40" dirty="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6633" y="1097156"/>
            <a:ext cx="9268460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0"/>
              </a:spcBef>
            </a:pPr>
            <a:r>
              <a:rPr sz="2050" spc="20" dirty="0">
                <a:solidFill>
                  <a:srgbClr val="FFFFFF"/>
                </a:solidFill>
                <a:latin typeface="RobotoRegular"/>
                <a:cs typeface="RobotoRegular"/>
              </a:rPr>
              <a:t>On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visual inspection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of the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portfolio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value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graphs, </a:t>
            </a:r>
            <a:r>
              <a:rPr sz="2050" spc="20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found out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that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there were  </a:t>
            </a:r>
            <a:r>
              <a:rPr sz="2050" spc="20" dirty="0">
                <a:solidFill>
                  <a:srgbClr val="FFFFFF"/>
                </a:solidFill>
                <a:latin typeface="RobotoRegular"/>
                <a:cs typeface="RobotoRegular"/>
              </a:rPr>
              <a:t>some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missing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values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and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outliers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in the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portfolio</a:t>
            </a:r>
            <a:r>
              <a:rPr sz="2050" spc="-5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data.</a:t>
            </a:r>
            <a:endParaRPr sz="205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1073" y="1492071"/>
            <a:ext cx="9467849" cy="631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6183" y="597340"/>
            <a:ext cx="39084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0" dirty="0">
                <a:solidFill>
                  <a:srgbClr val="FFFFFF"/>
                </a:solidFill>
                <a:latin typeface="Verdana"/>
                <a:cs typeface="Verdana"/>
              </a:rPr>
              <a:t>Outlier</a:t>
            </a:r>
            <a:r>
              <a:rPr sz="3500" b="0" spc="-5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0" spc="140" dirty="0">
                <a:solidFill>
                  <a:srgbClr val="FFFFFF"/>
                </a:solidFill>
                <a:latin typeface="Verdana"/>
                <a:cs typeface="Verdana"/>
              </a:rPr>
              <a:t>detection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3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78459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952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525" y="0"/>
                </a:lnTo>
                <a:lnTo>
                  <a:pt x="9525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783" y="1987371"/>
            <a:ext cx="9791699" cy="631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65643" y="1987371"/>
            <a:ext cx="7572389" cy="631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6633" y="165091"/>
            <a:ext cx="62623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100" dirty="0">
                <a:solidFill>
                  <a:srgbClr val="FFFFFF"/>
                </a:solidFill>
                <a:latin typeface="Verdana"/>
                <a:cs typeface="Verdana"/>
              </a:rPr>
              <a:t>Cleaning</a:t>
            </a:r>
            <a:r>
              <a:rPr sz="3500" b="0" spc="-5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0" spc="195" dirty="0">
                <a:solidFill>
                  <a:srgbClr val="FFFFFF"/>
                </a:solidFill>
                <a:latin typeface="Verdana"/>
                <a:cs typeface="Verdana"/>
              </a:rPr>
              <a:t>raw</a:t>
            </a:r>
            <a:r>
              <a:rPr sz="3500" b="0" spc="-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0" spc="105" dirty="0">
                <a:solidFill>
                  <a:srgbClr val="FFFFFF"/>
                </a:solidFill>
                <a:latin typeface="Verdana"/>
                <a:cs typeface="Verdana"/>
              </a:rPr>
              <a:t>portfolio</a:t>
            </a:r>
            <a:r>
              <a:rPr sz="3500" b="0" spc="-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b="0" spc="105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6633" y="1097156"/>
            <a:ext cx="9838055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0"/>
              </a:spcBef>
            </a:pPr>
            <a:r>
              <a:rPr sz="2050" spc="20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will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clean the raw data by checking the reasons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for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the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outliers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and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interpolating  </a:t>
            </a:r>
            <a:r>
              <a:rPr sz="2050" spc="15" dirty="0">
                <a:solidFill>
                  <a:srgbClr val="FFFFFF"/>
                </a:solidFill>
                <a:latin typeface="RobotoRegular"/>
                <a:cs typeface="RobotoRegular"/>
              </a:rPr>
              <a:t>the missing</a:t>
            </a:r>
            <a:r>
              <a:rPr sz="2050" spc="-1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050" spc="10" dirty="0">
                <a:solidFill>
                  <a:srgbClr val="FFFFFF"/>
                </a:solidFill>
                <a:latin typeface="RobotoRegular"/>
                <a:cs typeface="RobotoRegular"/>
              </a:rPr>
              <a:t>values.</a:t>
            </a:r>
            <a:endParaRPr sz="205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0" y="1128861"/>
            <a:ext cx="8726170" cy="99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50" b="0" spc="245" dirty="0">
                <a:solidFill>
                  <a:srgbClr val="FFFFFF"/>
                </a:solidFill>
                <a:latin typeface="Verdana"/>
                <a:cs typeface="Verdana"/>
              </a:rPr>
              <a:t>Clean</a:t>
            </a:r>
            <a:r>
              <a:rPr sz="6350" b="0" spc="-9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350" b="0" spc="120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6350" b="0" spc="-9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350" b="0" spc="175" dirty="0">
                <a:solidFill>
                  <a:srgbClr val="FFFFFF"/>
                </a:solidFill>
                <a:latin typeface="Verdana"/>
                <a:cs typeface="Verdana"/>
              </a:rPr>
              <a:t>summary</a:t>
            </a:r>
            <a:endParaRPr sz="63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0331" y="3853982"/>
            <a:ext cx="10086989" cy="194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548" y="340443"/>
            <a:ext cx="7715884" cy="1164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50" b="0" spc="195" dirty="0">
                <a:solidFill>
                  <a:srgbClr val="FFFFFF"/>
                </a:solidFill>
                <a:latin typeface="Verdana"/>
                <a:cs typeface="Verdana"/>
              </a:rPr>
              <a:t>Correlation</a:t>
            </a:r>
            <a:r>
              <a:rPr sz="7450" b="0" spc="-10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450" b="0" spc="32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74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5146" y="2380653"/>
            <a:ext cx="111632" cy="111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5146" y="3407674"/>
            <a:ext cx="111632" cy="111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0018" y="2096306"/>
            <a:ext cx="8721090" cy="2079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67970">
              <a:lnSpc>
                <a:spcPct val="116199"/>
              </a:lnSpc>
              <a:spcBef>
                <a:spcPts val="90"/>
              </a:spcBef>
            </a:pP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After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cleaning the data </a:t>
            </a:r>
            <a:r>
              <a:rPr sz="2900" spc="15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check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for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the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correlation 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between dependent and independent</a:t>
            </a:r>
            <a:r>
              <a:rPr sz="2900" spc="-2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variables.</a:t>
            </a:r>
            <a:endParaRPr sz="2900">
              <a:latin typeface="RobotoRegular"/>
              <a:cs typeface="RobotoRegular"/>
            </a:endParaRPr>
          </a:p>
          <a:p>
            <a:pPr marL="12700" marR="5080">
              <a:lnSpc>
                <a:spcPct val="116199"/>
              </a:lnSpc>
              <a:tabLst>
                <a:tab pos="2332355" algn="l"/>
              </a:tabLst>
            </a:pPr>
            <a:r>
              <a:rPr sz="2900" spc="15" dirty="0">
                <a:solidFill>
                  <a:srgbClr val="FFFFFF"/>
                </a:solidFill>
                <a:latin typeface="RobotoRegular"/>
                <a:cs typeface="RobotoRegular"/>
              </a:rPr>
              <a:t>We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conclude the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factor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is 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significant if its correlation  coefficient</a:t>
            </a:r>
            <a:r>
              <a:rPr sz="2900" spc="2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is	</a:t>
            </a:r>
            <a:r>
              <a:rPr sz="2900" spc="5" dirty="0">
                <a:solidFill>
                  <a:srgbClr val="FFFFFF"/>
                </a:solidFill>
                <a:latin typeface="RobotoRegular"/>
                <a:cs typeface="RobotoRegular"/>
              </a:rPr>
              <a:t>greater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than absolute value of</a:t>
            </a:r>
            <a:r>
              <a:rPr sz="2900" spc="-3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2900" spc="10" dirty="0">
                <a:solidFill>
                  <a:srgbClr val="FFFFFF"/>
                </a:solidFill>
                <a:latin typeface="RobotoRegular"/>
                <a:cs typeface="RobotoRegular"/>
              </a:rPr>
              <a:t>0.6</a:t>
            </a:r>
            <a:endParaRPr sz="29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577</Words>
  <Application>Microsoft Office PowerPoint</Application>
  <PresentationFormat>Custom</PresentationFormat>
  <Paragraphs>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Cabin</vt:lpstr>
      <vt:lpstr>Calibri</vt:lpstr>
      <vt:lpstr>Noto Sans</vt:lpstr>
      <vt:lpstr>Roboto</vt:lpstr>
      <vt:lpstr>RobotoRegular</vt:lpstr>
      <vt:lpstr>Verdana</vt:lpstr>
      <vt:lpstr>Office Theme</vt:lpstr>
      <vt:lpstr>CASE STUDY 1</vt:lpstr>
      <vt:lpstr>WHAT IS AN ECONOMETRIC MODEL?</vt:lpstr>
      <vt:lpstr>PowerPoint Presentation</vt:lpstr>
      <vt:lpstr>Macroeconomic factors</vt:lpstr>
      <vt:lpstr>Portfolio value analysis</vt:lpstr>
      <vt:lpstr>Outlier detection</vt:lpstr>
      <vt:lpstr>Cleaning raw portfolio data</vt:lpstr>
      <vt:lpstr>Clean Data summary</vt:lpstr>
      <vt:lpstr>Correlation test</vt:lpstr>
      <vt:lpstr>Visual Inspection for correlation</vt:lpstr>
      <vt:lpstr>Visual Inspection for correlation</vt:lpstr>
      <vt:lpstr>PowerPoint Presentation</vt:lpstr>
      <vt:lpstr>Iteration 1</vt:lpstr>
      <vt:lpstr>Check for  multicol inearity</vt:lpstr>
      <vt:lpstr>Iteration 2</vt:lpstr>
      <vt:lpstr>Iteration 3</vt:lpstr>
      <vt:lpstr>Iteration 4</vt:lpstr>
      <vt:lpstr>Testing for linearity</vt:lpstr>
      <vt:lpstr>Testing for linearity</vt:lpstr>
      <vt:lpstr>Testing for linearity</vt:lpstr>
      <vt:lpstr>Final model  summary</vt:lpstr>
      <vt:lpstr>Quantitative test</vt:lpstr>
      <vt:lpstr>Qualitative Test</vt:lpstr>
      <vt:lpstr>Qualitative Test</vt:lpstr>
      <vt:lpstr>In sample analysis</vt:lpstr>
      <vt:lpstr>out of sample analysis</vt:lpstr>
      <vt:lpstr>The predicted value  for each scenerio</vt:lpstr>
      <vt:lpstr>Final Calculations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1</dc:title>
  <dc:creator>Aryan Singh Rajawat</dc:creator>
  <cp:keywords>DAEshMAy6W0,BAEak8b0iLI</cp:keywords>
  <cp:lastModifiedBy>kamikaze sama</cp:lastModifiedBy>
  <cp:revision>1</cp:revision>
  <dcterms:created xsi:type="dcterms:W3CDTF">2021-10-12T12:24:28Z</dcterms:created>
  <dcterms:modified xsi:type="dcterms:W3CDTF">2021-10-12T12:27:10Z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Canva</vt:lpwstr>
  </property>
  <property fmtid="{D5CDD505-2E9C-101B-9397-08002B2CF9AE}" pid="4" name="LastSaved">
    <vt:filetime>2021-10-12T00:00:00Z</vt:filetime>
  </property>
</Properties>
</file>