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Montserrat"/>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C33E4B-861D-4750-94FC-AE696056F17D}">
  <a:tblStyle styleId="{A9C33E4B-861D-4750-94FC-AE696056F17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101f6212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3101f6212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0c4e9f1c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30c4e9f1c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0c4e9f1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0c4e9f1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101f62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101f62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30c4e9f1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30c4e9f1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0c4e9f1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30c4e9f1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0c4e9f1c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0c4e9f1c9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0c4e9f1c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0c4e9f1c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0c4e9f1c9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0c4e9f1c9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0c4e9f1c9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0c4e9f1c9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101f62120_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101f62120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0c4e9f1c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0c4e9f1c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101f62120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101f62120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0c4e9f1c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0c4e9f1c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101f62120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101f62120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n.wikipedia.org/wiki/Geometric_progression" TargetMode="External"/><Relationship Id="rId4" Type="http://schemas.openxmlformats.org/officeDocument/2006/relationships/hyperlink" Target="http://www.zohry.com/cdc103/Lecture%2010%20-%2022%20Apr%202012.pdf" TargetMode="External"/><Relationship Id="rId9" Type="http://schemas.openxmlformats.org/officeDocument/2006/relationships/hyperlink" Target="https://courses.lumenlearning.com/waymakermath4libarts/chapter/exponential-geometric-growth/" TargetMode="External"/><Relationship Id="rId5" Type="http://schemas.openxmlformats.org/officeDocument/2006/relationships/hyperlink" Target="https://www.investopedia.com/terms/t/thomas-malthus.asp#:~:text=Malthus%20specifically%20stated%20that%20the,by%20economists%20and%20ultimately%20disproved" TargetMode="External"/><Relationship Id="rId6" Type="http://schemas.openxmlformats.org/officeDocument/2006/relationships/hyperlink" Target="https://www.investopedia.com/terms/t/thomas-malthus.asp#:~:text=Malthus%20specifically%20stated%20that%20the,by%20economists%20and%20ultimately%20disproved." TargetMode="External"/><Relationship Id="rId7" Type="http://schemas.openxmlformats.org/officeDocument/2006/relationships/hyperlink" Target="https://www2.palomar.edu/users/warmstrong/lmexer9.htm#geometric" TargetMode="External"/><Relationship Id="rId8" Type="http://schemas.openxmlformats.org/officeDocument/2006/relationships/hyperlink" Target="https://www.quora.com/How-is-geometric-progression-applied-in-real-lif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idx="1" type="subTitle"/>
          </p:nvPr>
        </p:nvSpPr>
        <p:spPr>
          <a:xfrm>
            <a:off x="4167875" y="821575"/>
            <a:ext cx="4337400" cy="50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605"/>
              <a:buFont typeface="Arial"/>
              <a:buNone/>
            </a:pPr>
            <a:r>
              <a:rPr b="1" lang="en-GB" sz="3125"/>
              <a:t>Application of Geometric Progression to study population growth</a:t>
            </a:r>
            <a:endParaRPr b="1" sz="3125"/>
          </a:p>
          <a:p>
            <a:pPr indent="0" lvl="0" marL="0" rtl="0" algn="l">
              <a:spcBef>
                <a:spcPts val="0"/>
              </a:spcBef>
              <a:spcAft>
                <a:spcPts val="0"/>
              </a:spcAft>
              <a:buSzPts val="605"/>
              <a:buNone/>
            </a:pPr>
            <a:r>
              <a:t/>
            </a:r>
            <a:endParaRPr sz="1415"/>
          </a:p>
        </p:txBody>
      </p:sp>
      <p:sp>
        <p:nvSpPr>
          <p:cNvPr id="135" name="Google Shape;135;p13"/>
          <p:cNvSpPr txBox="1"/>
          <p:nvPr/>
        </p:nvSpPr>
        <p:spPr>
          <a:xfrm>
            <a:off x="5924200" y="3407550"/>
            <a:ext cx="26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3F3F3"/>
                </a:solidFill>
                <a:latin typeface="Lato"/>
                <a:ea typeface="Lato"/>
                <a:cs typeface="Lato"/>
                <a:sym typeface="Lato"/>
              </a:rPr>
              <a:t>- </a:t>
            </a:r>
            <a:r>
              <a:rPr b="1" lang="en-GB">
                <a:solidFill>
                  <a:srgbClr val="F3F3F3"/>
                </a:solidFill>
                <a:latin typeface="Lato"/>
                <a:ea typeface="Lato"/>
                <a:cs typeface="Lato"/>
                <a:sym typeface="Lato"/>
              </a:rPr>
              <a:t>By Roll Nos. : 86,87,88,89.</a:t>
            </a:r>
            <a:endParaRPr b="1">
              <a:solidFill>
                <a:srgbClr val="F3F3F3"/>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ctrTitle"/>
          </p:nvPr>
        </p:nvSpPr>
        <p:spPr>
          <a:xfrm>
            <a:off x="452300" y="326075"/>
            <a:ext cx="8102400" cy="2831100"/>
          </a:xfrm>
          <a:prstGeom prst="rect">
            <a:avLst/>
          </a:prstGeom>
        </p:spPr>
        <p:txBody>
          <a:bodyPr anchorCtr="0" anchor="t" bIns="91425" lIns="91425" spcFirstLastPara="1" rIns="91425" wrap="square" tIns="91425">
            <a:normAutofit fontScale="90000"/>
          </a:bodyPr>
          <a:lstStyle/>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A geometric progression is a simplified way to show exponential population growth.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Starting with one couple, assume that every female has 4 children (2 boys and 2 girls).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The following table compares the population growth in 7 generations.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 The 7th generation has a population of 27 or 128.</a:t>
            </a:r>
            <a:endParaRPr sz="1961">
              <a:highlight>
                <a:schemeClr val="dk1"/>
              </a:highlight>
              <a:latin typeface="Lato"/>
              <a:ea typeface="Lato"/>
              <a:cs typeface="Lato"/>
              <a:sym typeface="Lato"/>
            </a:endParaRPr>
          </a:p>
          <a:p>
            <a:pPr indent="0" lvl="0" marL="0" rtl="0" algn="l">
              <a:spcBef>
                <a:spcPts val="0"/>
              </a:spcBef>
              <a:spcAft>
                <a:spcPts val="0"/>
              </a:spcAft>
              <a:buNone/>
            </a:pPr>
            <a:r>
              <a:t/>
            </a:r>
            <a:endParaRPr sz="2183">
              <a:highlight>
                <a:schemeClr val="dk1"/>
              </a:highlight>
              <a:latin typeface="Lato"/>
              <a:ea typeface="Lato"/>
              <a:cs typeface="Lato"/>
              <a:sym typeface="Lato"/>
            </a:endParaRPr>
          </a:p>
          <a:p>
            <a:pPr indent="0" lvl="0" marL="0" rtl="0" algn="l">
              <a:spcBef>
                <a:spcPts val="0"/>
              </a:spcBef>
              <a:spcAft>
                <a:spcPts val="0"/>
              </a:spcAft>
              <a:buNone/>
            </a:pPr>
            <a:r>
              <a:t/>
            </a:r>
            <a:endParaRPr sz="2183">
              <a:highlight>
                <a:schemeClr val="dk1"/>
              </a:highlight>
              <a:latin typeface="Lato"/>
              <a:ea typeface="Lato"/>
              <a:cs typeface="Lato"/>
              <a:sym typeface="Lato"/>
            </a:endParaRPr>
          </a:p>
          <a:p>
            <a:pPr indent="0" lvl="0" marL="0" rtl="0" algn="l">
              <a:spcBef>
                <a:spcPts val="0"/>
              </a:spcBef>
              <a:spcAft>
                <a:spcPts val="0"/>
              </a:spcAft>
              <a:buNone/>
            </a:pPr>
            <a:r>
              <a:t/>
            </a:r>
            <a:endParaRPr/>
          </a:p>
        </p:txBody>
      </p:sp>
      <p:pic>
        <p:nvPicPr>
          <p:cNvPr id="193" name="Google Shape;193;p22"/>
          <p:cNvPicPr preferRelativeResize="0"/>
          <p:nvPr/>
        </p:nvPicPr>
        <p:blipFill>
          <a:blip r:embed="rId3">
            <a:alphaModFix/>
          </a:blip>
          <a:stretch>
            <a:fillRect/>
          </a:stretch>
        </p:blipFill>
        <p:spPr>
          <a:xfrm>
            <a:off x="623875" y="3157175"/>
            <a:ext cx="7896225" cy="15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nvSpPr>
        <p:spPr>
          <a:xfrm>
            <a:off x="3554525" y="152400"/>
            <a:ext cx="5345700" cy="39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1870">
                <a:solidFill>
                  <a:schemeClr val="lt1"/>
                </a:solidFill>
              </a:rPr>
              <a:t>Few more a</a:t>
            </a:r>
            <a:r>
              <a:rPr b="1" lang="en-GB" sz="1870">
                <a:solidFill>
                  <a:schemeClr val="lt1"/>
                </a:solidFill>
              </a:rPr>
              <a:t>pplications of Geometric Progression in real life</a:t>
            </a:r>
            <a:endParaRPr b="1" sz="1870">
              <a:solidFill>
                <a:schemeClr val="lt1"/>
              </a:solidFill>
            </a:endParaRPr>
          </a:p>
          <a:p>
            <a:pPr indent="0" lvl="0" marL="0" rtl="0" algn="l">
              <a:lnSpc>
                <a:spcPct val="115000"/>
              </a:lnSpc>
              <a:spcBef>
                <a:spcPts val="1200"/>
              </a:spcBef>
              <a:spcAft>
                <a:spcPts val="0"/>
              </a:spcAft>
              <a:buNone/>
            </a:pPr>
            <a:r>
              <a:rPr lang="en-GB" sz="1679">
                <a:solidFill>
                  <a:schemeClr val="lt1"/>
                </a:solidFill>
              </a:rPr>
              <a:t>I’ll give you a handful of examples: When each person decides not to have another child based on the current population, population growth is geometric.</a:t>
            </a:r>
            <a:endParaRPr sz="1679">
              <a:solidFill>
                <a:schemeClr val="lt1"/>
              </a:solidFill>
            </a:endParaRPr>
          </a:p>
          <a:p>
            <a:pPr indent="0" lvl="0" marL="0" rtl="0" algn="l">
              <a:lnSpc>
                <a:spcPct val="115000"/>
              </a:lnSpc>
              <a:spcBef>
                <a:spcPts val="1200"/>
              </a:spcBef>
              <a:spcAft>
                <a:spcPts val="0"/>
              </a:spcAft>
              <a:buNone/>
            </a:pPr>
            <a:r>
              <a:rPr b="1" lang="en-GB" sz="1879">
                <a:solidFill>
                  <a:schemeClr val="lt1"/>
                </a:solidFill>
              </a:rPr>
              <a:t>Use sequences in real life</a:t>
            </a:r>
            <a:endParaRPr b="1" sz="1879">
              <a:solidFill>
                <a:schemeClr val="lt1"/>
              </a:solidFill>
            </a:endParaRPr>
          </a:p>
          <a:p>
            <a:pPr indent="0" lvl="0" marL="0" rtl="0" algn="l">
              <a:lnSpc>
                <a:spcPct val="115000"/>
              </a:lnSpc>
              <a:spcBef>
                <a:spcPts val="1200"/>
              </a:spcBef>
              <a:spcAft>
                <a:spcPts val="1200"/>
              </a:spcAft>
              <a:buNone/>
            </a:pPr>
            <a:r>
              <a:rPr lang="en-GB" sz="1679">
                <a:solidFill>
                  <a:schemeClr val="lt1"/>
                </a:solidFill>
              </a:rPr>
              <a:t>Sequences are useful in both everyday life and higher mathematics. For example, sequences include the interest component of monthly payments made to pay off an automotive or home loan, as well as a month’s worth of maximum daily temperatures in one place.</a:t>
            </a:r>
            <a:endParaRPr sz="2100"/>
          </a:p>
        </p:txBody>
      </p:sp>
      <p:pic>
        <p:nvPicPr>
          <p:cNvPr id="199" name="Google Shape;199;p23"/>
          <p:cNvPicPr preferRelativeResize="0"/>
          <p:nvPr/>
        </p:nvPicPr>
        <p:blipFill>
          <a:blip r:embed="rId3">
            <a:alphaModFix/>
          </a:blip>
          <a:stretch>
            <a:fillRect/>
          </a:stretch>
        </p:blipFill>
        <p:spPr>
          <a:xfrm>
            <a:off x="152400" y="3121750"/>
            <a:ext cx="2940475" cy="1825600"/>
          </a:xfrm>
          <a:prstGeom prst="rect">
            <a:avLst/>
          </a:prstGeom>
          <a:noFill/>
          <a:ln>
            <a:noFill/>
          </a:ln>
        </p:spPr>
      </p:pic>
      <p:pic>
        <p:nvPicPr>
          <p:cNvPr id="200" name="Google Shape;200;p23"/>
          <p:cNvPicPr preferRelativeResize="0"/>
          <p:nvPr/>
        </p:nvPicPr>
        <p:blipFill rotWithShape="1">
          <a:blip r:embed="rId4">
            <a:alphaModFix/>
          </a:blip>
          <a:srcRect b="0" l="0" r="0" t="0"/>
          <a:stretch/>
        </p:blipFill>
        <p:spPr>
          <a:xfrm>
            <a:off x="152400" y="152400"/>
            <a:ext cx="2940475" cy="2816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nvSpPr>
        <p:spPr>
          <a:xfrm>
            <a:off x="0" y="2114175"/>
            <a:ext cx="9144000" cy="2916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a:t>
            </a:r>
            <a:r>
              <a:rPr lang="en-GB" sz="1300">
                <a:solidFill>
                  <a:srgbClr val="FFFFFF"/>
                </a:solidFill>
                <a:highlight>
                  <a:schemeClr val="dk1"/>
                </a:highlight>
              </a:rPr>
              <a:t>Geometric population growth is the same as the growth of a bank balance receiving compound interest.               </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interest is calculated each year with reference to the principal plus previous interest payments.</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geometric population growth rate in demography is calculated using the ‘Compound Interest formula’. </a:t>
            </a:r>
            <a:endParaRPr sz="1300">
              <a:solidFill>
                <a:srgbClr val="FFFFFF"/>
              </a:solidFill>
              <a:highlight>
                <a:schemeClr val="dk1"/>
              </a:highlight>
            </a:endParaRPr>
          </a:p>
          <a:p>
            <a:pPr indent="0" lvl="0" marL="0" rtl="0" algn="l">
              <a:lnSpc>
                <a:spcPct val="115000"/>
              </a:lnSpc>
              <a:spcBef>
                <a:spcPts val="0"/>
              </a:spcBef>
              <a:spcAft>
                <a:spcPts val="0"/>
              </a:spcAft>
              <a:buNone/>
            </a:pPr>
            <a:r>
              <a:rPr lang="en-GB" sz="1300">
                <a:solidFill>
                  <a:srgbClr val="FFFFFF"/>
                </a:solidFill>
                <a:highlight>
                  <a:schemeClr val="dk1"/>
                </a:highlight>
              </a:rPr>
              <a:t>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population totals for successive years form a geometric progression in which the ratio of adjacent totals remains constant.</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In geometric series the population increases or decreases at the same rate during each unit of time, usually a year</a:t>
            </a:r>
            <a:r>
              <a:rPr lang="en-GB" sz="1300">
                <a:solidFill>
                  <a:srgbClr val="FFFFFF"/>
                </a:solidFill>
              </a:rPr>
              <a:t>. </a:t>
            </a:r>
            <a:endParaRPr sz="1300">
              <a:solidFill>
                <a:srgbClr val="FFFFFF"/>
              </a:solidFill>
            </a:endParaRPr>
          </a:p>
          <a:p>
            <a:pPr indent="0" lvl="0" marL="0" rtl="0" algn="l">
              <a:lnSpc>
                <a:spcPct val="115000"/>
              </a:lnSpc>
              <a:spcBef>
                <a:spcPts val="0"/>
              </a:spcBef>
              <a:spcAft>
                <a:spcPts val="0"/>
              </a:spcAft>
              <a:buNone/>
            </a:pPr>
            <a:r>
              <a:rPr lang="en-GB" sz="1300">
                <a:solidFill>
                  <a:srgbClr val="FFFFFF"/>
                </a:solidFill>
              </a:rPr>
              <a:t> </a:t>
            </a:r>
            <a:endParaRPr sz="1300">
              <a:solidFill>
                <a:srgbClr val="FFFFFF"/>
              </a:solidFill>
            </a:endParaRPr>
          </a:p>
          <a:p>
            <a:pPr indent="0" lvl="0" marL="0" rtl="0" algn="l">
              <a:lnSpc>
                <a:spcPct val="115000"/>
              </a:lnSpc>
              <a:spcBef>
                <a:spcPts val="0"/>
              </a:spcBef>
              <a:spcAft>
                <a:spcPts val="0"/>
              </a:spcAft>
              <a:buNone/>
            </a:pPr>
            <a:r>
              <a:t/>
            </a:r>
            <a:endParaRPr sz="1300">
              <a:solidFill>
                <a:srgbClr val="FFFFFF"/>
              </a:solidFill>
            </a:endParaRPr>
          </a:p>
        </p:txBody>
      </p:sp>
      <p:sp>
        <p:nvSpPr>
          <p:cNvPr id="206" name="Google Shape;206;p24"/>
          <p:cNvSpPr txBox="1"/>
          <p:nvPr/>
        </p:nvSpPr>
        <p:spPr>
          <a:xfrm>
            <a:off x="1373200" y="491225"/>
            <a:ext cx="4950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400">
                <a:solidFill>
                  <a:srgbClr val="FFFFFF"/>
                </a:solidFill>
                <a:latin typeface="Lato"/>
                <a:ea typeface="Lato"/>
                <a:cs typeface="Lato"/>
                <a:sym typeface="Lato"/>
              </a:rPr>
              <a:t>Population Growth Rate</a:t>
            </a:r>
            <a:endParaRPr b="1" sz="3400">
              <a:solidFill>
                <a:srgbClr val="FFFFFF"/>
              </a:solidFill>
              <a:latin typeface="Lato"/>
              <a:ea typeface="Lato"/>
              <a:cs typeface="Lato"/>
              <a:sym typeface="Lato"/>
            </a:endParaRPr>
          </a:p>
        </p:txBody>
      </p:sp>
      <p:pic>
        <p:nvPicPr>
          <p:cNvPr id="207" name="Google Shape;207;p24"/>
          <p:cNvPicPr preferRelativeResize="0"/>
          <p:nvPr/>
        </p:nvPicPr>
        <p:blipFill>
          <a:blip r:embed="rId3">
            <a:alphaModFix/>
          </a:blip>
          <a:stretch>
            <a:fillRect/>
          </a:stretch>
        </p:blipFill>
        <p:spPr>
          <a:xfrm>
            <a:off x="6892875" y="142875"/>
            <a:ext cx="2058300" cy="1709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5"/>
          <p:cNvPicPr preferRelativeResize="0"/>
          <p:nvPr/>
        </p:nvPicPr>
        <p:blipFill>
          <a:blip r:embed="rId3">
            <a:alphaModFix/>
          </a:blip>
          <a:stretch>
            <a:fillRect/>
          </a:stretch>
        </p:blipFill>
        <p:spPr>
          <a:xfrm>
            <a:off x="4894375" y="604800"/>
            <a:ext cx="4150875" cy="3933900"/>
          </a:xfrm>
          <a:prstGeom prst="rect">
            <a:avLst/>
          </a:prstGeom>
          <a:noFill/>
          <a:ln>
            <a:noFill/>
          </a:ln>
        </p:spPr>
      </p:pic>
      <p:sp>
        <p:nvSpPr>
          <p:cNvPr id="213" name="Google Shape;213;p25"/>
          <p:cNvSpPr txBox="1"/>
          <p:nvPr/>
        </p:nvSpPr>
        <p:spPr>
          <a:xfrm>
            <a:off x="193775" y="1280700"/>
            <a:ext cx="4766100" cy="2829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FFFFFF"/>
              </a:buClr>
              <a:buSzPts val="1300"/>
              <a:buChar char="●"/>
            </a:pPr>
            <a:r>
              <a:rPr lang="en-GB" sz="1300">
                <a:solidFill>
                  <a:srgbClr val="FFFFFF"/>
                </a:solidFill>
              </a:rPr>
              <a:t>If this constant rate of change is represented by r and the initial population is represented by P0 , then after t years the final population is given by the following equation : </a:t>
            </a:r>
            <a:endParaRPr sz="13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317500" lvl="0" marL="457200" rtl="0" algn="l">
              <a:lnSpc>
                <a:spcPct val="115000"/>
              </a:lnSpc>
              <a:spcBef>
                <a:spcPts val="0"/>
              </a:spcBef>
              <a:spcAft>
                <a:spcPts val="0"/>
              </a:spcAft>
              <a:buClr>
                <a:srgbClr val="FFFFFF"/>
              </a:buClr>
              <a:buSzPts val="1400"/>
              <a:buChar char="●"/>
            </a:pPr>
            <a:r>
              <a:rPr lang="en-GB" sz="1300">
                <a:solidFill>
                  <a:srgbClr val="FFFFFF"/>
                </a:solidFill>
              </a:rPr>
              <a:t>So that, the geometric growth rate r can be expressed in the following equation</a:t>
            </a:r>
            <a:r>
              <a:rPr lang="en-GB" sz="1200">
                <a:solidFill>
                  <a:srgbClr val="FFFFFF"/>
                </a:solidFill>
              </a:rPr>
              <a:t>:</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p:txBody>
      </p:sp>
      <p:pic>
        <p:nvPicPr>
          <p:cNvPr id="214" name="Google Shape;214;p25"/>
          <p:cNvPicPr preferRelativeResize="0"/>
          <p:nvPr/>
        </p:nvPicPr>
        <p:blipFill>
          <a:blip r:embed="rId4">
            <a:alphaModFix/>
          </a:blip>
          <a:stretch>
            <a:fillRect/>
          </a:stretch>
        </p:blipFill>
        <p:spPr>
          <a:xfrm>
            <a:off x="1524100" y="2284315"/>
            <a:ext cx="2012050" cy="574875"/>
          </a:xfrm>
          <a:prstGeom prst="rect">
            <a:avLst/>
          </a:prstGeom>
          <a:noFill/>
          <a:ln>
            <a:noFill/>
          </a:ln>
        </p:spPr>
      </p:pic>
      <p:pic>
        <p:nvPicPr>
          <p:cNvPr id="215" name="Google Shape;215;p25"/>
          <p:cNvPicPr preferRelativeResize="0"/>
          <p:nvPr/>
        </p:nvPicPr>
        <p:blipFill>
          <a:blip r:embed="rId5">
            <a:alphaModFix/>
          </a:blip>
          <a:stretch>
            <a:fillRect/>
          </a:stretch>
        </p:blipFill>
        <p:spPr>
          <a:xfrm>
            <a:off x="1455088" y="3872400"/>
            <a:ext cx="2150075" cy="66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400"/>
              <a:t>Conclusion</a:t>
            </a:r>
            <a:endParaRPr b="1" sz="4400"/>
          </a:p>
        </p:txBody>
      </p:sp>
      <p:sp>
        <p:nvSpPr>
          <p:cNvPr id="221" name="Google Shape;221;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The Malthusian theory concluded that if the rate of food production is slower than the rate of population growth would be higher.</a:t>
            </a:r>
            <a:endParaRPr sz="1800">
              <a:highlight>
                <a:schemeClr val="dk1"/>
              </a:highlight>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And using geometric progression in real life situations just like population growth, it is easier to not only draw conclusions but also is helpful in analysing useful results and do the needful. </a:t>
            </a:r>
            <a:endParaRPr sz="1800">
              <a:highlight>
                <a:schemeClr val="dk1"/>
              </a:highlight>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Hence, Geometric Progression is an useful way of finding Population Growth.</a:t>
            </a:r>
            <a:endParaRPr sz="1800">
              <a:highlight>
                <a:schemeClr val="dk1"/>
              </a:highlight>
              <a:latin typeface="Arial"/>
              <a:ea typeface="Arial"/>
              <a:cs typeface="Arial"/>
              <a:sym typeface="Arial"/>
            </a:endParaRPr>
          </a:p>
          <a:p>
            <a:pPr indent="0" lvl="0" marL="457200" rtl="0" algn="l">
              <a:spcBef>
                <a:spcPts val="1200"/>
              </a:spcBef>
              <a:spcAft>
                <a:spcPts val="1200"/>
              </a:spcAft>
              <a:buNone/>
            </a:pPr>
            <a:r>
              <a:t/>
            </a:r>
            <a:endParaRPr sz="1400">
              <a:highlight>
                <a:schemeClr val="dk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References</a:t>
            </a:r>
            <a:endParaRPr/>
          </a:p>
        </p:txBody>
      </p:sp>
      <p:sp>
        <p:nvSpPr>
          <p:cNvPr id="227" name="Google Shape;227;p27"/>
          <p:cNvSpPr txBox="1"/>
          <p:nvPr>
            <p:ph idx="1" type="body"/>
          </p:nvPr>
        </p:nvSpPr>
        <p:spPr>
          <a:xfrm>
            <a:off x="1241500" y="1586225"/>
            <a:ext cx="7038900" cy="2911200"/>
          </a:xfrm>
          <a:prstGeom prst="rect">
            <a:avLst/>
          </a:prstGeom>
        </p:spPr>
        <p:txBody>
          <a:bodyPr anchorCtr="0" anchor="t" bIns="91425" lIns="91425" spcFirstLastPara="1" rIns="91425" wrap="square" tIns="91425">
            <a:normAutofit/>
          </a:bodyPr>
          <a:lstStyle/>
          <a:p>
            <a:pPr indent="-311150" lvl="0" marL="457200" marR="0" rtl="0" algn="l">
              <a:lnSpc>
                <a:spcPct val="115000"/>
              </a:lnSpc>
              <a:spcBef>
                <a:spcPts val="0"/>
              </a:spcBef>
              <a:spcAft>
                <a:spcPts val="0"/>
              </a:spcAft>
              <a:buClr>
                <a:srgbClr val="FFFFFF"/>
              </a:buClr>
              <a:buSzPts val="1300"/>
              <a:buFont typeface="Arial"/>
              <a:buChar char="●"/>
            </a:pPr>
            <a:r>
              <a:rPr lang="en-GB" u="sng">
                <a:solidFill>
                  <a:schemeClr val="hlink"/>
                </a:solidFill>
                <a:hlinkClick r:id="rId3"/>
              </a:rPr>
              <a:t>https://en.wikipedia.org/wiki/Geometric_progression</a:t>
            </a:r>
            <a:endParaRPr/>
          </a:p>
          <a:p>
            <a:pPr indent="-311150" lvl="0" marL="457200" marR="0" rtl="0" algn="l">
              <a:lnSpc>
                <a:spcPct val="115000"/>
              </a:lnSpc>
              <a:spcBef>
                <a:spcPts val="0"/>
              </a:spcBef>
              <a:spcAft>
                <a:spcPts val="0"/>
              </a:spcAft>
              <a:buClr>
                <a:srgbClr val="FFFFFF"/>
              </a:buClr>
              <a:buSzPts val="1300"/>
              <a:buFont typeface="Arial"/>
              <a:buChar char="●"/>
            </a:pPr>
            <a:r>
              <a:rPr lang="en-GB" u="sng">
                <a:solidFill>
                  <a:schemeClr val="hlink"/>
                </a:solidFill>
                <a:latin typeface="Arial"/>
                <a:ea typeface="Arial"/>
                <a:cs typeface="Arial"/>
                <a:sym typeface="Arial"/>
                <a:hlinkClick r:id="rId4"/>
              </a:rPr>
              <a:t>http://www.zohry.com/cdc103/Lecture%2010%20-%2022%20Apr%202012.pdf</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5"/>
              </a:rPr>
              <a:t>https://www.investopedia.com/terms/t/thomas-malthus.asp#:~:text=Malthus%20specifically%20stated%20that%20the,by%20economists%20and%20ultimately%20disproved</a:t>
            </a:r>
            <a:r>
              <a:rPr lang="en-GB">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6"/>
              </a:rPr>
              <a:t>https://www.investopedia.com/terms/t/thomas-malthus.asp#:~:text=Malthus%20specifically%20stated%20that%20the,by%20economists%20and%20ultimately%20disproved.</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7"/>
              </a:rPr>
              <a:t>https://www2.palomar.edu/users/warmstrong/lmexer9.htm#geometric</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8"/>
              </a:rPr>
              <a:t>https://www.quora.com/How-is-geometric-progression-applied-in-real-life</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9"/>
              </a:rPr>
              <a:t>https://courses.lumenlearning.com/waymakermath4libarts/chapter/exponential-geometric-growth/</a:t>
            </a:r>
            <a:endParaRPr>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p:nvPr/>
        </p:nvSpPr>
        <p:spPr>
          <a:xfrm>
            <a:off x="1347450" y="2244334"/>
            <a:ext cx="6722882" cy="65481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Times New Roman"/>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337250" y="5407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3300"/>
              <a:t>Group Details</a:t>
            </a:r>
            <a:endParaRPr b="1" sz="3300"/>
          </a:p>
        </p:txBody>
      </p:sp>
      <p:graphicFrame>
        <p:nvGraphicFramePr>
          <p:cNvPr id="141" name="Google Shape;141;p14"/>
          <p:cNvGraphicFramePr/>
          <p:nvPr/>
        </p:nvGraphicFramePr>
        <p:xfrm>
          <a:off x="1275300" y="2296200"/>
          <a:ext cx="3000000" cy="3000000"/>
        </p:xfrm>
        <a:graphic>
          <a:graphicData uri="http://schemas.openxmlformats.org/drawingml/2006/table">
            <a:tbl>
              <a:tblPr>
                <a:noFill/>
                <a:tableStyleId>{A9C33E4B-861D-4750-94FC-AE696056F17D}</a:tableStyleId>
              </a:tblPr>
              <a:tblGrid>
                <a:gridCol w="858950"/>
                <a:gridCol w="3610325"/>
                <a:gridCol w="2693525"/>
              </a:tblGrid>
              <a:tr h="609600">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Sr.no</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Name</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Roll Number</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1)</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Kshiti Vartak</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86</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2)</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Monisha Vaswani</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87</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3)</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Sujoy Banerjee</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88</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4)</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Shrunkhala Kambale</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89</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419725" y="246775"/>
            <a:ext cx="5734200" cy="13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5200"/>
              <a:t>Introduction</a:t>
            </a:r>
            <a:endParaRPr b="1" sz="5200"/>
          </a:p>
        </p:txBody>
      </p:sp>
      <p:sp>
        <p:nvSpPr>
          <p:cNvPr id="147" name="Google Shape;147;p15"/>
          <p:cNvSpPr txBox="1"/>
          <p:nvPr>
            <p:ph idx="1" type="body"/>
          </p:nvPr>
        </p:nvSpPr>
        <p:spPr>
          <a:xfrm>
            <a:off x="300325" y="1242626"/>
            <a:ext cx="4776000" cy="3375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b="1" lang="en-GB" sz="1725"/>
              <a:t>What is GP?</a:t>
            </a:r>
            <a:endParaRPr b="1" sz="1725"/>
          </a:p>
          <a:p>
            <a:pPr indent="0" lvl="0" marL="0" rtl="0" algn="l">
              <a:lnSpc>
                <a:spcPct val="95000"/>
              </a:lnSpc>
              <a:spcBef>
                <a:spcPts val="1200"/>
              </a:spcBef>
              <a:spcAft>
                <a:spcPts val="0"/>
              </a:spcAft>
              <a:buSzPts val="275"/>
              <a:buNone/>
            </a:pPr>
            <a:r>
              <a:t/>
            </a:r>
            <a:endParaRPr sz="1564">
              <a:highlight>
                <a:schemeClr val="dk1"/>
              </a:highlight>
              <a:latin typeface="Roboto"/>
              <a:ea typeface="Roboto"/>
              <a:cs typeface="Roboto"/>
              <a:sym typeface="Roboto"/>
            </a:endParaRPr>
          </a:p>
          <a:p>
            <a:pPr indent="-332044" lvl="0" marL="457200" rtl="0" algn="l">
              <a:lnSpc>
                <a:spcPct val="95000"/>
              </a:lnSpc>
              <a:spcBef>
                <a:spcPts val="1200"/>
              </a:spcBef>
              <a:spcAft>
                <a:spcPts val="0"/>
              </a:spcAft>
              <a:buSzPts val="1629"/>
              <a:buFont typeface="Roboto"/>
              <a:buChar char="●"/>
            </a:pPr>
            <a:r>
              <a:rPr lang="en-GB" sz="1629">
                <a:highlight>
                  <a:schemeClr val="dk1"/>
                </a:highlight>
                <a:latin typeface="Roboto"/>
                <a:ea typeface="Roboto"/>
                <a:cs typeface="Roboto"/>
                <a:sym typeface="Roboto"/>
              </a:rPr>
              <a:t>A sequence is said to be a geometric progression or G.P., if the ratio of any term to its preceding term is same throughout.</a:t>
            </a:r>
            <a:endParaRPr sz="1629">
              <a:highlight>
                <a:schemeClr val="dk1"/>
              </a:highlight>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highlight>
                  <a:schemeClr val="dk1"/>
                </a:highlight>
                <a:latin typeface="Roboto"/>
                <a:ea typeface="Roboto"/>
                <a:cs typeface="Roboto"/>
                <a:sym typeface="Roboto"/>
              </a:rPr>
              <a:t>First term of a G.P. by a and its common ratio by r.</a:t>
            </a:r>
            <a:endParaRPr sz="1629">
              <a:highlight>
                <a:schemeClr val="dk1"/>
              </a:highlight>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highlight>
                  <a:schemeClr val="dk1"/>
                </a:highlight>
                <a:latin typeface="Roboto"/>
                <a:ea typeface="Roboto"/>
                <a:cs typeface="Roboto"/>
                <a:sym typeface="Roboto"/>
              </a:rPr>
              <a:t>The sum Sn of the first n terms of G.P. is given b</a:t>
            </a:r>
            <a:r>
              <a:rPr lang="en-GB" sz="1629">
                <a:latin typeface="Roboto"/>
                <a:ea typeface="Roboto"/>
                <a:cs typeface="Roboto"/>
                <a:sym typeface="Roboto"/>
              </a:rPr>
              <a:t>y the formula to your right.</a:t>
            </a:r>
            <a:endParaRPr sz="1629">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latin typeface="Roboto"/>
                <a:ea typeface="Roboto"/>
                <a:cs typeface="Roboto"/>
                <a:sym typeface="Roboto"/>
              </a:rPr>
              <a:t>This constant factor “r” is called the common ratio. </a:t>
            </a:r>
            <a:endParaRPr sz="1629">
              <a:latin typeface="Roboto"/>
              <a:ea typeface="Roboto"/>
              <a:cs typeface="Roboto"/>
              <a:sym typeface="Roboto"/>
            </a:endParaRPr>
          </a:p>
          <a:p>
            <a:pPr indent="0" lvl="0" marL="0" rtl="0" algn="l">
              <a:lnSpc>
                <a:spcPct val="95000"/>
              </a:lnSpc>
              <a:spcBef>
                <a:spcPts val="1200"/>
              </a:spcBef>
              <a:spcAft>
                <a:spcPts val="0"/>
              </a:spcAft>
              <a:buNone/>
            </a:pPr>
            <a:r>
              <a:t/>
            </a:r>
            <a:endParaRPr sz="1525">
              <a:highlight>
                <a:schemeClr val="dk1"/>
              </a:highlight>
            </a:endParaRPr>
          </a:p>
          <a:p>
            <a:pPr indent="457200" lvl="0" marL="0" rtl="0" algn="l">
              <a:lnSpc>
                <a:spcPct val="95000"/>
              </a:lnSpc>
              <a:spcBef>
                <a:spcPts val="1200"/>
              </a:spcBef>
              <a:spcAft>
                <a:spcPts val="0"/>
              </a:spcAft>
              <a:buSzPts val="275"/>
              <a:buNone/>
            </a:pPr>
            <a:r>
              <a:t/>
            </a:r>
            <a:endParaRPr sz="1700">
              <a:solidFill>
                <a:srgbClr val="BDC1C6"/>
              </a:solidFill>
              <a:latin typeface="Arial"/>
              <a:ea typeface="Arial"/>
              <a:cs typeface="Arial"/>
              <a:sym typeface="Arial"/>
            </a:endParaRPr>
          </a:p>
          <a:p>
            <a:pPr indent="457200" lvl="0" marL="0" rtl="0" algn="l">
              <a:lnSpc>
                <a:spcPct val="95000"/>
              </a:lnSpc>
              <a:spcBef>
                <a:spcPts val="1200"/>
              </a:spcBef>
              <a:spcAft>
                <a:spcPts val="0"/>
              </a:spcAft>
              <a:buSzPts val="275"/>
              <a:buNone/>
            </a:pPr>
            <a:r>
              <a:t/>
            </a:r>
            <a:endParaRPr sz="1700">
              <a:solidFill>
                <a:srgbClr val="BDC1C6"/>
              </a:solidFill>
              <a:highlight>
                <a:srgbClr val="202124"/>
              </a:highlight>
              <a:latin typeface="Arial"/>
              <a:ea typeface="Arial"/>
              <a:cs typeface="Arial"/>
              <a:sym typeface="Arial"/>
            </a:endParaRPr>
          </a:p>
          <a:p>
            <a:pPr indent="0" lvl="0" marL="0" rtl="0" algn="l">
              <a:lnSpc>
                <a:spcPct val="95000"/>
              </a:lnSpc>
              <a:spcBef>
                <a:spcPts val="1200"/>
              </a:spcBef>
              <a:spcAft>
                <a:spcPts val="0"/>
              </a:spcAft>
              <a:buSzPts val="275"/>
              <a:buNone/>
            </a:pPr>
            <a:r>
              <a:t/>
            </a:r>
            <a:endParaRPr sz="1700">
              <a:highlight>
                <a:schemeClr val="dk1"/>
              </a:highlight>
              <a:latin typeface="Arial"/>
              <a:ea typeface="Arial"/>
              <a:cs typeface="Arial"/>
              <a:sym typeface="Arial"/>
            </a:endParaRPr>
          </a:p>
          <a:p>
            <a:pPr indent="0" lvl="0" marL="0" rtl="0" algn="l">
              <a:lnSpc>
                <a:spcPct val="95000"/>
              </a:lnSpc>
              <a:spcBef>
                <a:spcPts val="1200"/>
              </a:spcBef>
              <a:spcAft>
                <a:spcPts val="0"/>
              </a:spcAft>
              <a:buSzPts val="275"/>
              <a:buNone/>
            </a:pPr>
            <a:r>
              <a:t/>
            </a:r>
            <a:endParaRPr sz="1700">
              <a:highlight>
                <a:schemeClr val="dk1"/>
              </a:highlight>
              <a:latin typeface="Arial"/>
              <a:ea typeface="Arial"/>
              <a:cs typeface="Arial"/>
              <a:sym typeface="Arial"/>
            </a:endParaRPr>
          </a:p>
          <a:p>
            <a:pPr indent="0" lvl="0" marL="0" rtl="0" algn="l">
              <a:lnSpc>
                <a:spcPct val="95000"/>
              </a:lnSpc>
              <a:spcBef>
                <a:spcPts val="1200"/>
              </a:spcBef>
              <a:spcAft>
                <a:spcPts val="1200"/>
              </a:spcAft>
              <a:buSzPts val="275"/>
              <a:buNone/>
            </a:pPr>
            <a:r>
              <a:t/>
            </a:r>
            <a:endParaRPr sz="1600">
              <a:highlight>
                <a:schemeClr val="dk1"/>
              </a:highlight>
              <a:latin typeface="Arial"/>
              <a:ea typeface="Arial"/>
              <a:cs typeface="Arial"/>
              <a:sym typeface="Arial"/>
            </a:endParaRPr>
          </a:p>
        </p:txBody>
      </p:sp>
      <p:pic>
        <p:nvPicPr>
          <p:cNvPr id="148" name="Google Shape;148;p15"/>
          <p:cNvPicPr preferRelativeResize="0"/>
          <p:nvPr/>
        </p:nvPicPr>
        <p:blipFill>
          <a:blip r:embed="rId3">
            <a:alphaModFix/>
          </a:blip>
          <a:stretch>
            <a:fillRect/>
          </a:stretch>
        </p:blipFill>
        <p:spPr>
          <a:xfrm>
            <a:off x="5890802" y="649125"/>
            <a:ext cx="2757100" cy="1621827"/>
          </a:xfrm>
          <a:prstGeom prst="rect">
            <a:avLst/>
          </a:prstGeom>
          <a:noFill/>
          <a:ln>
            <a:noFill/>
          </a:ln>
        </p:spPr>
      </p:pic>
      <p:pic>
        <p:nvPicPr>
          <p:cNvPr id="149" name="Google Shape;149;p15"/>
          <p:cNvPicPr preferRelativeResize="0"/>
          <p:nvPr/>
        </p:nvPicPr>
        <p:blipFill>
          <a:blip r:embed="rId4">
            <a:alphaModFix/>
          </a:blip>
          <a:stretch>
            <a:fillRect/>
          </a:stretch>
        </p:blipFill>
        <p:spPr>
          <a:xfrm>
            <a:off x="5859650" y="2757000"/>
            <a:ext cx="2819400" cy="124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ctrTitle"/>
          </p:nvPr>
        </p:nvSpPr>
        <p:spPr>
          <a:xfrm>
            <a:off x="3831650" y="2636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400"/>
              <a:t>Applications of GP in Real Life</a:t>
            </a:r>
            <a:endParaRPr b="1" sz="4400"/>
          </a:p>
        </p:txBody>
      </p:sp>
      <p:sp>
        <p:nvSpPr>
          <p:cNvPr id="155" name="Google Shape;155;p16"/>
          <p:cNvSpPr txBox="1"/>
          <p:nvPr>
            <p:ph idx="1" type="subTitle"/>
          </p:nvPr>
        </p:nvSpPr>
        <p:spPr>
          <a:xfrm>
            <a:off x="337850" y="1842500"/>
            <a:ext cx="8511300" cy="3048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800">
                <a:highlight>
                  <a:schemeClr val="dk1"/>
                </a:highlight>
                <a:latin typeface="Roboto"/>
                <a:ea typeface="Roboto"/>
                <a:cs typeface="Roboto"/>
                <a:sym typeface="Roboto"/>
              </a:rPr>
              <a:t>In real life, Examples are:</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-A population growth in which each people decide not to have another kid based on current population then population growth each year is geometric</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-Each radioactive independently disintegrates so each will have its fixed decay rate so it’s also geometric</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 Given the rate of travel, it is possible to apply this formula to determine the number of miles a vehicle travels in a given amount of time, and to calculate the distance at any time along the trip.</a:t>
            </a:r>
            <a:endParaRPr sz="1800">
              <a:highlight>
                <a:schemeClr val="dk1"/>
              </a:highlight>
            </a:endParaRPr>
          </a:p>
          <a:p>
            <a:pPr indent="0" lvl="0" marL="457200" marR="279400" rtl="0" algn="l">
              <a:lnSpc>
                <a:spcPct val="115000"/>
              </a:lnSpc>
              <a:spcBef>
                <a:spcPts val="1100"/>
              </a:spcBef>
              <a:spcAft>
                <a:spcPts val="0"/>
              </a:spcAft>
              <a:buNone/>
            </a:pPr>
            <a:r>
              <a:t/>
            </a:r>
            <a:endParaRPr sz="1800">
              <a:latin typeface="Roboto"/>
              <a:ea typeface="Roboto"/>
              <a:cs typeface="Roboto"/>
              <a:sym typeface="Roboto"/>
            </a:endParaRPr>
          </a:p>
          <a:p>
            <a:pPr indent="0" lvl="0" marL="0" rtl="0" algn="l">
              <a:spcBef>
                <a:spcPts val="22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nvSpPr>
        <p:spPr>
          <a:xfrm>
            <a:off x="331300" y="251425"/>
            <a:ext cx="7971900" cy="531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400"/>
              </a:spcBef>
              <a:spcAft>
                <a:spcPts val="400"/>
              </a:spcAft>
              <a:buNone/>
            </a:pPr>
            <a:r>
              <a:rPr b="1" lang="en-GB" sz="2250">
                <a:solidFill>
                  <a:schemeClr val="lt1"/>
                </a:solidFill>
              </a:rPr>
              <a:t>Where is geometric progression applied in real life?</a:t>
            </a:r>
            <a:endParaRPr sz="1900"/>
          </a:p>
        </p:txBody>
      </p:sp>
      <p:sp>
        <p:nvSpPr>
          <p:cNvPr id="161" name="Google Shape;161;p17"/>
          <p:cNvSpPr txBox="1"/>
          <p:nvPr>
            <p:ph type="title"/>
          </p:nvPr>
        </p:nvSpPr>
        <p:spPr>
          <a:xfrm>
            <a:off x="823850" y="1284675"/>
            <a:ext cx="5605500" cy="2857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GB" sz="2100">
                <a:highlight>
                  <a:schemeClr val="dk1"/>
                </a:highlight>
              </a:rPr>
              <a:t>Population growth</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Radioactive component decay rate</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Interest rates</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Email chains</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Tumour growth- In detection of tumour hypoxia</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Time value of money </a:t>
            </a:r>
            <a:r>
              <a:rPr lang="en-GB" sz="2100">
                <a:highlight>
                  <a:schemeClr val="dk1"/>
                </a:highlight>
              </a:rPr>
              <a:t>to value future cash-flows.</a:t>
            </a:r>
            <a:endParaRPr sz="2100">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ctrTitle"/>
          </p:nvPr>
        </p:nvSpPr>
        <p:spPr>
          <a:xfrm>
            <a:off x="385150" y="312275"/>
            <a:ext cx="8520600" cy="6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480"/>
              <a:t>Use of Geometric Progression in P</a:t>
            </a:r>
            <a:r>
              <a:rPr b="1" lang="en-GB" sz="3480"/>
              <a:t>opulation</a:t>
            </a:r>
            <a:r>
              <a:rPr b="1" lang="en-GB" sz="3480"/>
              <a:t> Growth</a:t>
            </a:r>
            <a:endParaRPr b="1" sz="3480"/>
          </a:p>
        </p:txBody>
      </p:sp>
      <p:sp>
        <p:nvSpPr>
          <p:cNvPr id="167" name="Google Shape;167;p18"/>
          <p:cNvSpPr txBox="1"/>
          <p:nvPr>
            <p:ph idx="1" type="subTitle"/>
          </p:nvPr>
        </p:nvSpPr>
        <p:spPr>
          <a:xfrm>
            <a:off x="311700" y="1531150"/>
            <a:ext cx="8520600" cy="30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336550" lvl="0" marL="457200" rtl="0" algn="l">
              <a:spcBef>
                <a:spcPts val="0"/>
              </a:spcBef>
              <a:spcAft>
                <a:spcPts val="0"/>
              </a:spcAft>
              <a:buSzPts val="1700"/>
              <a:buFont typeface="Arial"/>
              <a:buChar char="-"/>
            </a:pPr>
            <a:r>
              <a:rPr lang="en-GB" sz="1700">
                <a:highlight>
                  <a:schemeClr val="dk1"/>
                </a:highlight>
                <a:latin typeface="Arial"/>
                <a:ea typeface="Arial"/>
                <a:cs typeface="Arial"/>
                <a:sym typeface="Arial"/>
              </a:rPr>
              <a:t>Arithmetic progression means that a quantity increases linearly as time proceeds; geometric progression means that </a:t>
            </a:r>
            <a:r>
              <a:rPr b="1" lang="en-GB" sz="1700">
                <a:highlight>
                  <a:schemeClr val="dk1"/>
                </a:highlight>
                <a:latin typeface="Arial"/>
                <a:ea typeface="Arial"/>
                <a:cs typeface="Arial"/>
                <a:sym typeface="Arial"/>
              </a:rPr>
              <a:t>it increases as the square of time</a:t>
            </a:r>
            <a:r>
              <a:rPr lang="en-GB" sz="1700">
                <a:highlight>
                  <a:schemeClr val="dk1"/>
                </a:highlight>
                <a:latin typeface="Arial"/>
                <a:ea typeface="Arial"/>
                <a:cs typeface="Arial"/>
                <a:sym typeface="Arial"/>
              </a:rPr>
              <a:t>. </a:t>
            </a:r>
            <a:endParaRPr sz="1700">
              <a:highlight>
                <a:schemeClr val="dk1"/>
              </a:highlight>
              <a:latin typeface="Arial"/>
              <a:ea typeface="Arial"/>
              <a:cs typeface="Arial"/>
              <a:sym typeface="Arial"/>
            </a:endParaRPr>
          </a:p>
          <a:p>
            <a:pPr indent="0" lvl="0" marL="0" rtl="0" algn="l">
              <a:spcBef>
                <a:spcPts val="0"/>
              </a:spcBef>
              <a:spcAft>
                <a:spcPts val="0"/>
              </a:spcAft>
              <a:buNone/>
            </a:pPr>
            <a:r>
              <a:t/>
            </a:r>
            <a:endParaRPr sz="1700">
              <a:highlight>
                <a:schemeClr val="dk1"/>
              </a:highlight>
              <a:latin typeface="Arial"/>
              <a:ea typeface="Arial"/>
              <a:cs typeface="Arial"/>
              <a:sym typeface="Arial"/>
            </a:endParaRPr>
          </a:p>
          <a:p>
            <a:pPr indent="0" lvl="0" marL="0" rtl="0" algn="l">
              <a:spcBef>
                <a:spcPts val="0"/>
              </a:spcBef>
              <a:spcAft>
                <a:spcPts val="0"/>
              </a:spcAft>
              <a:buNone/>
            </a:pPr>
            <a:r>
              <a:t/>
            </a:r>
            <a:endParaRPr sz="1700">
              <a:highlight>
                <a:schemeClr val="dk1"/>
              </a:highlight>
              <a:latin typeface="Arial"/>
              <a:ea typeface="Arial"/>
              <a:cs typeface="Arial"/>
              <a:sym typeface="Arial"/>
            </a:endParaRPr>
          </a:p>
          <a:p>
            <a:pPr indent="-336550" lvl="0" marL="457200" rtl="0" algn="l">
              <a:spcBef>
                <a:spcPts val="0"/>
              </a:spcBef>
              <a:spcAft>
                <a:spcPts val="0"/>
              </a:spcAft>
              <a:buSzPts val="1700"/>
              <a:buFont typeface="Arial"/>
              <a:buChar char="-"/>
            </a:pPr>
            <a:r>
              <a:rPr lang="en-GB" sz="1700">
                <a:highlight>
                  <a:schemeClr val="dk1"/>
                </a:highlight>
                <a:latin typeface="Arial"/>
                <a:ea typeface="Arial"/>
                <a:cs typeface="Arial"/>
                <a:sym typeface="Arial"/>
              </a:rPr>
              <a:t>Malthus' theory claims that populations always tend to increase in geometric progression, while the means of subsistence increase in arithmetic progression.</a:t>
            </a:r>
            <a:endParaRPr sz="2683">
              <a:highlight>
                <a:schemeClr val="dk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nvSpPr>
        <p:spPr>
          <a:xfrm>
            <a:off x="0" y="0"/>
            <a:ext cx="8858700" cy="343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GB" sz="2100">
                <a:solidFill>
                  <a:schemeClr val="lt1"/>
                </a:solidFill>
                <a:highlight>
                  <a:schemeClr val="dk1"/>
                </a:highlight>
                <a:latin typeface="Lato"/>
                <a:ea typeface="Lato"/>
                <a:cs typeface="Lato"/>
                <a:sym typeface="Lato"/>
              </a:rPr>
              <a:t>Malthusian theory</a:t>
            </a:r>
            <a:endParaRPr b="1" sz="2100">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b="1" sz="2100">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b="1" lang="en-GB" sz="1500">
                <a:solidFill>
                  <a:schemeClr val="lt1"/>
                </a:solidFill>
                <a:highlight>
                  <a:schemeClr val="dk1"/>
                </a:highlight>
                <a:latin typeface="Lato"/>
                <a:ea typeface="Lato"/>
                <a:cs typeface="Lato"/>
                <a:sym typeface="Lato"/>
              </a:rPr>
              <a:t>Thomas R. Malthus</a:t>
            </a:r>
            <a:r>
              <a:rPr lang="en-GB">
                <a:solidFill>
                  <a:schemeClr val="lt1"/>
                </a:solidFill>
                <a:highlight>
                  <a:schemeClr val="dk1"/>
                </a:highlight>
                <a:latin typeface="Lato"/>
                <a:ea typeface="Lato"/>
                <a:cs typeface="Lato"/>
                <a:sym typeface="Lato"/>
              </a:rPr>
              <a:t> pointed out the geometric growth of populations in 1798. </a:t>
            </a:r>
            <a:endParaRPr>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In his treatise on population growth he stated that populations increase geometrically.</a:t>
            </a:r>
            <a:endParaRPr>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Thus, while food output was likely to increase in a series of twenty-five year intervals in the arithmetic progression. </a:t>
            </a:r>
            <a:endParaRPr>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This scenario of arithmetic food growth with simultaneous geometric human population growth predicted a future when humans would have no resources to survive on. </a:t>
            </a:r>
            <a:endParaRPr>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To avoid such circumstance, </a:t>
            </a:r>
            <a:r>
              <a:rPr b="1" lang="en-GB" sz="1800">
                <a:solidFill>
                  <a:schemeClr val="lt1"/>
                </a:solidFill>
                <a:highlight>
                  <a:schemeClr val="dk1"/>
                </a:highlight>
                <a:latin typeface="Lato"/>
                <a:ea typeface="Lato"/>
                <a:cs typeface="Lato"/>
                <a:sym typeface="Lato"/>
              </a:rPr>
              <a:t>population growth should be controlled.</a:t>
            </a:r>
            <a:endParaRPr b="1" sz="1800">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sz="1000">
              <a:solidFill>
                <a:schemeClr val="lt1"/>
              </a:solidFill>
              <a:highlight>
                <a:schemeClr val="dk1"/>
              </a:highlight>
              <a:latin typeface="Lato"/>
              <a:ea typeface="Lato"/>
              <a:cs typeface="Lato"/>
              <a:sym typeface="Lato"/>
            </a:endParaRPr>
          </a:p>
        </p:txBody>
      </p:sp>
      <p:pic>
        <p:nvPicPr>
          <p:cNvPr id="173" name="Google Shape;173;p19"/>
          <p:cNvPicPr preferRelativeResize="0"/>
          <p:nvPr/>
        </p:nvPicPr>
        <p:blipFill>
          <a:blip r:embed="rId3">
            <a:alphaModFix/>
          </a:blip>
          <a:stretch>
            <a:fillRect/>
          </a:stretch>
        </p:blipFill>
        <p:spPr>
          <a:xfrm>
            <a:off x="82675" y="3292075"/>
            <a:ext cx="3977251" cy="1787150"/>
          </a:xfrm>
          <a:prstGeom prst="rect">
            <a:avLst/>
          </a:prstGeom>
          <a:noFill/>
          <a:ln>
            <a:noFill/>
          </a:ln>
        </p:spPr>
      </p:pic>
      <p:pic>
        <p:nvPicPr>
          <p:cNvPr id="174" name="Google Shape;174;p19"/>
          <p:cNvPicPr preferRelativeResize="0"/>
          <p:nvPr/>
        </p:nvPicPr>
        <p:blipFill>
          <a:blip r:embed="rId4">
            <a:alphaModFix/>
          </a:blip>
          <a:stretch>
            <a:fillRect/>
          </a:stretch>
        </p:blipFill>
        <p:spPr>
          <a:xfrm>
            <a:off x="5316000" y="3297488"/>
            <a:ext cx="3662675" cy="177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nvSpPr>
        <p:spPr>
          <a:xfrm>
            <a:off x="0" y="0"/>
            <a:ext cx="9144000" cy="299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sz="2000">
                <a:solidFill>
                  <a:schemeClr val="lt1"/>
                </a:solidFill>
              </a:rPr>
              <a:t>Conclusion of </a:t>
            </a:r>
            <a:r>
              <a:rPr b="1" lang="en-GB" sz="2000">
                <a:solidFill>
                  <a:schemeClr val="lt1"/>
                </a:solidFill>
              </a:rPr>
              <a:t>Malthusian Theory:</a:t>
            </a:r>
            <a:endParaRPr b="1" sz="2000">
              <a:solidFill>
                <a:schemeClr val="lt1"/>
              </a:solidFill>
            </a:endParaRPr>
          </a:p>
          <a:p>
            <a:pPr indent="0" lvl="0" marL="0" rtl="0" algn="ctr">
              <a:lnSpc>
                <a:spcPct val="115000"/>
              </a:lnSpc>
              <a:spcBef>
                <a:spcPts val="0"/>
              </a:spcBef>
              <a:spcAft>
                <a:spcPts val="0"/>
              </a:spcAft>
              <a:buNone/>
            </a:pPr>
            <a:r>
              <a:rPr lang="en-GB" sz="1500">
                <a:solidFill>
                  <a:schemeClr val="lt1"/>
                </a:solidFill>
              </a:rPr>
              <a:t> </a:t>
            </a:r>
            <a:endParaRPr sz="1500">
              <a:solidFill>
                <a:schemeClr val="lt1"/>
              </a:solidFill>
            </a:endParaRPr>
          </a:p>
          <a:p>
            <a:pPr indent="0" lvl="0" marL="0" rtl="0" algn="ctr">
              <a:lnSpc>
                <a:spcPct val="115000"/>
              </a:lnSpc>
              <a:spcBef>
                <a:spcPts val="0"/>
              </a:spcBef>
              <a:spcAft>
                <a:spcPts val="0"/>
              </a:spcAft>
              <a:buNone/>
            </a:pPr>
            <a:r>
              <a:rPr lang="en-GB" sz="1500">
                <a:solidFill>
                  <a:schemeClr val="lt1"/>
                </a:solidFill>
              </a:rPr>
              <a:t>Malthus stated that population increased in a geometric progression while food production increased in arithmetic progression.        </a:t>
            </a:r>
            <a:endParaRPr sz="1500">
              <a:solidFill>
                <a:schemeClr val="lt1"/>
              </a:solidFill>
            </a:endParaRPr>
          </a:p>
          <a:p>
            <a:pPr indent="0" lvl="0" marL="0" rtl="0" algn="l">
              <a:lnSpc>
                <a:spcPct val="115000"/>
              </a:lnSpc>
              <a:spcBef>
                <a:spcPts val="0"/>
              </a:spcBef>
              <a:spcAft>
                <a:spcPts val="0"/>
              </a:spcAft>
              <a:buNone/>
            </a:pPr>
            <a:r>
              <a:rPr lang="en-GB" sz="1500">
                <a:solidFill>
                  <a:schemeClr val="lt1"/>
                </a:solidFill>
              </a:rPr>
              <a:t>                                                                                                                                           </a:t>
            </a:r>
            <a:endParaRPr sz="1500">
              <a:solidFill>
                <a:schemeClr val="lt1"/>
              </a:solidFill>
            </a:endParaRPr>
          </a:p>
          <a:p>
            <a:pPr indent="0" lvl="0" marL="0" rtl="0" algn="ctr">
              <a:lnSpc>
                <a:spcPct val="115000"/>
              </a:lnSpc>
              <a:spcBef>
                <a:spcPts val="0"/>
              </a:spcBef>
              <a:spcAft>
                <a:spcPts val="0"/>
              </a:spcAft>
              <a:buNone/>
            </a:pPr>
            <a:r>
              <a:rPr lang="en-GB" sz="1500">
                <a:solidFill>
                  <a:schemeClr val="lt1"/>
                </a:solidFill>
              </a:rPr>
              <a:t>He wrote; unless humans can limit reproduction voluntarily through self-restraint, population would be reduced by catastrophic events such as diseases, starvation, misery and wars.</a:t>
            </a:r>
            <a:endParaRPr sz="1500">
              <a:solidFill>
                <a:schemeClr val="lt1"/>
              </a:solidFill>
            </a:endParaRPr>
          </a:p>
          <a:p>
            <a:pPr indent="0" lvl="0" marL="0" rtl="0" algn="ctr">
              <a:lnSpc>
                <a:spcPct val="115000"/>
              </a:lnSpc>
              <a:spcBef>
                <a:spcPts val="1200"/>
              </a:spcBef>
              <a:spcAft>
                <a:spcPts val="0"/>
              </a:spcAft>
              <a:buNone/>
            </a:pPr>
            <a:r>
              <a:t/>
            </a:r>
            <a:endParaRPr sz="1900"/>
          </a:p>
          <a:p>
            <a:pPr indent="0" lvl="0" marL="0" rtl="0" algn="l">
              <a:spcBef>
                <a:spcPts val="1200"/>
              </a:spcBef>
              <a:spcAft>
                <a:spcPts val="0"/>
              </a:spcAft>
              <a:buNone/>
            </a:pPr>
            <a:r>
              <a:t/>
            </a:r>
            <a:endParaRPr>
              <a:solidFill>
                <a:schemeClr val="lt1"/>
              </a:solidFill>
              <a:latin typeface="Lato"/>
              <a:ea typeface="Lato"/>
              <a:cs typeface="Lato"/>
              <a:sym typeface="Lato"/>
            </a:endParaRPr>
          </a:p>
        </p:txBody>
      </p:sp>
      <p:pic>
        <p:nvPicPr>
          <p:cNvPr id="180" name="Google Shape;180;p20"/>
          <p:cNvPicPr preferRelativeResize="0"/>
          <p:nvPr/>
        </p:nvPicPr>
        <p:blipFill rotWithShape="1">
          <a:blip r:embed="rId3">
            <a:alphaModFix/>
          </a:blip>
          <a:srcRect b="7552" l="0" r="0" t="0"/>
          <a:stretch/>
        </p:blipFill>
        <p:spPr>
          <a:xfrm>
            <a:off x="224000" y="2439950"/>
            <a:ext cx="4348000" cy="2412325"/>
          </a:xfrm>
          <a:prstGeom prst="rect">
            <a:avLst/>
          </a:prstGeom>
          <a:noFill/>
          <a:ln>
            <a:noFill/>
          </a:ln>
        </p:spPr>
      </p:pic>
      <p:pic>
        <p:nvPicPr>
          <p:cNvPr id="181" name="Google Shape;181;p20"/>
          <p:cNvPicPr preferRelativeResize="0"/>
          <p:nvPr/>
        </p:nvPicPr>
        <p:blipFill>
          <a:blip r:embed="rId4">
            <a:alphaModFix/>
          </a:blip>
          <a:stretch>
            <a:fillRect/>
          </a:stretch>
        </p:blipFill>
        <p:spPr>
          <a:xfrm>
            <a:off x="4903750" y="2439950"/>
            <a:ext cx="3879424" cy="241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nvSpPr>
        <p:spPr>
          <a:xfrm>
            <a:off x="169050" y="274275"/>
            <a:ext cx="8805900" cy="521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highlight>
                  <a:schemeClr val="dk1"/>
                </a:highlight>
                <a:latin typeface="Lato"/>
                <a:ea typeface="Lato"/>
                <a:cs typeface="Lato"/>
                <a:sym typeface="Lato"/>
              </a:rPr>
              <a:t>The following examples of population growth with six children per couple compare generation times of 20 years and 30 years:</a:t>
            </a:r>
            <a:endParaRPr b="1" sz="16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b="1" sz="16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 </a:t>
            </a:r>
            <a:r>
              <a:rPr lang="en-GB" sz="1500">
                <a:solidFill>
                  <a:schemeClr val="lt1"/>
                </a:solidFill>
                <a:highlight>
                  <a:schemeClr val="dk1"/>
                </a:highlight>
                <a:latin typeface="Lato"/>
                <a:ea typeface="Lato"/>
                <a:cs typeface="Lato"/>
                <a:sym typeface="Lato"/>
              </a:rPr>
              <a:t>With a 20 year generation interval, the total number of people at the end of 60 years is 80 (2 + 6 + 18 + 54).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II. With a 30 year generation interval, the total number of people at the end of 60 years is 26.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III. Increasing the generation interval from 20 to 30 years reduces the population growth from 80 to 26 during a 60 year period, a percent decrease of 67.5%.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IV. A longer generation interval significantly slows the growth of a population.</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2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200">
              <a:solidFill>
                <a:schemeClr val="lt1"/>
              </a:solidFill>
              <a:highlight>
                <a:schemeClr val="dk1"/>
              </a:highlight>
              <a:latin typeface="Lato"/>
              <a:ea typeface="Lato"/>
              <a:cs typeface="Lato"/>
              <a:sym typeface="Lato"/>
            </a:endParaRPr>
          </a:p>
        </p:txBody>
      </p:sp>
      <p:pic>
        <p:nvPicPr>
          <p:cNvPr id="187" name="Google Shape;187;p21"/>
          <p:cNvPicPr preferRelativeResize="0"/>
          <p:nvPr/>
        </p:nvPicPr>
        <p:blipFill>
          <a:blip r:embed="rId3">
            <a:alphaModFix/>
          </a:blip>
          <a:stretch>
            <a:fillRect/>
          </a:stretch>
        </p:blipFill>
        <p:spPr>
          <a:xfrm>
            <a:off x="1987787" y="1117874"/>
            <a:ext cx="5168425" cy="1453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