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sldIdLst>
    <p:sldId id="256" r:id="rId2"/>
    <p:sldId id="262" r:id="rId3"/>
    <p:sldId id="268" r:id="rId4"/>
    <p:sldId id="257" r:id="rId5"/>
    <p:sldId id="260" r:id="rId6"/>
    <p:sldId id="261" r:id="rId7"/>
    <p:sldId id="263" r:id="rId8"/>
    <p:sldId id="264" r:id="rId9"/>
    <p:sldId id="265" r:id="rId10"/>
    <p:sldId id="266" r:id="rId11"/>
    <p:sldId id="269" r:id="rId12"/>
    <p:sldId id="270" r:id="rId13"/>
    <p:sldId id="271" r:id="rId14"/>
    <p:sldId id="272"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40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15EE76A-6018-4B22-A796-076BD148C049}" type="datetimeFigureOut">
              <a:rPr lang="en-IN" smtClean="0"/>
              <a:t>02-01-2022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218EF65-F1F2-47BC-ADA3-DC6DE68853BC}" type="slidenum">
              <a:rPr lang="en-IN" smtClean="0"/>
              <a:t>‹#›</a:t>
            </a:fld>
            <a:endParaRPr lang="en-IN"/>
          </a:p>
        </p:txBody>
      </p:sp>
    </p:spTree>
    <p:extLst>
      <p:ext uri="{BB962C8B-B14F-4D97-AF65-F5344CB8AC3E}">
        <p14:creationId xmlns:p14="http://schemas.microsoft.com/office/powerpoint/2010/main" val="724816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5EE76A-6018-4B22-A796-076BD148C049}" type="datetimeFigureOut">
              <a:rPr lang="en-IN" smtClean="0"/>
              <a:t>02-01-2022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218EF65-F1F2-47BC-ADA3-DC6DE68853BC}" type="slidenum">
              <a:rPr lang="en-IN" smtClean="0"/>
              <a:t>‹#›</a:t>
            </a:fld>
            <a:endParaRPr lang="en-IN"/>
          </a:p>
        </p:txBody>
      </p:sp>
    </p:spTree>
    <p:extLst>
      <p:ext uri="{BB962C8B-B14F-4D97-AF65-F5344CB8AC3E}">
        <p14:creationId xmlns:p14="http://schemas.microsoft.com/office/powerpoint/2010/main" val="3664930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515EE76A-6018-4B22-A796-076BD148C049}" type="datetimeFigureOut">
              <a:rPr lang="en-IN" smtClean="0"/>
              <a:t>02-01-2022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218EF65-F1F2-47BC-ADA3-DC6DE68853BC}" type="slidenum">
              <a:rPr lang="en-IN" smtClean="0"/>
              <a:t>‹#›</a:t>
            </a:fld>
            <a:endParaRPr lang="en-IN"/>
          </a:p>
        </p:txBody>
      </p:sp>
    </p:spTree>
    <p:extLst>
      <p:ext uri="{BB962C8B-B14F-4D97-AF65-F5344CB8AC3E}">
        <p14:creationId xmlns:p14="http://schemas.microsoft.com/office/powerpoint/2010/main" val="9548673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515EE76A-6018-4B22-A796-076BD148C049}" type="datetimeFigureOut">
              <a:rPr lang="en-IN" smtClean="0"/>
              <a:t>02-01-2022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218EF65-F1F2-47BC-ADA3-DC6DE68853BC}" type="slidenum">
              <a:rPr lang="en-IN" smtClean="0"/>
              <a:t>‹#›</a:t>
            </a:fld>
            <a:endParaRPr lang="en-IN"/>
          </a:p>
        </p:txBody>
      </p:sp>
    </p:spTree>
    <p:extLst>
      <p:ext uri="{BB962C8B-B14F-4D97-AF65-F5344CB8AC3E}">
        <p14:creationId xmlns:p14="http://schemas.microsoft.com/office/powerpoint/2010/main" val="27103554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5EE76A-6018-4B22-A796-076BD148C049}" type="datetimeFigureOut">
              <a:rPr lang="en-IN" smtClean="0"/>
              <a:t>02-01-2022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218EF65-F1F2-47BC-ADA3-DC6DE68853BC}" type="slidenum">
              <a:rPr lang="en-IN" smtClean="0"/>
              <a:t>‹#›</a:t>
            </a:fld>
            <a:endParaRPr lang="en-IN"/>
          </a:p>
        </p:txBody>
      </p:sp>
    </p:spTree>
    <p:extLst>
      <p:ext uri="{BB962C8B-B14F-4D97-AF65-F5344CB8AC3E}">
        <p14:creationId xmlns:p14="http://schemas.microsoft.com/office/powerpoint/2010/main" val="16298444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5EE76A-6018-4B22-A796-076BD148C049}" type="datetimeFigureOut">
              <a:rPr lang="en-IN" smtClean="0"/>
              <a:t>02-01-2022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218EF65-F1F2-47BC-ADA3-DC6DE68853BC}" type="slidenum">
              <a:rPr lang="en-IN" smtClean="0"/>
              <a:t>‹#›</a:t>
            </a:fld>
            <a:endParaRPr lang="en-IN"/>
          </a:p>
        </p:txBody>
      </p:sp>
    </p:spTree>
    <p:extLst>
      <p:ext uri="{BB962C8B-B14F-4D97-AF65-F5344CB8AC3E}">
        <p14:creationId xmlns:p14="http://schemas.microsoft.com/office/powerpoint/2010/main" val="3914590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5EE76A-6018-4B22-A796-076BD148C049}" type="datetimeFigureOut">
              <a:rPr lang="en-IN" smtClean="0"/>
              <a:t>02-01-2022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218EF65-F1F2-47BC-ADA3-DC6DE68853BC}" type="slidenum">
              <a:rPr lang="en-IN" smtClean="0"/>
              <a:t>‹#›</a:t>
            </a:fld>
            <a:endParaRPr lang="en-IN"/>
          </a:p>
        </p:txBody>
      </p:sp>
    </p:spTree>
    <p:extLst>
      <p:ext uri="{BB962C8B-B14F-4D97-AF65-F5344CB8AC3E}">
        <p14:creationId xmlns:p14="http://schemas.microsoft.com/office/powerpoint/2010/main" val="1576093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5EE76A-6018-4B22-A796-076BD148C049}" type="datetimeFigureOut">
              <a:rPr lang="en-IN" smtClean="0"/>
              <a:t>02-01-2022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218EF65-F1F2-47BC-ADA3-DC6DE68853BC}" type="slidenum">
              <a:rPr lang="en-IN" smtClean="0"/>
              <a:t>‹#›</a:t>
            </a:fld>
            <a:endParaRPr lang="en-IN"/>
          </a:p>
        </p:txBody>
      </p:sp>
    </p:spTree>
    <p:extLst>
      <p:ext uri="{BB962C8B-B14F-4D97-AF65-F5344CB8AC3E}">
        <p14:creationId xmlns:p14="http://schemas.microsoft.com/office/powerpoint/2010/main" val="2316840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15EE76A-6018-4B22-A796-076BD148C049}" type="datetimeFigureOut">
              <a:rPr lang="en-IN" smtClean="0"/>
              <a:t>02-01-2022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218EF65-F1F2-47BC-ADA3-DC6DE68853BC}" type="slidenum">
              <a:rPr lang="en-IN" smtClean="0"/>
              <a:t>‹#›</a:t>
            </a:fld>
            <a:endParaRPr lang="en-IN"/>
          </a:p>
        </p:txBody>
      </p:sp>
    </p:spTree>
    <p:extLst>
      <p:ext uri="{BB962C8B-B14F-4D97-AF65-F5344CB8AC3E}">
        <p14:creationId xmlns:p14="http://schemas.microsoft.com/office/powerpoint/2010/main" val="2796929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15EE76A-6018-4B22-A796-076BD148C049}" type="datetimeFigureOut">
              <a:rPr lang="en-IN" smtClean="0"/>
              <a:t>02-01-2022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218EF65-F1F2-47BC-ADA3-DC6DE68853BC}" type="slidenum">
              <a:rPr lang="en-IN" smtClean="0"/>
              <a:t>‹#›</a:t>
            </a:fld>
            <a:endParaRPr lang="en-IN"/>
          </a:p>
        </p:txBody>
      </p:sp>
    </p:spTree>
    <p:extLst>
      <p:ext uri="{BB962C8B-B14F-4D97-AF65-F5344CB8AC3E}">
        <p14:creationId xmlns:p14="http://schemas.microsoft.com/office/powerpoint/2010/main" val="4087381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15EE76A-6018-4B22-A796-076BD148C049}" type="datetimeFigureOut">
              <a:rPr lang="en-IN" smtClean="0"/>
              <a:t>02-01-2022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218EF65-F1F2-47BC-ADA3-DC6DE68853BC}" type="slidenum">
              <a:rPr lang="en-IN" smtClean="0"/>
              <a:t>‹#›</a:t>
            </a:fld>
            <a:endParaRPr lang="en-IN"/>
          </a:p>
        </p:txBody>
      </p:sp>
    </p:spTree>
    <p:extLst>
      <p:ext uri="{BB962C8B-B14F-4D97-AF65-F5344CB8AC3E}">
        <p14:creationId xmlns:p14="http://schemas.microsoft.com/office/powerpoint/2010/main" val="215222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5EE76A-6018-4B22-A796-076BD148C049}" type="datetimeFigureOut">
              <a:rPr lang="en-IN" smtClean="0"/>
              <a:t>02-01-2022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218EF65-F1F2-47BC-ADA3-DC6DE68853BC}" type="slidenum">
              <a:rPr lang="en-IN" smtClean="0"/>
              <a:t>‹#›</a:t>
            </a:fld>
            <a:endParaRPr lang="en-IN"/>
          </a:p>
        </p:txBody>
      </p:sp>
    </p:spTree>
    <p:extLst>
      <p:ext uri="{BB962C8B-B14F-4D97-AF65-F5344CB8AC3E}">
        <p14:creationId xmlns:p14="http://schemas.microsoft.com/office/powerpoint/2010/main" val="1602050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5EE76A-6018-4B22-A796-076BD148C049}" type="datetimeFigureOut">
              <a:rPr lang="en-IN" smtClean="0"/>
              <a:t>02-01-2022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218EF65-F1F2-47BC-ADA3-DC6DE68853BC}" type="slidenum">
              <a:rPr lang="en-IN" smtClean="0"/>
              <a:t>‹#›</a:t>
            </a:fld>
            <a:endParaRPr lang="en-IN"/>
          </a:p>
        </p:txBody>
      </p:sp>
    </p:spTree>
    <p:extLst>
      <p:ext uri="{BB962C8B-B14F-4D97-AF65-F5344CB8AC3E}">
        <p14:creationId xmlns:p14="http://schemas.microsoft.com/office/powerpoint/2010/main" val="3734005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515EE76A-6018-4B22-A796-076BD148C049}" type="datetimeFigureOut">
              <a:rPr lang="en-IN" smtClean="0"/>
              <a:t>02-01-2022</a:t>
            </a:fld>
            <a:endParaRPr lang="en-IN"/>
          </a:p>
        </p:txBody>
      </p:sp>
      <p:sp>
        <p:nvSpPr>
          <p:cNvPr id="6" name="Footer Placeholder 5"/>
          <p:cNvSpPr>
            <a:spLocks noGrp="1"/>
          </p:cNvSpPr>
          <p:nvPr>
            <p:ph type="ftr" sz="quarter" idx="11"/>
          </p:nvPr>
        </p:nvSpPr>
        <p:spPr>
          <a:xfrm>
            <a:off x="590396" y="6041362"/>
            <a:ext cx="3295413" cy="365125"/>
          </a:xfrm>
        </p:spPr>
        <p:txBody>
          <a:bodyPr/>
          <a:lstStyle/>
          <a:p>
            <a:endParaRPr lang="en-IN"/>
          </a:p>
        </p:txBody>
      </p:sp>
      <p:sp>
        <p:nvSpPr>
          <p:cNvPr id="7" name="Slide Number Placeholder 6"/>
          <p:cNvSpPr>
            <a:spLocks noGrp="1"/>
          </p:cNvSpPr>
          <p:nvPr>
            <p:ph type="sldNum" sz="quarter" idx="12"/>
          </p:nvPr>
        </p:nvSpPr>
        <p:spPr>
          <a:xfrm>
            <a:off x="4862689" y="5915888"/>
            <a:ext cx="1062155" cy="490599"/>
          </a:xfrm>
        </p:spPr>
        <p:txBody>
          <a:bodyPr/>
          <a:lstStyle/>
          <a:p>
            <a:fld id="{B218EF65-F1F2-47BC-ADA3-DC6DE68853BC}" type="slidenum">
              <a:rPr lang="en-IN" smtClean="0"/>
              <a:t>‹#›</a:t>
            </a:fld>
            <a:endParaRPr lang="en-IN"/>
          </a:p>
        </p:txBody>
      </p:sp>
    </p:spTree>
    <p:extLst>
      <p:ext uri="{BB962C8B-B14F-4D97-AF65-F5344CB8AC3E}">
        <p14:creationId xmlns:p14="http://schemas.microsoft.com/office/powerpoint/2010/main" val="3616042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IN"/>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515EE76A-6018-4B22-A796-076BD148C049}" type="datetimeFigureOut">
              <a:rPr lang="en-IN" smtClean="0"/>
              <a:t>02-01-2022</a:t>
            </a:fld>
            <a:endParaRPr lang="en-IN"/>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B218EF65-F1F2-47BC-ADA3-DC6DE68853BC}" type="slidenum">
              <a:rPr lang="en-IN" smtClean="0"/>
              <a:t>‹#›</a:t>
            </a:fld>
            <a:endParaRPr lang="en-IN"/>
          </a:p>
        </p:txBody>
      </p:sp>
    </p:spTree>
    <p:extLst>
      <p:ext uri="{BB962C8B-B14F-4D97-AF65-F5344CB8AC3E}">
        <p14:creationId xmlns:p14="http://schemas.microsoft.com/office/powerpoint/2010/main" val="178610994"/>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s://www.embibe.com/exams/real-life-applications-of-calculus/" TargetMode="External"/><Relationship Id="rId2" Type="http://schemas.openxmlformats.org/officeDocument/2006/relationships/hyperlink" Target="https://www.quora.com/How-is-calculus-used-in-finance" TargetMode="External"/><Relationship Id="rId1" Type="http://schemas.openxmlformats.org/officeDocument/2006/relationships/slideLayout" Target="../slideLayouts/slideLayout2.xml"/><Relationship Id="rId4" Type="http://schemas.openxmlformats.org/officeDocument/2006/relationships/hyperlink" Target="https://www.sapling.com/4696774/credit-card-companies-use-calculus"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leitalk.com/3142" TargetMode="External"/><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hyperlink" Target="https://creativecommons.org/licenses/by-sa/3.0/"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foto.wuestenigel.com/house-made-of-credit-cards-on-a-pile-of-cash-top-view/" TargetMode="External"/><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60B77-05AC-4CC6-9D6D-AF90A3AEE7A0}"/>
              </a:ext>
            </a:extLst>
          </p:cNvPr>
          <p:cNvSpPr>
            <a:spLocks noGrp="1"/>
          </p:cNvSpPr>
          <p:nvPr>
            <p:ph type="ctrTitle"/>
          </p:nvPr>
        </p:nvSpPr>
        <p:spPr/>
        <p:txBody>
          <a:bodyPr>
            <a:normAutofit/>
          </a:bodyPr>
          <a:lstStyle/>
          <a:p>
            <a:pPr>
              <a:lnSpc>
                <a:spcPct val="107000"/>
              </a:lnSpc>
              <a:spcAft>
                <a:spcPts val="750"/>
              </a:spcAft>
            </a:pPr>
            <a:r>
              <a:rPr lang="en-US" sz="3600" dirty="0">
                <a:solidFill>
                  <a:schemeClr val="bg1"/>
                </a:solidFill>
                <a:effectLst/>
                <a:latin typeface="Georgia" panose="02040502050405020303" pitchFamily="18" charset="0"/>
                <a:ea typeface="Times New Roman" panose="02020603050405020304" pitchFamily="18" charset="0"/>
                <a:cs typeface="Times New Roman" panose="02020603050405020304" pitchFamily="18" charset="0"/>
              </a:rPr>
              <a:t>FINANCE : APPLICATION OF CALCULUS BY CREDIT CARD COMPANIES</a:t>
            </a:r>
            <a:br>
              <a:rPr lang="en-IN" sz="3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r>
              <a:rPr lang="en-US" sz="3600" dirty="0">
                <a:solidFill>
                  <a:schemeClr val="bg1"/>
                </a:solidFill>
                <a:effectLst/>
                <a:latin typeface="Georgia" panose="02040502050405020303" pitchFamily="18" charset="0"/>
                <a:ea typeface="Times New Roman" panose="02020603050405020304" pitchFamily="18" charset="0"/>
                <a:cs typeface="Times New Roman" panose="02020603050405020304" pitchFamily="18" charset="0"/>
              </a:rPr>
              <a:t> </a:t>
            </a:r>
            <a:br>
              <a:rPr lang="en-IN" sz="3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endParaRPr lang="en-IN" sz="3600" dirty="0">
              <a:solidFill>
                <a:schemeClr val="bg1"/>
              </a:solidFill>
            </a:endParaRPr>
          </a:p>
        </p:txBody>
      </p:sp>
      <p:sp>
        <p:nvSpPr>
          <p:cNvPr id="3" name="Subtitle 2">
            <a:extLst>
              <a:ext uri="{FF2B5EF4-FFF2-40B4-BE49-F238E27FC236}">
                <a16:creationId xmlns:a16="http://schemas.microsoft.com/office/drawing/2014/main" id="{B8A9B971-A752-4335-BE23-BEE3BDF46E5C}"/>
              </a:ext>
            </a:extLst>
          </p:cNvPr>
          <p:cNvSpPr>
            <a:spLocks noGrp="1"/>
          </p:cNvSpPr>
          <p:nvPr>
            <p:ph type="subTitle" idx="1"/>
          </p:nvPr>
        </p:nvSpPr>
        <p:spPr>
          <a:xfrm>
            <a:off x="270070" y="4990012"/>
            <a:ext cx="11399416" cy="1701170"/>
          </a:xfrm>
        </p:spPr>
        <p:txBody>
          <a:bodyPr>
            <a:normAutofit lnSpcReduction="10000"/>
          </a:bodyPr>
          <a:lstStyle/>
          <a:p>
            <a:r>
              <a:rPr lang="en-US" sz="2800" b="1" dirty="0"/>
              <a:t>DONE BY-</a:t>
            </a:r>
          </a:p>
          <a:p>
            <a:r>
              <a:rPr lang="en-US" sz="2800" b="1" dirty="0"/>
              <a:t> SAKSHI TRIPATHI  </a:t>
            </a:r>
          </a:p>
          <a:p>
            <a:r>
              <a:rPr lang="en-US" sz="2800" b="1" dirty="0"/>
              <a:t> KRISHANGI TRIVEDI</a:t>
            </a:r>
          </a:p>
          <a:p>
            <a:endParaRPr lang="en-IN" dirty="0"/>
          </a:p>
        </p:txBody>
      </p:sp>
    </p:spTree>
    <p:extLst>
      <p:ext uri="{BB962C8B-B14F-4D97-AF65-F5344CB8AC3E}">
        <p14:creationId xmlns:p14="http://schemas.microsoft.com/office/powerpoint/2010/main" val="8969659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B361DAD-E012-473B-8D10-1D0D3BD8E474}"/>
              </a:ext>
            </a:extLst>
          </p:cNvPr>
          <p:cNvSpPr txBox="1"/>
          <p:nvPr/>
        </p:nvSpPr>
        <p:spPr>
          <a:xfrm>
            <a:off x="83489" y="1070724"/>
            <a:ext cx="12025022" cy="4832092"/>
          </a:xfrm>
          <a:prstGeom prst="rect">
            <a:avLst/>
          </a:prstGeom>
          <a:noFill/>
        </p:spPr>
        <p:txBody>
          <a:bodyPr wrap="square" rtlCol="0">
            <a:spAutoFit/>
          </a:bodyPr>
          <a:lstStyle/>
          <a:p>
            <a:r>
              <a:rPr lang="en-US" sz="2400" b="1" dirty="0">
                <a:solidFill>
                  <a:srgbClr val="383838"/>
                </a:solidFill>
                <a:effectLst/>
                <a:latin typeface="Avenir Next LT Pro Light" panose="020B0304020202020204" pitchFamily="34" charset="0"/>
                <a:ea typeface="Times New Roman" panose="02020603050405020304" pitchFamily="18" charset="0"/>
                <a:cs typeface="Times New Roman" panose="02020603050405020304" pitchFamily="18" charset="0"/>
              </a:rPr>
              <a:t>For instance, take the problem above. The minimum payment is $20 and the interest is $43.88;</a:t>
            </a:r>
          </a:p>
          <a:p>
            <a:endParaRPr lang="en-US" sz="2400" b="1" dirty="0">
              <a:solidFill>
                <a:srgbClr val="383838"/>
              </a:solidFill>
              <a:latin typeface="Avenir Next LT Pro Light" panose="020B0304020202020204" pitchFamily="34" charset="0"/>
              <a:ea typeface="Times New Roman" panose="02020603050405020304" pitchFamily="18" charset="0"/>
              <a:cs typeface="Times New Roman" panose="02020603050405020304" pitchFamily="18" charset="0"/>
            </a:endParaRPr>
          </a:p>
          <a:p>
            <a:endParaRPr lang="en-US" sz="2400" b="1" dirty="0">
              <a:solidFill>
                <a:srgbClr val="383838"/>
              </a:solidFill>
              <a:latin typeface="Avenir Next LT Pro Light" panose="020B0304020202020204" pitchFamily="34" charset="0"/>
              <a:ea typeface="Times New Roman" panose="02020603050405020304" pitchFamily="18" charset="0"/>
              <a:cs typeface="Times New Roman" panose="02020603050405020304" pitchFamily="18" charset="0"/>
            </a:endParaRPr>
          </a:p>
          <a:p>
            <a:r>
              <a:rPr lang="en-US" sz="3200" b="1" dirty="0">
                <a:solidFill>
                  <a:srgbClr val="383838"/>
                </a:solidFill>
                <a:effectLst/>
                <a:latin typeface="Poor Richard" panose="02080502050505020702" pitchFamily="18" charset="0"/>
                <a:ea typeface="Times New Roman" panose="02020603050405020304" pitchFamily="18" charset="0"/>
                <a:cs typeface="Times New Roman" panose="02020603050405020304" pitchFamily="18" charset="0"/>
              </a:rPr>
              <a:t>                                  Those two added together would be $63.88. </a:t>
            </a:r>
          </a:p>
          <a:p>
            <a:endParaRPr lang="en-US" sz="3200" b="1" dirty="0">
              <a:solidFill>
                <a:srgbClr val="383838"/>
              </a:solidFill>
              <a:effectLst/>
              <a:latin typeface="Poor Richard" panose="02080502050505020702" pitchFamily="18" charset="0"/>
              <a:ea typeface="Times New Roman" panose="02020603050405020304" pitchFamily="18" charset="0"/>
              <a:cs typeface="Times New Roman" panose="02020603050405020304" pitchFamily="18" charset="0"/>
            </a:endParaRPr>
          </a:p>
          <a:p>
            <a:endParaRPr lang="en-US" sz="2400" b="1" dirty="0">
              <a:solidFill>
                <a:srgbClr val="383838"/>
              </a:solidFill>
              <a:latin typeface="Avenir Next LT Pro Light" panose="020B0304020202020204" pitchFamily="34" charset="0"/>
              <a:ea typeface="Times New Roman" panose="02020603050405020304" pitchFamily="18" charset="0"/>
              <a:cs typeface="Times New Roman" panose="02020603050405020304" pitchFamily="18" charset="0"/>
            </a:endParaRPr>
          </a:p>
          <a:p>
            <a:r>
              <a:rPr lang="en-US" sz="2400" b="1" dirty="0">
                <a:solidFill>
                  <a:srgbClr val="383838"/>
                </a:solidFill>
                <a:effectLst/>
                <a:latin typeface="Avenir Next LT Pro Light" panose="020B0304020202020204" pitchFamily="34" charset="0"/>
                <a:ea typeface="Times New Roman" panose="02020603050405020304" pitchFamily="18" charset="0"/>
                <a:cs typeface="Times New Roman" panose="02020603050405020304" pitchFamily="18" charset="0"/>
              </a:rPr>
              <a:t>Based on this problem, the minimum </a:t>
            </a:r>
          </a:p>
          <a:p>
            <a:r>
              <a:rPr lang="en-US" sz="2400" b="1" dirty="0">
                <a:solidFill>
                  <a:srgbClr val="383838"/>
                </a:solidFill>
                <a:effectLst/>
                <a:latin typeface="Avenir Next LT Pro Light" panose="020B0304020202020204" pitchFamily="34" charset="0"/>
                <a:ea typeface="Times New Roman" panose="02020603050405020304" pitchFamily="18" charset="0"/>
                <a:cs typeface="Times New Roman" panose="02020603050405020304" pitchFamily="18" charset="0"/>
              </a:rPr>
              <a:t>payment would be $63.88 </a:t>
            </a:r>
          </a:p>
          <a:p>
            <a:r>
              <a:rPr lang="en-US" sz="2400" b="1" dirty="0">
                <a:solidFill>
                  <a:srgbClr val="383838"/>
                </a:solidFill>
                <a:effectLst/>
                <a:latin typeface="Avenir Next LT Pro Light" panose="020B0304020202020204" pitchFamily="34" charset="0"/>
                <a:ea typeface="Times New Roman" panose="02020603050405020304" pitchFamily="18" charset="0"/>
                <a:cs typeface="Times New Roman" panose="02020603050405020304" pitchFamily="18" charset="0"/>
              </a:rPr>
              <a:t>because it is the larger amount.</a:t>
            </a:r>
          </a:p>
          <a:p>
            <a:endParaRPr lang="en-IN" sz="2400" b="1" dirty="0">
              <a:effectLst/>
              <a:latin typeface="Avenir Next LT Pro Light" panose="020B0304020202020204" pitchFamily="34" charset="0"/>
              <a:ea typeface="Calibri" panose="020F0502020204030204" pitchFamily="34" charset="0"/>
              <a:cs typeface="Times New Roman" panose="02020603050405020304" pitchFamily="18" charset="0"/>
            </a:endParaRPr>
          </a:p>
          <a:p>
            <a:r>
              <a:rPr lang="en-IN" sz="2800" b="1" dirty="0">
                <a:latin typeface="Avenir Next LT Pro Light" panose="020B0304020202020204" pitchFamily="34" charset="0"/>
              </a:rPr>
              <a:t>p</a:t>
            </a:r>
          </a:p>
        </p:txBody>
      </p:sp>
      <p:sp>
        <p:nvSpPr>
          <p:cNvPr id="3" name="Rectangle 2">
            <a:extLst>
              <a:ext uri="{FF2B5EF4-FFF2-40B4-BE49-F238E27FC236}">
                <a16:creationId xmlns:a16="http://schemas.microsoft.com/office/drawing/2014/main" id="{5ECE32BE-E306-4697-9B43-942567345C5F}"/>
              </a:ext>
            </a:extLst>
          </p:cNvPr>
          <p:cNvSpPr/>
          <p:nvPr/>
        </p:nvSpPr>
        <p:spPr>
          <a:xfrm>
            <a:off x="0" y="0"/>
            <a:ext cx="12192000" cy="7837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AutoShape 2">
            <a:extLst>
              <a:ext uri="{FF2B5EF4-FFF2-40B4-BE49-F238E27FC236}">
                <a16:creationId xmlns:a16="http://schemas.microsoft.com/office/drawing/2014/main" id="{E1F06AFB-DE3A-4EC5-84D8-52F310B8C797}"/>
              </a:ext>
            </a:extLst>
          </p:cNvPr>
          <p:cNvSpPr>
            <a:spLocks noChangeAspect="1" noChangeArrowheads="1"/>
          </p:cNvSpPr>
          <p:nvPr/>
        </p:nvSpPr>
        <p:spPr bwMode="auto">
          <a:xfrm>
            <a:off x="5939246" y="3272246"/>
            <a:ext cx="263434" cy="26343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pic>
        <p:nvPicPr>
          <p:cNvPr id="5" name="Picture 4">
            <a:extLst>
              <a:ext uri="{FF2B5EF4-FFF2-40B4-BE49-F238E27FC236}">
                <a16:creationId xmlns:a16="http://schemas.microsoft.com/office/drawing/2014/main" id="{F73030C5-4F06-4E9A-9A5B-62989B094493}"/>
              </a:ext>
            </a:extLst>
          </p:cNvPr>
          <p:cNvPicPr>
            <a:picLocks noChangeAspect="1"/>
          </p:cNvPicPr>
          <p:nvPr/>
        </p:nvPicPr>
        <p:blipFill rotWithShape="1">
          <a:blip r:embed="rId2"/>
          <a:srcRect t="18868" r="43570" b="25199"/>
          <a:stretch/>
        </p:blipFill>
        <p:spPr>
          <a:xfrm>
            <a:off x="5625737" y="3272246"/>
            <a:ext cx="6482774" cy="3494314"/>
          </a:xfrm>
          <a:prstGeom prst="rect">
            <a:avLst/>
          </a:prstGeom>
        </p:spPr>
      </p:pic>
    </p:spTree>
    <p:extLst>
      <p:ext uri="{BB962C8B-B14F-4D97-AF65-F5344CB8AC3E}">
        <p14:creationId xmlns:p14="http://schemas.microsoft.com/office/powerpoint/2010/main" val="472123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727C4-8EAE-4587-AD37-27E195F4073D}"/>
              </a:ext>
            </a:extLst>
          </p:cNvPr>
          <p:cNvSpPr>
            <a:spLocks noGrp="1"/>
          </p:cNvSpPr>
          <p:nvPr>
            <p:ph type="title"/>
          </p:nvPr>
        </p:nvSpPr>
        <p:spPr>
          <a:xfrm>
            <a:off x="113211" y="447187"/>
            <a:ext cx="12078789" cy="1242275"/>
          </a:xfrm>
        </p:spPr>
        <p:txBody>
          <a:bodyPr/>
          <a:lstStyle/>
          <a:p>
            <a:r>
              <a:rPr lang="en-US" dirty="0"/>
              <a:t>CONCLUDING THE IMPACT OF CALCULUS IN THE MORDERN WORLD</a:t>
            </a:r>
            <a:endParaRPr lang="en-IN" dirty="0"/>
          </a:p>
        </p:txBody>
      </p:sp>
      <p:sp>
        <p:nvSpPr>
          <p:cNvPr id="3" name="Content Placeholder 2">
            <a:extLst>
              <a:ext uri="{FF2B5EF4-FFF2-40B4-BE49-F238E27FC236}">
                <a16:creationId xmlns:a16="http://schemas.microsoft.com/office/drawing/2014/main" id="{BBDBCDE6-2C6B-4C2A-BC85-9DB55D9554D8}"/>
              </a:ext>
            </a:extLst>
          </p:cNvPr>
          <p:cNvSpPr>
            <a:spLocks noGrp="1"/>
          </p:cNvSpPr>
          <p:nvPr>
            <p:ph idx="1"/>
          </p:nvPr>
        </p:nvSpPr>
        <p:spPr>
          <a:xfrm>
            <a:off x="200297" y="2222287"/>
            <a:ext cx="11172989" cy="4474604"/>
          </a:xfrm>
        </p:spPr>
        <p:txBody>
          <a:bodyPr>
            <a:noAutofit/>
          </a:bodyPr>
          <a:lstStyle/>
          <a:p>
            <a:pPr>
              <a:lnSpc>
                <a:spcPct val="150000"/>
              </a:lnSpc>
              <a:buFont typeface="Wingdings" panose="05000000000000000000" pitchFamily="2" charset="2"/>
              <a:buChar char="v"/>
            </a:pPr>
            <a:r>
              <a:rPr lang="en-US" b="1" i="0" dirty="0">
                <a:solidFill>
                  <a:srgbClr val="000000"/>
                </a:solidFill>
                <a:effectLst/>
                <a:latin typeface="Avenir Next LT Pro Light" panose="020B0304020202020204" pitchFamily="34" charset="0"/>
              </a:rPr>
              <a:t>In this innovation, differential calculus was used to determine the most accurate and least possible balance of a credit card user. Imagine if calculus hasn’t been discovered, then credit card companies would have a hard time calculating the minimum balance if not impossible. That is why it is essential in the banking and finance sector because it uses the concept of changes most of the time and the values computed are usually high and plenty. </a:t>
            </a:r>
          </a:p>
          <a:p>
            <a:pPr>
              <a:lnSpc>
                <a:spcPct val="150000"/>
              </a:lnSpc>
              <a:buFont typeface="Wingdings" panose="05000000000000000000" pitchFamily="2" charset="2"/>
              <a:buChar char="v"/>
            </a:pPr>
            <a:r>
              <a:rPr lang="en-US" b="1" i="0" dirty="0">
                <a:solidFill>
                  <a:srgbClr val="000000"/>
                </a:solidFill>
                <a:effectLst/>
                <a:latin typeface="Avenir Next LT Pro Light" panose="020B0304020202020204" pitchFamily="34" charset="0"/>
              </a:rPr>
              <a:t>In this innovation, differential calculus was used to determine the most accurate and least possible balance of a credit card user. Imagine if calculus hasn’t been discovered, then credit card companies would have a hard time calculating the minimum balance if not impossible. That is why it is essential in the banking and finance sector because it uses the concept of changes most of the time and the values computed are usually high and plenty. </a:t>
            </a:r>
            <a:endParaRPr lang="en-US" b="1" dirty="0">
              <a:solidFill>
                <a:srgbClr val="000000"/>
              </a:solidFill>
              <a:latin typeface="Avenir Next LT Pro Light" panose="020B0304020202020204" pitchFamily="34" charset="0"/>
            </a:endParaRPr>
          </a:p>
          <a:p>
            <a:endParaRPr lang="en-IN" dirty="0"/>
          </a:p>
        </p:txBody>
      </p:sp>
    </p:spTree>
    <p:extLst>
      <p:ext uri="{BB962C8B-B14F-4D97-AF65-F5344CB8AC3E}">
        <p14:creationId xmlns:p14="http://schemas.microsoft.com/office/powerpoint/2010/main" val="3282038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C2685-9ACE-4091-9E1C-E0B03547E070}"/>
              </a:ext>
            </a:extLst>
          </p:cNvPr>
          <p:cNvSpPr>
            <a:spLocks noGrp="1"/>
          </p:cNvSpPr>
          <p:nvPr>
            <p:ph type="title"/>
          </p:nvPr>
        </p:nvSpPr>
        <p:spPr/>
        <p:txBody>
          <a:bodyPr/>
          <a:lstStyle/>
          <a:p>
            <a:r>
              <a:rPr lang="en-US" dirty="0"/>
              <a:t>ACKNOWLEDGEMENT</a:t>
            </a:r>
            <a:endParaRPr lang="en-IN" dirty="0"/>
          </a:p>
        </p:txBody>
      </p:sp>
      <p:sp>
        <p:nvSpPr>
          <p:cNvPr id="3" name="TextBox 2">
            <a:extLst>
              <a:ext uri="{FF2B5EF4-FFF2-40B4-BE49-F238E27FC236}">
                <a16:creationId xmlns:a16="http://schemas.microsoft.com/office/drawing/2014/main" id="{70BCF402-532F-4C9C-AFCC-85A07912F47A}"/>
              </a:ext>
            </a:extLst>
          </p:cNvPr>
          <p:cNvSpPr txBox="1"/>
          <p:nvPr/>
        </p:nvSpPr>
        <p:spPr>
          <a:xfrm>
            <a:off x="696686" y="2621280"/>
            <a:ext cx="10389325" cy="3647152"/>
          </a:xfrm>
          <a:prstGeom prst="rect">
            <a:avLst/>
          </a:prstGeom>
          <a:noFill/>
        </p:spPr>
        <p:txBody>
          <a:bodyPr wrap="square" rtlCol="0">
            <a:spAutoFit/>
          </a:bodyPr>
          <a:lstStyle/>
          <a:p>
            <a:r>
              <a:rPr lang="en-IN" sz="2000" b="1" dirty="0">
                <a:solidFill>
                  <a:schemeClr val="bg1">
                    <a:lumMod val="95000"/>
                    <a:lumOff val="5000"/>
                  </a:schemeClr>
                </a:solidFill>
                <a:latin typeface="Avenir Next LT Pro Light" panose="020B0304020202020204" pitchFamily="34" charset="0"/>
              </a:rPr>
              <a:t>The Calculus project</a:t>
            </a:r>
            <a:r>
              <a:rPr lang="en-IN" sz="2000" b="1" baseline="0" dirty="0">
                <a:solidFill>
                  <a:schemeClr val="bg1">
                    <a:lumMod val="95000"/>
                    <a:lumOff val="5000"/>
                  </a:schemeClr>
                </a:solidFill>
                <a:latin typeface="Avenir Next LT Pro Light" panose="020B0304020202020204" pitchFamily="34" charset="0"/>
              </a:rPr>
              <a:t> based on “Finance: Application of calculus in Credit </a:t>
            </a:r>
            <a:r>
              <a:rPr lang="en-IN" sz="2000" b="1" dirty="0">
                <a:solidFill>
                  <a:schemeClr val="bg1">
                    <a:lumMod val="95000"/>
                    <a:lumOff val="5000"/>
                  </a:schemeClr>
                </a:solidFill>
                <a:latin typeface="Avenir Next LT Pro Light" panose="020B0304020202020204" pitchFamily="34" charset="0"/>
              </a:rPr>
              <a:t>C</a:t>
            </a:r>
            <a:r>
              <a:rPr lang="en-IN" sz="2000" b="1" baseline="0" dirty="0">
                <a:solidFill>
                  <a:schemeClr val="bg1">
                    <a:lumMod val="95000"/>
                    <a:lumOff val="5000"/>
                  </a:schemeClr>
                </a:solidFill>
                <a:latin typeface="Avenir Next LT Pro Light" panose="020B0304020202020204" pitchFamily="34" charset="0"/>
              </a:rPr>
              <a:t>ard </a:t>
            </a:r>
            <a:r>
              <a:rPr lang="en-IN" sz="2000" b="1" dirty="0">
                <a:solidFill>
                  <a:schemeClr val="bg1">
                    <a:lumMod val="95000"/>
                    <a:lumOff val="5000"/>
                  </a:schemeClr>
                </a:solidFill>
                <a:latin typeface="Avenir Next LT Pro Light" panose="020B0304020202020204" pitchFamily="34" charset="0"/>
              </a:rPr>
              <a:t>C</a:t>
            </a:r>
            <a:r>
              <a:rPr lang="en-IN" sz="2000" b="1" baseline="0" dirty="0">
                <a:solidFill>
                  <a:schemeClr val="bg1">
                    <a:lumMod val="95000"/>
                    <a:lumOff val="5000"/>
                  </a:schemeClr>
                </a:solidFill>
                <a:latin typeface="Avenir Next LT Pro Light" panose="020B0304020202020204" pitchFamily="34" charset="0"/>
              </a:rPr>
              <a:t>ompanies" assigned to us by Anurag Gupta sir has been an extremely informative project for each and every person present on the group. Our group members Sakshi Tripathi and </a:t>
            </a:r>
            <a:r>
              <a:rPr lang="en-IN" sz="2000" b="1" baseline="0" dirty="0" err="1">
                <a:solidFill>
                  <a:schemeClr val="bg1">
                    <a:lumMod val="95000"/>
                    <a:lumOff val="5000"/>
                  </a:schemeClr>
                </a:solidFill>
                <a:latin typeface="Avenir Next LT Pro Light" panose="020B0304020202020204" pitchFamily="34" charset="0"/>
              </a:rPr>
              <a:t>Krishangi</a:t>
            </a:r>
            <a:r>
              <a:rPr lang="en-IN" sz="2000" b="1" baseline="0" dirty="0">
                <a:solidFill>
                  <a:schemeClr val="bg1">
                    <a:lumMod val="95000"/>
                    <a:lumOff val="5000"/>
                  </a:schemeClr>
                </a:solidFill>
                <a:latin typeface="Avenir Next LT Pro Light" panose="020B0304020202020204" pitchFamily="34" charset="0"/>
              </a:rPr>
              <a:t> Trivedi have given their valuable contributions</a:t>
            </a:r>
          </a:p>
          <a:p>
            <a:r>
              <a:rPr lang="en-IN" sz="2000" b="1" baseline="0" dirty="0">
                <a:solidFill>
                  <a:schemeClr val="bg1">
                    <a:lumMod val="95000"/>
                    <a:lumOff val="5000"/>
                  </a:schemeClr>
                </a:solidFill>
                <a:latin typeface="Avenir Next LT Pro Light" panose="020B0304020202020204" pitchFamily="34" charset="0"/>
              </a:rPr>
              <a:t>.</a:t>
            </a:r>
          </a:p>
          <a:p>
            <a:r>
              <a:rPr lang="en-IN" sz="2000" b="1" dirty="0">
                <a:solidFill>
                  <a:schemeClr val="bg1">
                    <a:lumMod val="95000"/>
                    <a:lumOff val="5000"/>
                  </a:schemeClr>
                </a:solidFill>
                <a:latin typeface="Avenir Next LT Pro Light" panose="020B0304020202020204" pitchFamily="34" charset="0"/>
              </a:rPr>
              <a:t>Both the members worked together on the content research and combined their creative skills to understand and put together this presentation.</a:t>
            </a:r>
          </a:p>
          <a:p>
            <a:endParaRPr lang="en-IN" sz="2000" b="1" baseline="0" dirty="0">
              <a:solidFill>
                <a:schemeClr val="bg1">
                  <a:lumMod val="95000"/>
                  <a:lumOff val="5000"/>
                </a:schemeClr>
              </a:solidFill>
              <a:latin typeface="Avenir Next LT Pro Light" panose="020B0304020202020204" pitchFamily="34" charset="0"/>
            </a:endParaRPr>
          </a:p>
          <a:p>
            <a:endParaRPr lang="en-IN" sz="2000" b="1" baseline="0" dirty="0">
              <a:solidFill>
                <a:schemeClr val="bg1">
                  <a:lumMod val="95000"/>
                  <a:lumOff val="5000"/>
                </a:schemeClr>
              </a:solidFill>
              <a:latin typeface="Avenir Next LT Pro Light" panose="020B0304020202020204" pitchFamily="34" charset="0"/>
            </a:endParaRPr>
          </a:p>
          <a:p>
            <a:r>
              <a:rPr lang="en-IN" sz="2000" b="1" baseline="0" dirty="0">
                <a:solidFill>
                  <a:schemeClr val="bg1">
                    <a:lumMod val="95000"/>
                    <a:lumOff val="5000"/>
                  </a:schemeClr>
                </a:solidFill>
                <a:latin typeface="Avenir Next LT Pro Light" panose="020B0304020202020204" pitchFamily="34" charset="0"/>
              </a:rPr>
              <a:t>It has been a pleasure to work together. We thank our teacher for giving us this golden opportunity.</a:t>
            </a:r>
            <a:endParaRPr lang="en-IN" sz="2000" b="1" dirty="0">
              <a:solidFill>
                <a:schemeClr val="bg1">
                  <a:lumMod val="95000"/>
                  <a:lumOff val="5000"/>
                </a:schemeClr>
              </a:solidFill>
              <a:latin typeface="Avenir Next LT Pro Light" panose="020B0304020202020204" pitchFamily="34" charset="0"/>
            </a:endParaRPr>
          </a:p>
          <a:p>
            <a:endParaRPr lang="en-IN" sz="1100" dirty="0">
              <a:solidFill>
                <a:schemeClr val="bg1">
                  <a:lumMod val="95000"/>
                  <a:lumOff val="5000"/>
                </a:schemeClr>
              </a:solidFill>
            </a:endParaRPr>
          </a:p>
        </p:txBody>
      </p:sp>
    </p:spTree>
    <p:extLst>
      <p:ext uri="{BB962C8B-B14F-4D97-AF65-F5344CB8AC3E}">
        <p14:creationId xmlns:p14="http://schemas.microsoft.com/office/powerpoint/2010/main" val="1100114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60BC6-9BF9-4E9F-B040-22DAF1BEB7A5}"/>
              </a:ext>
            </a:extLst>
          </p:cNvPr>
          <p:cNvSpPr>
            <a:spLocks noGrp="1"/>
          </p:cNvSpPr>
          <p:nvPr>
            <p:ph type="title"/>
          </p:nvPr>
        </p:nvSpPr>
        <p:spPr/>
        <p:txBody>
          <a:bodyPr/>
          <a:lstStyle/>
          <a:p>
            <a:r>
              <a:rPr lang="en-US" dirty="0"/>
              <a:t>BIBLIOGRAPHY</a:t>
            </a:r>
            <a:endParaRPr lang="en-IN" dirty="0"/>
          </a:p>
        </p:txBody>
      </p:sp>
      <p:sp>
        <p:nvSpPr>
          <p:cNvPr id="3" name="Content Placeholder 2">
            <a:extLst>
              <a:ext uri="{FF2B5EF4-FFF2-40B4-BE49-F238E27FC236}">
                <a16:creationId xmlns:a16="http://schemas.microsoft.com/office/drawing/2014/main" id="{828734D7-8011-4424-9DD3-4429C4731245}"/>
              </a:ext>
            </a:extLst>
          </p:cNvPr>
          <p:cNvSpPr>
            <a:spLocks noGrp="1"/>
          </p:cNvSpPr>
          <p:nvPr>
            <p:ph idx="1"/>
          </p:nvPr>
        </p:nvSpPr>
        <p:spPr/>
        <p:txBody>
          <a:bodyPr/>
          <a:lstStyle/>
          <a:p>
            <a:pPr algn="l"/>
            <a:endParaRPr lang="en-IN" b="0" i="0" dirty="0">
              <a:solidFill>
                <a:srgbClr val="5F6368"/>
              </a:solidFill>
              <a:effectLst/>
              <a:latin typeface="Roboto" panose="02000000000000000000" pitchFamily="2" charset="0"/>
            </a:endParaRPr>
          </a:p>
          <a:p>
            <a:pPr algn="l">
              <a:buFont typeface="Wingdings" panose="05000000000000000000" pitchFamily="2" charset="2"/>
              <a:buChar char="v"/>
            </a:pPr>
            <a:r>
              <a:rPr lang="en-IN" sz="2400" b="0" i="0" u="sng" dirty="0">
                <a:solidFill>
                  <a:schemeClr val="bg1">
                    <a:lumMod val="95000"/>
                    <a:lumOff val="5000"/>
                  </a:schemeClr>
                </a:solidFill>
                <a:effectLst/>
                <a:latin typeface="Palatino Linotype" panose="02040502050505030304" pitchFamily="18" charset="0"/>
                <a:hlinkClick r:id="rId2">
                  <a:extLst>
                    <a:ext uri="{A12FA001-AC4F-418D-AE19-62706E023703}">
                      <ahyp:hlinkClr xmlns:ahyp="http://schemas.microsoft.com/office/drawing/2018/hyperlinkcolor" val="tx"/>
                    </a:ext>
                  </a:extLst>
                </a:hlinkClick>
              </a:rPr>
              <a:t>https://www.quora.com/How-is-calculus-used-in-finance</a:t>
            </a:r>
            <a:endParaRPr lang="en-IN" sz="2400" b="0" i="0" u="sng" dirty="0">
              <a:solidFill>
                <a:schemeClr val="bg1">
                  <a:lumMod val="95000"/>
                  <a:lumOff val="5000"/>
                </a:schemeClr>
              </a:solidFill>
              <a:effectLst/>
              <a:latin typeface="Palatino Linotype" panose="02040502050505030304" pitchFamily="18" charset="0"/>
            </a:endParaRPr>
          </a:p>
          <a:p>
            <a:pPr algn="l">
              <a:buFont typeface="Wingdings" panose="05000000000000000000" pitchFamily="2" charset="2"/>
              <a:buChar char="v"/>
            </a:pPr>
            <a:r>
              <a:rPr lang="en-IN" sz="2400" b="0" i="0" u="sng" dirty="0">
                <a:solidFill>
                  <a:schemeClr val="bg1">
                    <a:lumMod val="95000"/>
                    <a:lumOff val="5000"/>
                  </a:schemeClr>
                </a:solidFill>
                <a:effectLst/>
                <a:latin typeface="Palatino Linotype" panose="02040502050505030304" pitchFamily="18" charset="0"/>
                <a:hlinkClick r:id="rId3">
                  <a:extLst>
                    <a:ext uri="{A12FA001-AC4F-418D-AE19-62706E023703}">
                      <ahyp:hlinkClr xmlns:ahyp="http://schemas.microsoft.com/office/drawing/2018/hyperlinkcolor" val="tx"/>
                    </a:ext>
                  </a:extLst>
                </a:hlinkClick>
              </a:rPr>
              <a:t>https://www.embibe.com/exams/real-life-applications-of-calculus/</a:t>
            </a:r>
            <a:endParaRPr lang="en-IN" sz="2400" b="0" i="0" dirty="0">
              <a:solidFill>
                <a:schemeClr val="bg1">
                  <a:lumMod val="95000"/>
                  <a:lumOff val="5000"/>
                </a:schemeClr>
              </a:solidFill>
              <a:effectLst/>
              <a:latin typeface="Palatino Linotype" panose="02040502050505030304" pitchFamily="18" charset="0"/>
            </a:endParaRPr>
          </a:p>
          <a:p>
            <a:pPr algn="l">
              <a:buFont typeface="Wingdings" panose="05000000000000000000" pitchFamily="2" charset="2"/>
              <a:buChar char="v"/>
            </a:pPr>
            <a:r>
              <a:rPr lang="en-IN" sz="2400" b="0" i="0" u="sng" dirty="0">
                <a:solidFill>
                  <a:schemeClr val="bg1">
                    <a:lumMod val="95000"/>
                    <a:lumOff val="5000"/>
                  </a:schemeClr>
                </a:solidFill>
                <a:effectLst/>
                <a:latin typeface="Palatino Linotype" panose="02040502050505030304" pitchFamily="18" charset="0"/>
                <a:hlinkClick r:id="rId4">
                  <a:extLst>
                    <a:ext uri="{A12FA001-AC4F-418D-AE19-62706E023703}">
                      <ahyp:hlinkClr xmlns:ahyp="http://schemas.microsoft.com/office/drawing/2018/hyperlinkcolor" val="tx"/>
                    </a:ext>
                  </a:extLst>
                </a:hlinkClick>
              </a:rPr>
              <a:t>https://www.sapling.com/4696774/credit-card-companies-use-calculus</a:t>
            </a:r>
            <a:endParaRPr lang="en-IN" sz="2400" b="0" i="0" u="sng" dirty="0">
              <a:solidFill>
                <a:schemeClr val="bg1">
                  <a:lumMod val="95000"/>
                  <a:lumOff val="5000"/>
                </a:schemeClr>
              </a:solidFill>
              <a:effectLst/>
              <a:latin typeface="Palatino Linotype" panose="02040502050505030304" pitchFamily="18" charset="0"/>
            </a:endParaRPr>
          </a:p>
          <a:p>
            <a:pPr algn="l">
              <a:buFont typeface="Wingdings" panose="05000000000000000000" pitchFamily="2" charset="2"/>
              <a:buChar char="v"/>
            </a:pPr>
            <a:r>
              <a:rPr lang="en-IN" sz="2400" b="0" i="0" u="sng" dirty="0">
                <a:solidFill>
                  <a:schemeClr val="bg1">
                    <a:lumMod val="95000"/>
                    <a:lumOff val="5000"/>
                  </a:schemeClr>
                </a:solidFill>
                <a:effectLst/>
                <a:latin typeface="Palatino Linotype" panose="02040502050505030304" pitchFamily="18" charset="0"/>
              </a:rPr>
              <a:t>https://amsmathcon.wixsite.com/numbersdemystified/post/the-impact-of-calculus-to-the-modern-world</a:t>
            </a:r>
          </a:p>
          <a:p>
            <a:endParaRPr lang="en-IN" dirty="0"/>
          </a:p>
        </p:txBody>
      </p:sp>
    </p:spTree>
    <p:extLst>
      <p:ext uri="{BB962C8B-B14F-4D97-AF65-F5344CB8AC3E}">
        <p14:creationId xmlns:p14="http://schemas.microsoft.com/office/powerpoint/2010/main" val="40197675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1F9C534-A3CD-4F78-B486-D6EB2BFA2B02}"/>
              </a:ext>
            </a:extLst>
          </p:cNvPr>
          <p:cNvSpPr txBox="1"/>
          <p:nvPr/>
        </p:nvSpPr>
        <p:spPr>
          <a:xfrm>
            <a:off x="0" y="2116183"/>
            <a:ext cx="12192000" cy="286232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endParaRPr lang="en-US" sz="6000" b="1" dirty="0">
              <a:ln w="0"/>
              <a:solidFill>
                <a:schemeClr val="tx1"/>
              </a:solidFill>
              <a:effectLst>
                <a:outerShdw blurRad="38100" dist="19050" dir="2700000" algn="tl" rotWithShape="0">
                  <a:schemeClr val="dk1">
                    <a:alpha val="40000"/>
                  </a:schemeClr>
                </a:outerShdw>
              </a:effectLst>
            </a:endParaRPr>
          </a:p>
          <a:p>
            <a:pPr algn="ctr"/>
            <a:r>
              <a:rPr lang="en-US" sz="6000" b="1" dirty="0">
                <a:ln w="0"/>
                <a:solidFill>
                  <a:schemeClr val="tx1"/>
                </a:solidFill>
                <a:effectLst>
                  <a:outerShdw blurRad="38100" dist="19050" dir="2700000" algn="tl" rotWithShape="0">
                    <a:schemeClr val="dk1">
                      <a:alpha val="40000"/>
                    </a:schemeClr>
                  </a:outerShdw>
                </a:effectLst>
              </a:rPr>
              <a:t>THANKYOU!</a:t>
            </a:r>
          </a:p>
          <a:p>
            <a:pPr algn="ctr"/>
            <a:endParaRPr lang="en-IN" sz="6000" b="1"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3351162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CB377-B833-4A18-8659-A3A900F7EF0B}"/>
              </a:ext>
            </a:extLst>
          </p:cNvPr>
          <p:cNvSpPr>
            <a:spLocks noGrp="1"/>
          </p:cNvSpPr>
          <p:nvPr>
            <p:ph type="title"/>
          </p:nvPr>
        </p:nvSpPr>
        <p:spPr/>
        <p:txBody>
          <a:bodyPr/>
          <a:lstStyle/>
          <a:p>
            <a:r>
              <a:rPr lang="en-US" dirty="0">
                <a:effectLst>
                  <a:outerShdw blurRad="38100" dist="38100" dir="2700000" algn="tl">
                    <a:srgbClr val="000000">
                      <a:alpha val="43137"/>
                    </a:srgbClr>
                  </a:outerShdw>
                </a:effectLst>
              </a:rPr>
              <a:t>APPLICATION OF CALCULUS IN FINANCE</a:t>
            </a:r>
            <a:endParaRPr lang="en-IN"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8927C19A-CDFF-41CB-9554-733CA8ECB3D4}"/>
              </a:ext>
            </a:extLst>
          </p:cNvPr>
          <p:cNvSpPr>
            <a:spLocks noGrp="1"/>
          </p:cNvSpPr>
          <p:nvPr>
            <p:ph idx="1"/>
          </p:nvPr>
        </p:nvSpPr>
        <p:spPr>
          <a:xfrm>
            <a:off x="818712" y="2222287"/>
            <a:ext cx="10554574" cy="5058079"/>
          </a:xfrm>
        </p:spPr>
        <p:txBody>
          <a:bodyPr/>
          <a:lstStyle/>
          <a:p>
            <a:pPr marL="0" indent="0">
              <a:buNone/>
            </a:pPr>
            <a:r>
              <a:rPr lang="en-US" sz="3200" b="1" i="0" dirty="0">
                <a:solidFill>
                  <a:srgbClr val="202124"/>
                </a:solidFill>
                <a:effectLst/>
                <a:latin typeface="Poor Richard" panose="02080502050505020702" pitchFamily="18" charset="0"/>
              </a:rPr>
              <a:t>How is calculus used in finance? </a:t>
            </a:r>
          </a:p>
          <a:p>
            <a:pPr>
              <a:buFont typeface="Wingdings" panose="05000000000000000000" pitchFamily="2" charset="2"/>
              <a:buChar char="v"/>
            </a:pPr>
            <a:r>
              <a:rPr lang="en-US" sz="2000" b="1" i="0" dirty="0">
                <a:solidFill>
                  <a:srgbClr val="202124"/>
                </a:solidFill>
                <a:effectLst/>
                <a:latin typeface="Avenir Next LT Pro Light" panose="020B0304020202020204" pitchFamily="34" charset="0"/>
              </a:rPr>
              <a:t>Calculus is used even in the very basic form of Options and Derivatives in Finance. Simply, how would you calculate the rate of change on any of your calls and puts? In risk management, technical and fundamental analysis and all other quantitative financial transaction calculus is used almost every day.</a:t>
            </a:r>
          </a:p>
          <a:p>
            <a:pPr marL="0" indent="0">
              <a:buNone/>
            </a:pPr>
            <a:endParaRPr lang="en-US" sz="2000" b="1" i="0" dirty="0">
              <a:solidFill>
                <a:srgbClr val="202124"/>
              </a:solidFill>
              <a:effectLst/>
              <a:latin typeface="Avenir Next LT Pro Light" panose="020B0304020202020204" pitchFamily="34" charset="0"/>
            </a:endParaRPr>
          </a:p>
          <a:p>
            <a:pPr>
              <a:buFont typeface="Wingdings" panose="05000000000000000000" pitchFamily="2" charset="2"/>
              <a:buChar char="v"/>
            </a:pPr>
            <a:r>
              <a:rPr lang="en-US" sz="2000" b="1" i="0" dirty="0">
                <a:solidFill>
                  <a:srgbClr val="202124"/>
                </a:solidFill>
                <a:effectLst/>
                <a:latin typeface="Avenir Next LT Pro Light" panose="020B0304020202020204" pitchFamily="34" charset="0"/>
              </a:rPr>
              <a:t>Finance It is used for Portfolio Optimization i.e., how to choose the best stocks. Some of the real life applications of differential calculus are listed below: Statisticians will use calculus to evaluate survey data to help develop business plans. A survey involves many different questions with a range of possible answers, calculus allows a more accurate prediction.</a:t>
            </a:r>
          </a:p>
          <a:p>
            <a:pPr>
              <a:buFont typeface="Wingdings" panose="05000000000000000000" pitchFamily="2" charset="2"/>
              <a:buChar char="v"/>
            </a:pPr>
            <a:endParaRPr lang="en-US" dirty="0">
              <a:solidFill>
                <a:srgbClr val="202124"/>
              </a:solidFill>
              <a:latin typeface="Roboto" panose="020B0604020202020204" pitchFamily="2" charset="0"/>
            </a:endParaRPr>
          </a:p>
          <a:p>
            <a:endParaRPr lang="en-US" dirty="0">
              <a:solidFill>
                <a:srgbClr val="202124"/>
              </a:solidFill>
              <a:latin typeface="Roboto" panose="020B0604020202020204" pitchFamily="2" charset="0"/>
            </a:endParaRPr>
          </a:p>
          <a:p>
            <a:endParaRPr lang="en-IN" dirty="0"/>
          </a:p>
        </p:txBody>
      </p:sp>
    </p:spTree>
    <p:extLst>
      <p:ext uri="{BB962C8B-B14F-4D97-AF65-F5344CB8AC3E}">
        <p14:creationId xmlns:p14="http://schemas.microsoft.com/office/powerpoint/2010/main" val="3705548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63609-D274-46EE-B9AE-789D52F86389}"/>
              </a:ext>
            </a:extLst>
          </p:cNvPr>
          <p:cNvSpPr>
            <a:spLocks noGrp="1"/>
          </p:cNvSpPr>
          <p:nvPr>
            <p:ph type="title"/>
          </p:nvPr>
        </p:nvSpPr>
        <p:spPr/>
        <p:txBody>
          <a:bodyPr/>
          <a:lstStyle/>
          <a:p>
            <a:r>
              <a:rPr lang="en-US" dirty="0"/>
              <a:t>INTRODUCTION</a:t>
            </a:r>
            <a:endParaRPr lang="en-IN" dirty="0"/>
          </a:p>
        </p:txBody>
      </p:sp>
      <p:sp>
        <p:nvSpPr>
          <p:cNvPr id="15" name="TextBox 14">
            <a:extLst>
              <a:ext uri="{FF2B5EF4-FFF2-40B4-BE49-F238E27FC236}">
                <a16:creationId xmlns:a16="http://schemas.microsoft.com/office/drawing/2014/main" id="{084AE682-6F5B-402D-A25B-0632A4F644AB}"/>
              </a:ext>
            </a:extLst>
          </p:cNvPr>
          <p:cNvSpPr txBox="1"/>
          <p:nvPr/>
        </p:nvSpPr>
        <p:spPr>
          <a:xfrm>
            <a:off x="531325" y="2464525"/>
            <a:ext cx="11495212" cy="4154984"/>
          </a:xfrm>
          <a:prstGeom prst="rect">
            <a:avLst/>
          </a:prstGeom>
          <a:noFill/>
        </p:spPr>
        <p:txBody>
          <a:bodyPr wrap="square" rtlCol="0">
            <a:spAutoFit/>
          </a:bodyPr>
          <a:lstStyle/>
          <a:p>
            <a:pPr marL="342900" indent="-342900" algn="l">
              <a:buFont typeface="Wingdings" panose="05000000000000000000" pitchFamily="2" charset="2"/>
              <a:buChar char="v"/>
            </a:pPr>
            <a:r>
              <a:rPr lang="en-US" sz="2400" b="1" i="0" dirty="0">
                <a:solidFill>
                  <a:srgbClr val="202124"/>
                </a:solidFill>
                <a:effectLst/>
                <a:latin typeface="Avenir Next LT Pro Light" panose="020B0304020202020204" pitchFamily="34" charset="0"/>
              </a:rPr>
              <a:t>Credit card companies make money by collecting fees. Out of the various fees, interest charges are the primary source of revenue.</a:t>
            </a:r>
          </a:p>
          <a:p>
            <a:pPr algn="l"/>
            <a:endParaRPr lang="en-US" sz="2400" b="1" i="0" dirty="0">
              <a:solidFill>
                <a:srgbClr val="202124"/>
              </a:solidFill>
              <a:effectLst/>
              <a:latin typeface="Avenir Next LT Pro Light" panose="020B0304020202020204" pitchFamily="34" charset="0"/>
            </a:endParaRPr>
          </a:p>
          <a:p>
            <a:pPr marL="342900" indent="-342900" algn="l">
              <a:buFont typeface="Wingdings" panose="05000000000000000000" pitchFamily="2" charset="2"/>
              <a:buChar char="v"/>
            </a:pPr>
            <a:r>
              <a:rPr lang="en-US" sz="2400" b="1" i="0" dirty="0">
                <a:solidFill>
                  <a:srgbClr val="202124"/>
                </a:solidFill>
                <a:effectLst/>
                <a:latin typeface="Avenir Next LT Pro Light" panose="020B0304020202020204" pitchFamily="34" charset="0"/>
              </a:rPr>
              <a:t> When credit card users fail to pay off their bill at the end of the month, the bank is allowed to charge interest on the borrowed amount.</a:t>
            </a:r>
          </a:p>
          <a:p>
            <a:pPr marL="342900" indent="-342900" algn="l">
              <a:buFont typeface="Wingdings" panose="05000000000000000000" pitchFamily="2" charset="2"/>
              <a:buChar char="v"/>
            </a:pPr>
            <a:endParaRPr lang="en-US" sz="2400" b="1" i="0" dirty="0">
              <a:solidFill>
                <a:srgbClr val="202124"/>
              </a:solidFill>
              <a:effectLst/>
              <a:latin typeface="Avenir Next LT Pro Light" panose="020B0304020202020204" pitchFamily="34" charset="0"/>
            </a:endParaRPr>
          </a:p>
          <a:p>
            <a:pPr marL="342900" indent="-342900" algn="l">
              <a:buFont typeface="Wingdings" panose="05000000000000000000" pitchFamily="2" charset="2"/>
              <a:buChar char="v"/>
            </a:pPr>
            <a:endParaRPr lang="en-US" sz="2400" b="1" dirty="0">
              <a:solidFill>
                <a:srgbClr val="202124"/>
              </a:solidFill>
              <a:latin typeface="Avenir Next LT Pro Light" panose="020B0304020202020204" pitchFamily="34" charset="0"/>
            </a:endParaRPr>
          </a:p>
          <a:p>
            <a:pPr marL="342900" indent="-342900" algn="l">
              <a:buFont typeface="Wingdings" panose="05000000000000000000" pitchFamily="2" charset="2"/>
              <a:buChar char="v"/>
            </a:pPr>
            <a:r>
              <a:rPr lang="en-US" sz="2400" b="1" i="0" dirty="0">
                <a:solidFill>
                  <a:srgbClr val="202124"/>
                </a:solidFill>
                <a:effectLst/>
                <a:latin typeface="Avenir Next LT Pro Light" panose="020B0304020202020204" pitchFamily="34" charset="0"/>
              </a:rPr>
              <a:t>Other fees, such as annual fees and late fees, also contribute, though to a lesser extent. Another major source of income for credit card companies are fees collected from merchants who accept card payments. Calculus is used by the credit card companies in this area.</a:t>
            </a:r>
          </a:p>
        </p:txBody>
      </p:sp>
    </p:spTree>
    <p:extLst>
      <p:ext uri="{BB962C8B-B14F-4D97-AF65-F5344CB8AC3E}">
        <p14:creationId xmlns:p14="http://schemas.microsoft.com/office/powerpoint/2010/main" val="3818407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76C4B-7018-4C2D-BE5E-01E1410A5C7D}"/>
              </a:ext>
            </a:extLst>
          </p:cNvPr>
          <p:cNvSpPr>
            <a:spLocks noGrp="1"/>
          </p:cNvSpPr>
          <p:nvPr>
            <p:ph type="title"/>
          </p:nvPr>
        </p:nvSpPr>
        <p:spPr>
          <a:xfrm>
            <a:off x="113211" y="161109"/>
            <a:ext cx="12287795" cy="1584959"/>
          </a:xfrm>
        </p:spPr>
        <p:txBody>
          <a:bodyPr/>
          <a:lstStyle/>
          <a:p>
            <a:r>
              <a:rPr lang="en-US" sz="3600" i="1" dirty="0"/>
              <a:t>INTRODUCTION TO USE OF CALCULUS IN THE CREDIT CARD SECTOR</a:t>
            </a:r>
            <a:endParaRPr lang="en-IN" sz="3600" i="1" dirty="0"/>
          </a:p>
        </p:txBody>
      </p:sp>
      <p:sp>
        <p:nvSpPr>
          <p:cNvPr id="3" name="Content Placeholder 2">
            <a:extLst>
              <a:ext uri="{FF2B5EF4-FFF2-40B4-BE49-F238E27FC236}">
                <a16:creationId xmlns:a16="http://schemas.microsoft.com/office/drawing/2014/main" id="{B8D1751B-4217-483E-9E36-D44FC01D29E8}"/>
              </a:ext>
            </a:extLst>
          </p:cNvPr>
          <p:cNvSpPr>
            <a:spLocks noGrp="1"/>
          </p:cNvSpPr>
          <p:nvPr>
            <p:ph idx="1"/>
          </p:nvPr>
        </p:nvSpPr>
        <p:spPr>
          <a:xfrm>
            <a:off x="174172" y="2222287"/>
            <a:ext cx="7437120" cy="4474604"/>
          </a:xfrm>
        </p:spPr>
        <p:txBody>
          <a:bodyPr/>
          <a:lstStyle/>
          <a:p>
            <a:pPr marL="0" indent="0">
              <a:buNone/>
            </a:pPr>
            <a:r>
              <a:rPr lang="en-US" sz="2800" b="1" dirty="0">
                <a:solidFill>
                  <a:srgbClr val="4A4A4A"/>
                </a:solidFill>
                <a:effectLst/>
                <a:latin typeface="Avenir Next LT Pro Light" panose="020B0304020202020204" pitchFamily="34" charset="0"/>
                <a:ea typeface="Times New Roman" panose="02020603050405020304" pitchFamily="18" charset="0"/>
                <a:cs typeface="Times New Roman" panose="02020603050405020304" pitchFamily="18" charset="0"/>
              </a:rPr>
              <a:t>Credit card companies use calculus to set the minimum payments due on credit card statements at the exact time the statement is processed by considering multiple variables such as changing interest rates and a fluctuating available balance.</a:t>
            </a:r>
            <a:endParaRPr lang="en-IN" sz="2800" b="1" dirty="0">
              <a:effectLst/>
              <a:latin typeface="Avenir Next LT Pro Light" panose="020B0304020202020204" pitchFamily="34" charset="0"/>
              <a:ea typeface="Calibri" panose="020F0502020204030204" pitchFamily="34" charset="0"/>
              <a:cs typeface="Times New Roman" panose="02020603050405020304" pitchFamily="18" charset="0"/>
            </a:endParaRPr>
          </a:p>
          <a:p>
            <a:endParaRPr lang="en-IN" dirty="0"/>
          </a:p>
        </p:txBody>
      </p:sp>
      <p:pic>
        <p:nvPicPr>
          <p:cNvPr id="8" name="Picture 7">
            <a:extLst>
              <a:ext uri="{FF2B5EF4-FFF2-40B4-BE49-F238E27FC236}">
                <a16:creationId xmlns:a16="http://schemas.microsoft.com/office/drawing/2014/main" id="{A1D7B6C4-E04F-4019-B0B8-23E059A547B9}"/>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550332" y="1907176"/>
            <a:ext cx="4641668" cy="4950823"/>
          </a:xfrm>
          <a:prstGeom prst="rect">
            <a:avLst/>
          </a:prstGeom>
        </p:spPr>
      </p:pic>
      <p:sp>
        <p:nvSpPr>
          <p:cNvPr id="9" name="TextBox 8">
            <a:extLst>
              <a:ext uri="{FF2B5EF4-FFF2-40B4-BE49-F238E27FC236}">
                <a16:creationId xmlns:a16="http://schemas.microsoft.com/office/drawing/2014/main" id="{150F03F9-9544-47BF-9876-20A043C2F5F0}"/>
              </a:ext>
            </a:extLst>
          </p:cNvPr>
          <p:cNvSpPr txBox="1"/>
          <p:nvPr/>
        </p:nvSpPr>
        <p:spPr>
          <a:xfrm>
            <a:off x="7470020" y="5105548"/>
            <a:ext cx="3641904" cy="230832"/>
          </a:xfrm>
          <a:prstGeom prst="rect">
            <a:avLst/>
          </a:prstGeom>
          <a:noFill/>
        </p:spPr>
        <p:txBody>
          <a:bodyPr wrap="square" rtlCol="0">
            <a:spAutoFit/>
          </a:bodyPr>
          <a:lstStyle/>
          <a:p>
            <a:r>
              <a:rPr lang="en-IN" sz="900">
                <a:hlinkClick r:id="rId3" tooltip="https://leitalk.com/3142"/>
              </a:rPr>
              <a:t>This Photo</a:t>
            </a:r>
            <a:r>
              <a:rPr lang="en-IN" sz="900"/>
              <a:t> by Unknown Author is licensed under </a:t>
            </a:r>
            <a:r>
              <a:rPr lang="en-IN" sz="900">
                <a:hlinkClick r:id="rId4" tooltip="https://creativecommons.org/licenses/by-sa/3.0/"/>
              </a:rPr>
              <a:t>CC BY-SA</a:t>
            </a:r>
            <a:endParaRPr lang="en-IN" sz="900"/>
          </a:p>
        </p:txBody>
      </p:sp>
    </p:spTree>
    <p:extLst>
      <p:ext uri="{BB962C8B-B14F-4D97-AF65-F5344CB8AC3E}">
        <p14:creationId xmlns:p14="http://schemas.microsoft.com/office/powerpoint/2010/main" val="1646605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A1BB50-9920-4642-BA58-3EBD3E587704}"/>
              </a:ext>
            </a:extLst>
          </p:cNvPr>
          <p:cNvSpPr>
            <a:spLocks noGrp="1"/>
          </p:cNvSpPr>
          <p:nvPr>
            <p:ph idx="1"/>
          </p:nvPr>
        </p:nvSpPr>
        <p:spPr>
          <a:xfrm>
            <a:off x="4855633" y="-513806"/>
            <a:ext cx="6252633" cy="7794172"/>
          </a:xfrm>
        </p:spPr>
        <p:txBody>
          <a:bodyPr/>
          <a:lstStyle/>
          <a:p>
            <a:pPr>
              <a:buFont typeface="Wingdings" panose="05000000000000000000" pitchFamily="2" charset="2"/>
              <a:buChar char="v"/>
            </a:pPr>
            <a:r>
              <a:rPr lang="en-US" sz="2400" b="1" dirty="0">
                <a:solidFill>
                  <a:srgbClr val="383838"/>
                </a:solidFill>
                <a:effectLst/>
                <a:latin typeface="Avenir Next LT Pro Light" panose="020B0304020202020204" pitchFamily="34" charset="0"/>
                <a:ea typeface="Times New Roman" panose="02020603050405020304" pitchFamily="18" charset="0"/>
                <a:cs typeface="Times New Roman" panose="02020603050405020304" pitchFamily="18" charset="0"/>
              </a:rPr>
              <a:t>When minimum payments on a credit card needs to be computed, calculus is the method used.</a:t>
            </a:r>
          </a:p>
          <a:p>
            <a:pPr>
              <a:buFont typeface="Wingdings" panose="05000000000000000000" pitchFamily="2" charset="2"/>
              <a:buChar char="v"/>
            </a:pPr>
            <a:r>
              <a:rPr lang="en-US" sz="2400" b="1" dirty="0">
                <a:solidFill>
                  <a:srgbClr val="383838"/>
                </a:solidFill>
                <a:effectLst/>
                <a:latin typeface="Avenir Next LT Pro Light" panose="020B0304020202020204" pitchFamily="34" charset="0"/>
                <a:ea typeface="Times New Roman" panose="02020603050405020304" pitchFamily="18" charset="0"/>
                <a:cs typeface="Times New Roman" panose="02020603050405020304" pitchFamily="18" charset="0"/>
              </a:rPr>
              <a:t> Credit card companies use the differential type of calculus to calculate this amount. There are several variables that go into the calculation because it is calculated by the amount of money that is due by a certain time (usually the due date that is listed on the bill). </a:t>
            </a:r>
          </a:p>
          <a:p>
            <a:pPr>
              <a:buFont typeface="Wingdings" panose="05000000000000000000" pitchFamily="2" charset="2"/>
              <a:buChar char="v"/>
            </a:pPr>
            <a:r>
              <a:rPr lang="en-US" sz="2400" b="1" dirty="0">
                <a:solidFill>
                  <a:srgbClr val="383838"/>
                </a:solidFill>
                <a:effectLst/>
                <a:latin typeface="Avenir Next LT Pro Light" panose="020B0304020202020204" pitchFamily="34" charset="0"/>
                <a:ea typeface="Times New Roman" panose="02020603050405020304" pitchFamily="18" charset="0"/>
                <a:cs typeface="Times New Roman" panose="02020603050405020304" pitchFamily="18" charset="0"/>
              </a:rPr>
              <a:t>Add on to that the interest rate given and it becomes a complicated task</a:t>
            </a:r>
            <a:r>
              <a:rPr lang="en-US" sz="1800" b="1" dirty="0">
                <a:solidFill>
                  <a:srgbClr val="383838"/>
                </a:solidFill>
                <a:effectLst/>
                <a:latin typeface="Avenir Next LT Pro Light" panose="020B0304020202020204" pitchFamily="34" charset="0"/>
                <a:ea typeface="Times New Roman" panose="02020603050405020304" pitchFamily="18" charset="0"/>
                <a:cs typeface="Times New Roman" panose="02020603050405020304" pitchFamily="18" charset="0"/>
              </a:rPr>
              <a:t>. </a:t>
            </a:r>
          </a:p>
        </p:txBody>
      </p:sp>
      <p:sp>
        <p:nvSpPr>
          <p:cNvPr id="4" name="Text Placeholder 3">
            <a:extLst>
              <a:ext uri="{FF2B5EF4-FFF2-40B4-BE49-F238E27FC236}">
                <a16:creationId xmlns:a16="http://schemas.microsoft.com/office/drawing/2014/main" id="{8E04294B-7118-4691-AA2B-B8F98670FF4C}"/>
              </a:ext>
            </a:extLst>
          </p:cNvPr>
          <p:cNvSpPr>
            <a:spLocks noGrp="1"/>
          </p:cNvSpPr>
          <p:nvPr>
            <p:ph type="body" sz="half" idx="2"/>
          </p:nvPr>
        </p:nvSpPr>
        <p:spPr/>
        <p:txBody>
          <a:bodyPr/>
          <a:lstStyle/>
          <a:p>
            <a:endParaRPr lang="en-IN" dirty="0"/>
          </a:p>
        </p:txBody>
      </p:sp>
      <p:pic>
        <p:nvPicPr>
          <p:cNvPr id="6" name="Picture 5">
            <a:extLst>
              <a:ext uri="{FF2B5EF4-FFF2-40B4-BE49-F238E27FC236}">
                <a16:creationId xmlns:a16="http://schemas.microsoft.com/office/drawing/2014/main" id="{8619A0B5-19E4-4125-9402-7C1FAB652F06}"/>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0" y="235131"/>
            <a:ext cx="4855633" cy="6783977"/>
          </a:xfrm>
          <a:prstGeom prst="rect">
            <a:avLst/>
          </a:prstGeom>
          <a:ln>
            <a:noFill/>
          </a:ln>
          <a:effectLst>
            <a:softEdge rad="112500"/>
          </a:effectLst>
        </p:spPr>
      </p:pic>
      <p:sp>
        <p:nvSpPr>
          <p:cNvPr id="8" name="Rectangle 7">
            <a:extLst>
              <a:ext uri="{FF2B5EF4-FFF2-40B4-BE49-F238E27FC236}">
                <a16:creationId xmlns:a16="http://schemas.microsoft.com/office/drawing/2014/main" id="{F1DDD637-46B0-40DC-A8D9-B7055581AD0A}"/>
              </a:ext>
            </a:extLst>
          </p:cNvPr>
          <p:cNvSpPr/>
          <p:nvPr/>
        </p:nvSpPr>
        <p:spPr>
          <a:xfrm>
            <a:off x="0" y="0"/>
            <a:ext cx="12192000" cy="4441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820192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A771E-F497-4201-B7E1-635A61C2F0B8}"/>
              </a:ext>
            </a:extLst>
          </p:cNvPr>
          <p:cNvSpPr>
            <a:spLocks noGrp="1"/>
          </p:cNvSpPr>
          <p:nvPr>
            <p:ph type="title"/>
          </p:nvPr>
        </p:nvSpPr>
        <p:spPr>
          <a:xfrm>
            <a:off x="322217" y="139338"/>
            <a:ext cx="6261463" cy="1576251"/>
          </a:xfrm>
        </p:spPr>
        <p:txBody>
          <a:bodyPr>
            <a:normAutofit/>
          </a:bodyPr>
          <a:lstStyle/>
          <a:p>
            <a:pPr>
              <a:lnSpc>
                <a:spcPct val="150000"/>
              </a:lnSpc>
            </a:pPr>
            <a:r>
              <a:rPr lang="en-US" sz="3200" u="sng" dirty="0">
                <a:solidFill>
                  <a:schemeClr val="accent1">
                    <a:lumMod val="75000"/>
                  </a:schemeClr>
                </a:solidFill>
                <a:latin typeface="Poor Richard" panose="02080502050505020702" pitchFamily="18" charset="0"/>
              </a:rPr>
              <a:t>CALCULATING  THE  ACCURATE MINIMUM  BALANCE</a:t>
            </a:r>
            <a:endParaRPr lang="en-IN" sz="3200" u="sng" dirty="0">
              <a:solidFill>
                <a:schemeClr val="accent1">
                  <a:lumMod val="75000"/>
                </a:schemeClr>
              </a:solidFill>
              <a:latin typeface="Poor Richard" panose="02080502050505020702" pitchFamily="18" charset="0"/>
            </a:endParaRPr>
          </a:p>
        </p:txBody>
      </p:sp>
      <p:sp>
        <p:nvSpPr>
          <p:cNvPr id="4" name="Text Placeholder 3">
            <a:extLst>
              <a:ext uri="{FF2B5EF4-FFF2-40B4-BE49-F238E27FC236}">
                <a16:creationId xmlns:a16="http://schemas.microsoft.com/office/drawing/2014/main" id="{064BA054-1519-4647-9ADA-6ED5FB67EDB2}"/>
              </a:ext>
            </a:extLst>
          </p:cNvPr>
          <p:cNvSpPr>
            <a:spLocks noGrp="1"/>
          </p:cNvSpPr>
          <p:nvPr>
            <p:ph type="body" sz="half" idx="2"/>
          </p:nvPr>
        </p:nvSpPr>
        <p:spPr>
          <a:xfrm>
            <a:off x="487679" y="1402080"/>
            <a:ext cx="5434149" cy="5316582"/>
          </a:xfrm>
        </p:spPr>
        <p:txBody>
          <a:bodyPr>
            <a:normAutofit lnSpcReduction="10000"/>
          </a:bodyPr>
          <a:lstStyle/>
          <a:p>
            <a:endParaRPr lang="en-US" sz="2000" dirty="0">
              <a:solidFill>
                <a:srgbClr val="383838"/>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en-US" sz="2400" b="1" dirty="0">
              <a:solidFill>
                <a:srgbClr val="383838"/>
              </a:solidFill>
              <a:effectLst/>
              <a:latin typeface="Avenir Next LT Pro Light" panose="020B0304020202020204" pitchFamily="34" charset="0"/>
              <a:ea typeface="Times New Roman" panose="02020603050405020304" pitchFamily="18" charset="0"/>
              <a:cs typeface="Times New Roman" panose="02020603050405020304" pitchFamily="18" charset="0"/>
            </a:endParaRPr>
          </a:p>
          <a:p>
            <a:r>
              <a:rPr lang="en-US" sz="2400" b="1" dirty="0">
                <a:solidFill>
                  <a:srgbClr val="383838"/>
                </a:solidFill>
                <a:effectLst/>
                <a:latin typeface="Avenir Next LT Pro Light" panose="020B0304020202020204" pitchFamily="34" charset="0"/>
                <a:ea typeface="Times New Roman" panose="02020603050405020304" pitchFamily="18" charset="0"/>
                <a:cs typeface="Times New Roman" panose="02020603050405020304" pitchFamily="18" charset="0"/>
              </a:rPr>
              <a:t>With all the changing parts, interest rates and available balances, the calculation has to be done simultaneously in order to provide the customer with an accurate minimum balance.</a:t>
            </a:r>
          </a:p>
          <a:p>
            <a:endParaRPr lang="en-US" sz="2400" b="1" dirty="0">
              <a:solidFill>
                <a:srgbClr val="383838"/>
              </a:solidFill>
              <a:effectLst/>
              <a:latin typeface="Avenir Next LT Pro Light" panose="020B0304020202020204" pitchFamily="34" charset="0"/>
              <a:ea typeface="Times New Roman" panose="02020603050405020304" pitchFamily="18" charset="0"/>
            </a:endParaRPr>
          </a:p>
          <a:p>
            <a:r>
              <a:rPr lang="en-US" sz="2400" b="1" dirty="0">
                <a:solidFill>
                  <a:srgbClr val="383838"/>
                </a:solidFill>
                <a:effectLst/>
                <a:latin typeface="Avenir Next LT Pro Light" panose="020B0304020202020204" pitchFamily="34" charset="0"/>
                <a:ea typeface="Times New Roman" panose="02020603050405020304" pitchFamily="18" charset="0"/>
              </a:rPr>
              <a:t>The calculation that is used to determine the minimum payment starts with determining the interest that has accrued since the last payment, or over the month. </a:t>
            </a:r>
            <a:endParaRPr lang="en-IN" sz="2400" b="1" dirty="0">
              <a:latin typeface="Avenir Next LT Pro Light" panose="020B0304020202020204" pitchFamily="34" charset="0"/>
            </a:endParaRPr>
          </a:p>
        </p:txBody>
      </p:sp>
      <p:pic>
        <p:nvPicPr>
          <p:cNvPr id="1026" name="Picture 2">
            <a:extLst>
              <a:ext uri="{FF2B5EF4-FFF2-40B4-BE49-F238E27FC236}">
                <a16:creationId xmlns:a16="http://schemas.microsoft.com/office/drawing/2014/main" id="{EC523B97-49B1-4682-9989-9511881EC382}"/>
              </a:ext>
            </a:extLst>
          </p:cNvPr>
          <p:cNvPicPr>
            <a:picLocks noGrp="1" noChangeAspect="1" noChangeArrowheads="1"/>
          </p:cNvPicPr>
          <p:nvPr>
            <p:ph type="pic" sz="quarter" idx="13"/>
          </p:nvPr>
        </p:nvPicPr>
        <p:blipFill>
          <a:blip r:embed="rId2">
            <a:extLst>
              <a:ext uri="{28A0092B-C50C-407E-A947-70E740481C1C}">
                <a14:useLocalDpi xmlns:a14="http://schemas.microsoft.com/office/drawing/2010/main" val="0"/>
              </a:ext>
            </a:extLst>
          </a:blip>
          <a:srcRect l="5567" r="5567"/>
          <a:stretch>
            <a:fillRect/>
          </a:stretch>
        </p:blipFill>
        <p:spPr bwMode="auto">
          <a:xfrm>
            <a:off x="6096001" y="-26126"/>
            <a:ext cx="6096000" cy="688412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0893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C756FEE-E6D0-4093-94D9-D0F0B9C21791}"/>
              </a:ext>
            </a:extLst>
          </p:cNvPr>
          <p:cNvSpPr txBox="1"/>
          <p:nvPr/>
        </p:nvSpPr>
        <p:spPr>
          <a:xfrm>
            <a:off x="200297" y="1558834"/>
            <a:ext cx="11347269" cy="3857466"/>
          </a:xfrm>
          <a:prstGeom prst="rect">
            <a:avLst/>
          </a:prstGeom>
          <a:noFill/>
        </p:spPr>
        <p:txBody>
          <a:bodyPr wrap="square" rtlCol="0">
            <a:spAutoFit/>
          </a:bodyPr>
          <a:lstStyle/>
          <a:p>
            <a:pPr fontAlgn="base">
              <a:lnSpc>
                <a:spcPts val="2100"/>
              </a:lnSpc>
              <a:spcAft>
                <a:spcPts val="800"/>
              </a:spcAft>
            </a:pPr>
            <a:r>
              <a:rPr lang="en-US" sz="2800" b="1" dirty="0">
                <a:solidFill>
                  <a:srgbClr val="383838"/>
                </a:solidFill>
                <a:effectLst/>
                <a:latin typeface="Avenir Next LT Pro Light" panose="020B0304020202020204" pitchFamily="34" charset="0"/>
                <a:ea typeface="Times New Roman" panose="02020603050405020304" pitchFamily="18" charset="0"/>
                <a:cs typeface="Times New Roman" panose="02020603050405020304" pitchFamily="18" charset="0"/>
              </a:rPr>
              <a:t>To calculate the amount of interest, the following calculation is done</a:t>
            </a:r>
            <a:r>
              <a:rPr lang="en-US" sz="2800" dirty="0">
                <a:solidFill>
                  <a:srgbClr val="383838"/>
                </a:solidFill>
                <a:effectLst/>
                <a:latin typeface="Arial" panose="020B0604020202020204" pitchFamily="34" charset="0"/>
                <a:ea typeface="Times New Roman" panose="02020603050405020304" pitchFamily="18" charset="0"/>
                <a:cs typeface="Times New Roman" panose="02020603050405020304" pitchFamily="18" charset="0"/>
              </a:rPr>
              <a:t>:</a:t>
            </a:r>
          </a:p>
          <a:p>
            <a:pPr fontAlgn="base">
              <a:lnSpc>
                <a:spcPts val="2100"/>
              </a:lnSpc>
              <a:spcAft>
                <a:spcPts val="800"/>
              </a:spcAft>
            </a:pP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fontAlgn="base">
              <a:lnSpc>
                <a:spcPts val="2100"/>
              </a:lnSpc>
              <a:spcAft>
                <a:spcPts val="800"/>
              </a:spcAft>
            </a:pPr>
            <a:r>
              <a:rPr lang="en-US" sz="2800" dirty="0">
                <a:solidFill>
                  <a:srgbClr val="383838"/>
                </a:solidFill>
                <a:effectLst/>
                <a:latin typeface="Poor Richard" panose="02080502050505020702" pitchFamily="18" charset="0"/>
                <a:ea typeface="Times New Roman" panose="02020603050405020304" pitchFamily="18" charset="0"/>
                <a:cs typeface="Times New Roman" panose="02020603050405020304" pitchFamily="18" charset="0"/>
              </a:rPr>
              <a:t>     </a:t>
            </a:r>
          </a:p>
          <a:p>
            <a:pPr fontAlgn="base">
              <a:lnSpc>
                <a:spcPts val="2100"/>
              </a:lnSpc>
              <a:spcAft>
                <a:spcPts val="800"/>
              </a:spcAft>
            </a:pPr>
            <a:r>
              <a:rPr lang="en-US" sz="3600" dirty="0">
                <a:solidFill>
                  <a:srgbClr val="383838"/>
                </a:solidFill>
                <a:effectLst/>
                <a:latin typeface="Poor Richard" panose="02080502050505020702" pitchFamily="18" charset="0"/>
                <a:ea typeface="Times New Roman" panose="02020603050405020304" pitchFamily="18" charset="0"/>
                <a:cs typeface="Times New Roman" panose="02020603050405020304" pitchFamily="18" charset="0"/>
              </a:rPr>
              <a:t>Accrued interest = Beginning balance * (interest rate/12)</a:t>
            </a:r>
            <a:endParaRPr lang="en-IN" sz="3600" dirty="0">
              <a:effectLst/>
              <a:latin typeface="Poor Richard" panose="02080502050505020702" pitchFamily="18" charset="0"/>
              <a:ea typeface="Calibri" panose="020F0502020204030204" pitchFamily="34" charset="0"/>
              <a:cs typeface="Times New Roman" panose="02020603050405020304" pitchFamily="18" charset="0"/>
            </a:endParaRPr>
          </a:p>
          <a:p>
            <a:endParaRPr lang="en-US" sz="3600" dirty="0">
              <a:solidFill>
                <a:srgbClr val="383838"/>
              </a:solidFill>
              <a:effectLst/>
              <a:latin typeface="Poor Richard" panose="02080502050505020702" pitchFamily="18" charset="0"/>
              <a:ea typeface="Times New Roman" panose="02020603050405020304" pitchFamily="18" charset="0"/>
            </a:endParaRPr>
          </a:p>
          <a:p>
            <a:endParaRPr lang="en-US" sz="2800" dirty="0">
              <a:solidFill>
                <a:srgbClr val="383838"/>
              </a:solidFill>
              <a:latin typeface="Arial" panose="020B0604020202020204" pitchFamily="34" charset="0"/>
              <a:ea typeface="Times New Roman" panose="02020603050405020304" pitchFamily="18" charset="0"/>
            </a:endParaRPr>
          </a:p>
          <a:p>
            <a:r>
              <a:rPr lang="en-US" sz="2800" b="1" dirty="0">
                <a:solidFill>
                  <a:srgbClr val="383838"/>
                </a:solidFill>
                <a:effectLst/>
                <a:latin typeface="Avenir Next LT Pro Light" panose="020B0304020202020204" pitchFamily="34" charset="0"/>
                <a:ea typeface="Times New Roman" panose="02020603050405020304" pitchFamily="18" charset="0"/>
              </a:rPr>
              <a:t>The 12 in the calculation represents the number of months in a year. So, if you have a beginning balance of 5,400 and an interest rate of 9.75%, the accrued interest for the month would be $43.88.</a:t>
            </a:r>
            <a:endParaRPr lang="en-IN" sz="2800" b="1" dirty="0">
              <a:latin typeface="Avenir Next LT Pro Light" panose="020B0304020202020204" pitchFamily="34" charset="0"/>
            </a:endParaRPr>
          </a:p>
        </p:txBody>
      </p:sp>
      <p:cxnSp>
        <p:nvCxnSpPr>
          <p:cNvPr id="5" name="Straight Connector 4">
            <a:extLst>
              <a:ext uri="{FF2B5EF4-FFF2-40B4-BE49-F238E27FC236}">
                <a16:creationId xmlns:a16="http://schemas.microsoft.com/office/drawing/2014/main" id="{0C2BD141-F6D0-4CA7-BED8-AF66B414895C}"/>
              </a:ext>
            </a:extLst>
          </p:cNvPr>
          <p:cNvCxnSpPr>
            <a:cxnSpLocks/>
          </p:cNvCxnSpPr>
          <p:nvPr/>
        </p:nvCxnSpPr>
        <p:spPr>
          <a:xfrm>
            <a:off x="0" y="182880"/>
            <a:ext cx="12192000"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Rectangle 6">
            <a:extLst>
              <a:ext uri="{FF2B5EF4-FFF2-40B4-BE49-F238E27FC236}">
                <a16:creationId xmlns:a16="http://schemas.microsoft.com/office/drawing/2014/main" id="{05F2DB86-A3F6-4230-9934-3AA0D9A889B6}"/>
              </a:ext>
            </a:extLst>
          </p:cNvPr>
          <p:cNvSpPr/>
          <p:nvPr/>
        </p:nvSpPr>
        <p:spPr>
          <a:xfrm>
            <a:off x="0" y="6156528"/>
            <a:ext cx="12192000" cy="7014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Rectangle 7">
            <a:extLst>
              <a:ext uri="{FF2B5EF4-FFF2-40B4-BE49-F238E27FC236}">
                <a16:creationId xmlns:a16="http://schemas.microsoft.com/office/drawing/2014/main" id="{0F286575-EB20-43E8-97E5-6255CECCA327}"/>
              </a:ext>
            </a:extLst>
          </p:cNvPr>
          <p:cNvSpPr/>
          <p:nvPr/>
        </p:nvSpPr>
        <p:spPr>
          <a:xfrm>
            <a:off x="0" y="0"/>
            <a:ext cx="12192000" cy="8186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2432431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928420-E5B6-42DC-BD5E-9D66B6C3413F}"/>
              </a:ext>
            </a:extLst>
          </p:cNvPr>
          <p:cNvSpPr/>
          <p:nvPr/>
        </p:nvSpPr>
        <p:spPr>
          <a:xfrm>
            <a:off x="0" y="0"/>
            <a:ext cx="12192000" cy="4963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TextBox 2">
            <a:extLst>
              <a:ext uri="{FF2B5EF4-FFF2-40B4-BE49-F238E27FC236}">
                <a16:creationId xmlns:a16="http://schemas.microsoft.com/office/drawing/2014/main" id="{92C05E48-ACA2-4028-9CB2-C25D576C2ABE}"/>
              </a:ext>
            </a:extLst>
          </p:cNvPr>
          <p:cNvSpPr txBox="1"/>
          <p:nvPr/>
        </p:nvSpPr>
        <p:spPr>
          <a:xfrm>
            <a:off x="5791200" y="1053737"/>
            <a:ext cx="5651863" cy="5539978"/>
          </a:xfrm>
          <a:prstGeom prst="rect">
            <a:avLst/>
          </a:prstGeom>
          <a:noFill/>
        </p:spPr>
        <p:txBody>
          <a:bodyPr wrap="square" rtlCol="0">
            <a:spAutoFit/>
          </a:bodyPr>
          <a:lstStyle/>
          <a:p>
            <a:r>
              <a:rPr lang="en-US" sz="2800" b="1" dirty="0">
                <a:solidFill>
                  <a:srgbClr val="383838"/>
                </a:solidFill>
                <a:effectLst/>
                <a:latin typeface="Avenir Next LT Pro Light" panose="020B0304020202020204" pitchFamily="34" charset="0"/>
                <a:ea typeface="Times New Roman" panose="02020603050405020304" pitchFamily="18" charset="0"/>
                <a:cs typeface="Times New Roman" panose="02020603050405020304" pitchFamily="18" charset="0"/>
              </a:rPr>
              <a:t>Once that amount is calculated, then we can find out what the minimum payment is. After establishing the credit and signing up with the credit card company, a minimum monthly payment was set for what absolutely have to be paid on the card each month even if you used it that month or not. Most of the time, this amount is pretty small; </a:t>
            </a:r>
            <a:r>
              <a:rPr lang="en-US" sz="2800" b="1" i="1" dirty="0">
                <a:solidFill>
                  <a:srgbClr val="383838"/>
                </a:solidFill>
                <a:effectLst/>
                <a:latin typeface="Avenir Next LT Pro Light" panose="020B0304020202020204" pitchFamily="34" charset="0"/>
                <a:ea typeface="Times New Roman" panose="02020603050405020304" pitchFamily="18" charset="0"/>
                <a:cs typeface="Times New Roman" panose="02020603050405020304" pitchFamily="18" charset="0"/>
              </a:rPr>
              <a:t>$20 </a:t>
            </a:r>
            <a:r>
              <a:rPr lang="en-US" sz="2800" b="1" dirty="0">
                <a:solidFill>
                  <a:srgbClr val="383838"/>
                </a:solidFill>
                <a:effectLst/>
                <a:latin typeface="Avenir Next LT Pro Light" panose="020B0304020202020204" pitchFamily="34" charset="0"/>
                <a:ea typeface="Times New Roman" panose="02020603050405020304" pitchFamily="18" charset="0"/>
                <a:cs typeface="Times New Roman" panose="02020603050405020304" pitchFamily="18" charset="0"/>
              </a:rPr>
              <a:t>is what is usually set.</a:t>
            </a:r>
            <a:endParaRPr lang="en-IN" sz="2800" b="1" dirty="0">
              <a:effectLst/>
              <a:latin typeface="Avenir Next LT Pro Light" panose="020B0304020202020204" pitchFamily="34" charset="0"/>
              <a:ea typeface="Calibri" panose="020F0502020204030204" pitchFamily="34" charset="0"/>
              <a:cs typeface="Times New Roman" panose="02020603050405020304" pitchFamily="18" charset="0"/>
            </a:endParaRPr>
          </a:p>
          <a:p>
            <a:endParaRPr lang="en-IN" dirty="0"/>
          </a:p>
        </p:txBody>
      </p:sp>
      <p:pic>
        <p:nvPicPr>
          <p:cNvPr id="9" name="Picture 8">
            <a:extLst>
              <a:ext uri="{FF2B5EF4-FFF2-40B4-BE49-F238E27FC236}">
                <a16:creationId xmlns:a16="http://schemas.microsoft.com/office/drawing/2014/main" id="{F278B943-E9AE-4B47-BCE8-1C7160C5E8F1}"/>
              </a:ext>
            </a:extLst>
          </p:cNvPr>
          <p:cNvPicPr>
            <a:picLocks noChangeAspect="1"/>
          </p:cNvPicPr>
          <p:nvPr/>
        </p:nvPicPr>
        <p:blipFill>
          <a:blip r:embed="rId2"/>
          <a:stretch>
            <a:fillRect/>
          </a:stretch>
        </p:blipFill>
        <p:spPr>
          <a:xfrm>
            <a:off x="95796" y="652292"/>
            <a:ext cx="5242560" cy="5913120"/>
          </a:xfrm>
          <a:prstGeom prst="rect">
            <a:avLst/>
          </a:prstGeom>
          <a:ln>
            <a:noFill/>
          </a:ln>
          <a:effectLst>
            <a:softEdge rad="112500"/>
          </a:effectLst>
        </p:spPr>
      </p:pic>
    </p:spTree>
    <p:extLst>
      <p:ext uri="{BB962C8B-B14F-4D97-AF65-F5344CB8AC3E}">
        <p14:creationId xmlns:p14="http://schemas.microsoft.com/office/powerpoint/2010/main" val="827738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900C1E6-D9CD-4658-AC9A-4A54BD02B978}"/>
              </a:ext>
            </a:extLst>
          </p:cNvPr>
          <p:cNvSpPr txBox="1"/>
          <p:nvPr/>
        </p:nvSpPr>
        <p:spPr>
          <a:xfrm>
            <a:off x="461554" y="0"/>
            <a:ext cx="11660777" cy="6122125"/>
          </a:xfrm>
          <a:prstGeom prst="rect">
            <a:avLst/>
          </a:prstGeom>
          <a:noFill/>
        </p:spPr>
        <p:txBody>
          <a:bodyPr wrap="square" rtlCol="0">
            <a:spAutoFit/>
          </a:bodyPr>
          <a:lstStyle/>
          <a:p>
            <a:pPr fontAlgn="base">
              <a:lnSpc>
                <a:spcPts val="2100"/>
              </a:lnSpc>
              <a:spcAft>
                <a:spcPts val="800"/>
              </a:spcAft>
            </a:pPr>
            <a:endParaRPr lang="en-US" sz="2800" b="1" dirty="0">
              <a:solidFill>
                <a:srgbClr val="383838"/>
              </a:solidFill>
              <a:effectLst/>
              <a:latin typeface="Avenir Next LT Pro Light" panose="020B0304020202020204" pitchFamily="34" charset="0"/>
              <a:ea typeface="Times New Roman" panose="02020603050405020304" pitchFamily="18" charset="0"/>
              <a:cs typeface="Times New Roman" panose="02020603050405020304" pitchFamily="18" charset="0"/>
            </a:endParaRPr>
          </a:p>
          <a:p>
            <a:pPr fontAlgn="base">
              <a:lnSpc>
                <a:spcPts val="2100"/>
              </a:lnSpc>
              <a:spcAft>
                <a:spcPts val="800"/>
              </a:spcAft>
            </a:pPr>
            <a:endParaRPr lang="en-US" sz="2800" b="1" dirty="0">
              <a:solidFill>
                <a:srgbClr val="383838"/>
              </a:solidFill>
              <a:latin typeface="Avenir Next LT Pro Light" panose="020B0304020202020204" pitchFamily="34" charset="0"/>
              <a:ea typeface="Times New Roman" panose="02020603050405020304" pitchFamily="18" charset="0"/>
              <a:cs typeface="Times New Roman" panose="02020603050405020304" pitchFamily="18" charset="0"/>
            </a:endParaRPr>
          </a:p>
          <a:p>
            <a:pPr fontAlgn="base">
              <a:lnSpc>
                <a:spcPts val="2100"/>
              </a:lnSpc>
              <a:spcAft>
                <a:spcPts val="800"/>
              </a:spcAft>
            </a:pPr>
            <a:endParaRPr lang="en-US" sz="2800" b="1" dirty="0">
              <a:solidFill>
                <a:srgbClr val="383838"/>
              </a:solidFill>
              <a:effectLst/>
              <a:latin typeface="Avenir Next LT Pro Light" panose="020B0304020202020204" pitchFamily="34" charset="0"/>
              <a:ea typeface="Times New Roman" panose="02020603050405020304" pitchFamily="18" charset="0"/>
              <a:cs typeface="Times New Roman" panose="02020603050405020304" pitchFamily="18" charset="0"/>
            </a:endParaRPr>
          </a:p>
          <a:p>
            <a:pPr fontAlgn="base">
              <a:lnSpc>
                <a:spcPts val="2100"/>
              </a:lnSpc>
              <a:spcAft>
                <a:spcPts val="800"/>
              </a:spcAft>
            </a:pPr>
            <a:r>
              <a:rPr lang="en-US" sz="2800" b="1" dirty="0">
                <a:solidFill>
                  <a:srgbClr val="383838"/>
                </a:solidFill>
                <a:effectLst/>
                <a:latin typeface="Avenir Next LT Pro Light" panose="020B0304020202020204" pitchFamily="34" charset="0"/>
                <a:ea typeface="Times New Roman" panose="02020603050405020304" pitchFamily="18" charset="0"/>
                <a:cs typeface="Times New Roman" panose="02020603050405020304" pitchFamily="18" charset="0"/>
              </a:rPr>
              <a:t>The minimum payment that is on the credit card statement is</a:t>
            </a:r>
          </a:p>
          <a:p>
            <a:pPr fontAlgn="base">
              <a:lnSpc>
                <a:spcPts val="2100"/>
              </a:lnSpc>
              <a:spcAft>
                <a:spcPts val="800"/>
              </a:spcAft>
            </a:pPr>
            <a:r>
              <a:rPr lang="en-US" sz="2800" b="1" dirty="0">
                <a:solidFill>
                  <a:srgbClr val="383838"/>
                </a:solidFill>
                <a:effectLst/>
                <a:latin typeface="Avenir Next LT Pro Light" panose="020B0304020202020204" pitchFamily="34" charset="0"/>
                <a:ea typeface="Times New Roman" panose="02020603050405020304" pitchFamily="18" charset="0"/>
                <a:cs typeface="Times New Roman" panose="02020603050405020304" pitchFamily="18" charset="0"/>
              </a:rPr>
              <a:t>calculated as such:</a:t>
            </a:r>
            <a:endParaRPr lang="en-US" sz="2800" b="1" dirty="0">
              <a:solidFill>
                <a:srgbClr val="383838"/>
              </a:solidFill>
              <a:latin typeface="Avenir Next LT Pro Light" panose="020B0304020202020204" pitchFamily="34" charset="0"/>
              <a:ea typeface="Calibri" panose="020F0502020204030204" pitchFamily="34" charset="0"/>
              <a:cs typeface="Times New Roman" panose="02020603050405020304" pitchFamily="18" charset="0"/>
            </a:endParaRPr>
          </a:p>
          <a:p>
            <a:pPr fontAlgn="base">
              <a:lnSpc>
                <a:spcPts val="2100"/>
              </a:lnSpc>
              <a:spcAft>
                <a:spcPts val="800"/>
              </a:spcAft>
            </a:pPr>
            <a:endParaRPr lang="en-IN" sz="2800" b="1" dirty="0">
              <a:effectLst/>
              <a:latin typeface="Avenir Next LT Pro Light" panose="020B0304020202020204" pitchFamily="34" charset="0"/>
              <a:ea typeface="Calibri" panose="020F0502020204030204" pitchFamily="34" charset="0"/>
              <a:cs typeface="Times New Roman" panose="02020603050405020304" pitchFamily="18" charset="0"/>
            </a:endParaRPr>
          </a:p>
          <a:p>
            <a:pPr fontAlgn="base">
              <a:lnSpc>
                <a:spcPct val="150000"/>
              </a:lnSpc>
              <a:spcAft>
                <a:spcPts val="800"/>
              </a:spcAft>
            </a:pPr>
            <a:r>
              <a:rPr lang="en-US" sz="2800" b="1" dirty="0">
                <a:solidFill>
                  <a:srgbClr val="383838"/>
                </a:solidFill>
                <a:effectLst/>
                <a:latin typeface="Poor Richard" panose="02080502050505020702" pitchFamily="18" charset="0"/>
                <a:ea typeface="Times New Roman" panose="02020603050405020304" pitchFamily="18" charset="0"/>
                <a:cs typeface="Times New Roman" panose="02020603050405020304" pitchFamily="18" charset="0"/>
              </a:rPr>
              <a:t>=</a:t>
            </a:r>
            <a:r>
              <a:rPr lang="en-US" sz="3200" b="1" dirty="0">
                <a:solidFill>
                  <a:srgbClr val="383838"/>
                </a:solidFill>
                <a:effectLst/>
                <a:latin typeface="Poor Richard" panose="02080502050505020702" pitchFamily="18" charset="0"/>
                <a:ea typeface="Times New Roman" panose="02020603050405020304" pitchFamily="18" charset="0"/>
                <a:cs typeface="Times New Roman" panose="02020603050405020304" pitchFamily="18" charset="0"/>
              </a:rPr>
              <a:t>MAX  (Minimum month payment, interest + minimum monthly</a:t>
            </a:r>
            <a:endParaRPr lang="en-US" sz="3200" b="1" dirty="0">
              <a:solidFill>
                <a:srgbClr val="383838"/>
              </a:solidFill>
              <a:latin typeface="Poor Richard" panose="02080502050505020702" pitchFamily="18" charset="0"/>
              <a:ea typeface="Times New Roman" panose="02020603050405020304" pitchFamily="18" charset="0"/>
              <a:cs typeface="Times New Roman" panose="02020603050405020304" pitchFamily="18" charset="0"/>
            </a:endParaRPr>
          </a:p>
          <a:p>
            <a:pPr fontAlgn="base">
              <a:lnSpc>
                <a:spcPct val="150000"/>
              </a:lnSpc>
              <a:spcAft>
                <a:spcPts val="800"/>
              </a:spcAft>
            </a:pPr>
            <a:r>
              <a:rPr lang="en-US" sz="3200" b="1" dirty="0">
                <a:solidFill>
                  <a:srgbClr val="383838"/>
                </a:solidFill>
                <a:effectLst/>
                <a:latin typeface="Poor Richard" panose="02080502050505020702" pitchFamily="18" charset="0"/>
                <a:ea typeface="Times New Roman" panose="02020603050405020304" pitchFamily="18" charset="0"/>
                <a:cs typeface="Times New Roman" panose="02020603050405020304" pitchFamily="18" charset="0"/>
              </a:rPr>
              <a:t> payment)</a:t>
            </a:r>
          </a:p>
          <a:p>
            <a:pPr fontAlgn="base">
              <a:lnSpc>
                <a:spcPts val="2100"/>
              </a:lnSpc>
              <a:spcAft>
                <a:spcPts val="800"/>
              </a:spcAft>
            </a:pPr>
            <a:endParaRPr lang="en-US" sz="2800" b="1" dirty="0">
              <a:solidFill>
                <a:srgbClr val="383838"/>
              </a:solidFill>
              <a:effectLst/>
              <a:latin typeface="Avenir Next LT Pro Light" panose="020B0304020202020204" pitchFamily="34" charset="0"/>
              <a:ea typeface="Calibri" panose="020F0502020204030204" pitchFamily="34" charset="0"/>
              <a:cs typeface="Times New Roman" panose="02020603050405020304" pitchFamily="18" charset="0"/>
            </a:endParaRPr>
          </a:p>
          <a:p>
            <a:pPr fontAlgn="base">
              <a:lnSpc>
                <a:spcPts val="2100"/>
              </a:lnSpc>
              <a:spcAft>
                <a:spcPts val="800"/>
              </a:spcAft>
            </a:pPr>
            <a:endParaRPr lang="en-IN" sz="2800" b="1" dirty="0">
              <a:effectLst/>
              <a:latin typeface="Avenir Next LT Pro Light" panose="020B0304020202020204" pitchFamily="34" charset="0"/>
              <a:ea typeface="Calibri" panose="020F0502020204030204" pitchFamily="34" charset="0"/>
              <a:cs typeface="Times New Roman" panose="02020603050405020304" pitchFamily="18" charset="0"/>
            </a:endParaRPr>
          </a:p>
          <a:p>
            <a:r>
              <a:rPr lang="en-US" sz="2800" b="1" dirty="0">
                <a:solidFill>
                  <a:srgbClr val="383838"/>
                </a:solidFill>
                <a:effectLst/>
                <a:latin typeface="Avenir Next LT Pro Light" panose="020B0304020202020204" pitchFamily="34" charset="0"/>
                <a:ea typeface="Times New Roman" panose="02020603050405020304" pitchFamily="18" charset="0"/>
              </a:rPr>
              <a:t>This means that if the interested accrued added to the minimum monthly payment is less that the set minimum monthly payment, then the largest amount must be paid. </a:t>
            </a:r>
            <a:endParaRPr lang="en-IN" sz="2800" b="1" dirty="0">
              <a:latin typeface="Avenir Next LT Pro Light" panose="020B0304020202020204" pitchFamily="34" charset="0"/>
            </a:endParaRPr>
          </a:p>
        </p:txBody>
      </p:sp>
      <p:sp>
        <p:nvSpPr>
          <p:cNvPr id="3" name="Rectangle 2">
            <a:extLst>
              <a:ext uri="{FF2B5EF4-FFF2-40B4-BE49-F238E27FC236}">
                <a16:creationId xmlns:a16="http://schemas.microsoft.com/office/drawing/2014/main" id="{8ED80BC3-D731-4CDD-A982-5781E15C6A8C}"/>
              </a:ext>
            </a:extLst>
          </p:cNvPr>
          <p:cNvSpPr/>
          <p:nvPr/>
        </p:nvSpPr>
        <p:spPr>
          <a:xfrm>
            <a:off x="0" y="0"/>
            <a:ext cx="12192000" cy="6792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Rectangle 3">
            <a:extLst>
              <a:ext uri="{FF2B5EF4-FFF2-40B4-BE49-F238E27FC236}">
                <a16:creationId xmlns:a16="http://schemas.microsoft.com/office/drawing/2014/main" id="{C87E766D-5C69-4D0E-97DD-C053336FA3F1}"/>
              </a:ext>
            </a:extLst>
          </p:cNvPr>
          <p:cNvSpPr/>
          <p:nvPr/>
        </p:nvSpPr>
        <p:spPr>
          <a:xfrm>
            <a:off x="0" y="6178731"/>
            <a:ext cx="12192000" cy="6792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29455171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TM03457503[[fn=Quotable]]</Template>
  <TotalTime>118</TotalTime>
  <Words>1033</Words>
  <Application>Microsoft Office PowerPoint</Application>
  <PresentationFormat>Widescreen</PresentationFormat>
  <Paragraphs>77</Paragraphs>
  <Slides>14</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14</vt:i4>
      </vt:variant>
    </vt:vector>
  </HeadingPairs>
  <TitlesOfParts>
    <vt:vector size="25" baseType="lpstr">
      <vt:lpstr>Arial</vt:lpstr>
      <vt:lpstr>Avenir Next LT Pro Light</vt:lpstr>
      <vt:lpstr>Calibri</vt:lpstr>
      <vt:lpstr>Century Gothic</vt:lpstr>
      <vt:lpstr>Georgia</vt:lpstr>
      <vt:lpstr>Palatino Linotype</vt:lpstr>
      <vt:lpstr>Poor Richard</vt:lpstr>
      <vt:lpstr>Roboto</vt:lpstr>
      <vt:lpstr>Wingdings</vt:lpstr>
      <vt:lpstr>Wingdings 2</vt:lpstr>
      <vt:lpstr>Quotable</vt:lpstr>
      <vt:lpstr>FINANCE : APPLICATION OF CALCULUS BY CREDIT CARD COMPANIES   </vt:lpstr>
      <vt:lpstr>APPLICATION OF CALCULUS IN FINANCE</vt:lpstr>
      <vt:lpstr>INTRODUCTION</vt:lpstr>
      <vt:lpstr>INTRODUCTION TO USE OF CALCULUS IN THE CREDIT CARD SECTOR</vt:lpstr>
      <vt:lpstr>PowerPoint Presentation</vt:lpstr>
      <vt:lpstr>CALCULATING  THE  ACCURATE MINIMUM  BALANCE</vt:lpstr>
      <vt:lpstr>PowerPoint Presentation</vt:lpstr>
      <vt:lpstr>PowerPoint Presentation</vt:lpstr>
      <vt:lpstr>PowerPoint Presentation</vt:lpstr>
      <vt:lpstr>PowerPoint Presentation</vt:lpstr>
      <vt:lpstr>CONCLUDING THE IMPACT OF CALCULUS IN THE MORDERN WORLD</vt:lpstr>
      <vt:lpstr>ACKNOWLEDGEMENT</vt:lpstr>
      <vt:lpstr>BIBLIOGRAPHY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FINANCE : APPLICATION OF CALCULUS BY CREDIT CARD COMPANIES   </dc:title>
  <dc:creator>Sakshi Tripathi</dc:creator>
  <cp:lastModifiedBy>Sakshi Tripathi</cp:lastModifiedBy>
  <cp:revision>1</cp:revision>
  <dcterms:created xsi:type="dcterms:W3CDTF">2022-01-02T12:01:44Z</dcterms:created>
  <dcterms:modified xsi:type="dcterms:W3CDTF">2022-01-02T13:59:48Z</dcterms:modified>
</cp:coreProperties>
</file>