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70" r:id="rId3"/>
    <p:sldId id="271" r:id="rId4"/>
    <p:sldId id="272" r:id="rId5"/>
    <p:sldId id="260" r:id="rId6"/>
    <p:sldId id="261" r:id="rId7"/>
    <p:sldId id="262" r:id="rId8"/>
    <p:sldId id="263" r:id="rId9"/>
    <p:sldId id="266" r:id="rId10"/>
    <p:sldId id="267" r:id="rId11"/>
    <p:sldId id="268" r:id="rId12"/>
    <p:sldId id="269" r:id="rId13"/>
    <p:sldId id="264" r:id="rId14"/>
    <p:sldId id="265" r:id="rId15"/>
    <p:sldId id="257" r:id="rId16"/>
    <p:sldId id="258" r:id="rId17"/>
    <p:sldId id="259"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70" d="100"/>
          <a:sy n="70" d="100"/>
        </p:scale>
        <p:origin x="69"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hinav Iyer" userId="180b7016d2318d93" providerId="LiveId" clId="{35099374-522A-479D-8637-D5BC632C0AB8}"/>
    <pc:docChg chg="custSel addSld modSld">
      <pc:chgData name="Abhinav Iyer" userId="180b7016d2318d93" providerId="LiveId" clId="{35099374-522A-479D-8637-D5BC632C0AB8}" dt="2021-10-12T18:00:42.282" v="182" actId="1076"/>
      <pc:docMkLst>
        <pc:docMk/>
      </pc:docMkLst>
      <pc:sldChg chg="addSp modSp mod">
        <pc:chgData name="Abhinav Iyer" userId="180b7016d2318d93" providerId="LiveId" clId="{35099374-522A-479D-8637-D5BC632C0AB8}" dt="2021-10-12T18:00:04.658" v="165" actId="1076"/>
        <pc:sldMkLst>
          <pc:docMk/>
          <pc:sldMk cId="3441367133" sldId="272"/>
        </pc:sldMkLst>
        <pc:spChg chg="add mod">
          <ac:chgData name="Abhinav Iyer" userId="180b7016d2318d93" providerId="LiveId" clId="{35099374-522A-479D-8637-D5BC632C0AB8}" dt="2021-10-12T18:00:04.658" v="165" actId="1076"/>
          <ac:spMkLst>
            <pc:docMk/>
            <pc:sldMk cId="3441367133" sldId="272"/>
            <ac:spMk id="4" creationId="{55E8E7B7-E4A2-4CD0-9034-DC6CD19CCC0D}"/>
          </ac:spMkLst>
        </pc:spChg>
        <pc:spChg chg="mod">
          <ac:chgData name="Abhinav Iyer" userId="180b7016d2318d93" providerId="LiveId" clId="{35099374-522A-479D-8637-D5BC632C0AB8}" dt="2021-10-12T18:00:00.493" v="164" actId="1076"/>
          <ac:spMkLst>
            <pc:docMk/>
            <pc:sldMk cId="3441367133" sldId="272"/>
            <ac:spMk id="14" creationId="{2B7B3067-4581-4D68-BFFD-F0303D018C00}"/>
          </ac:spMkLst>
        </pc:spChg>
        <pc:graphicFrameChg chg="mod">
          <ac:chgData name="Abhinav Iyer" userId="180b7016d2318d93" providerId="LiveId" clId="{35099374-522A-479D-8637-D5BC632C0AB8}" dt="2021-10-12T17:58:41.038" v="0" actId="1076"/>
          <ac:graphicFrameMkLst>
            <pc:docMk/>
            <pc:sldMk cId="3441367133" sldId="272"/>
            <ac:graphicFrameMk id="13" creationId="{6535B997-D03C-4EC8-AC27-FB5CF87D71DB}"/>
          </ac:graphicFrameMkLst>
        </pc:graphicFrameChg>
      </pc:sldChg>
      <pc:sldChg chg="delSp modSp new mod">
        <pc:chgData name="Abhinav Iyer" userId="180b7016d2318d93" providerId="LiveId" clId="{35099374-522A-479D-8637-D5BC632C0AB8}" dt="2021-10-12T18:00:42.282" v="182" actId="1076"/>
        <pc:sldMkLst>
          <pc:docMk/>
          <pc:sldMk cId="1605395005" sldId="273"/>
        </pc:sldMkLst>
        <pc:spChg chg="mod">
          <ac:chgData name="Abhinav Iyer" userId="180b7016d2318d93" providerId="LiveId" clId="{35099374-522A-479D-8637-D5BC632C0AB8}" dt="2021-10-12T18:00:42.282" v="182" actId="1076"/>
          <ac:spMkLst>
            <pc:docMk/>
            <pc:sldMk cId="1605395005" sldId="273"/>
            <ac:spMk id="2" creationId="{B0411BE6-F459-4E3E-B08A-3B69B33770B0}"/>
          </ac:spMkLst>
        </pc:spChg>
        <pc:spChg chg="del">
          <ac:chgData name="Abhinav Iyer" userId="180b7016d2318d93" providerId="LiveId" clId="{35099374-522A-479D-8637-D5BC632C0AB8}" dt="2021-10-12T18:00:30.573" v="178" actId="21"/>
          <ac:spMkLst>
            <pc:docMk/>
            <pc:sldMk cId="1605395005" sldId="273"/>
            <ac:spMk id="3" creationId="{58AC3C17-9E20-4E32-809E-1DEE5BB9AF2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35C79-4DC4-4B9D-917E-2C2D2E73ACE7}" type="datetimeFigureOut">
              <a:rPr lang="en-IN" smtClean="0"/>
              <a:t>12-10-2021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6DA5A0-70E3-4DDF-B08F-028BCDA6373F}" type="slidenum">
              <a:rPr lang="en-IN" smtClean="0"/>
              <a:t>‹#›</a:t>
            </a:fld>
            <a:endParaRPr lang="en-IN"/>
          </a:p>
        </p:txBody>
      </p:sp>
    </p:spTree>
    <p:extLst>
      <p:ext uri="{BB962C8B-B14F-4D97-AF65-F5344CB8AC3E}">
        <p14:creationId xmlns:p14="http://schemas.microsoft.com/office/powerpoint/2010/main" val="398478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A8F273-082F-4683-8EA8-173AC436FA75}" type="datetimeFigureOut">
              <a:rPr lang="en-IN" smtClean="0"/>
              <a:t>12-10-2021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710F64C-92A2-4299-B9F9-C60CD8BC1BF0}" type="slidenum">
              <a:rPr lang="en-IN" smtClean="0"/>
              <a:t>‹#›</a:t>
            </a:fld>
            <a:endParaRPr lang="en-IN"/>
          </a:p>
        </p:txBody>
      </p:sp>
    </p:spTree>
    <p:extLst>
      <p:ext uri="{BB962C8B-B14F-4D97-AF65-F5344CB8AC3E}">
        <p14:creationId xmlns:p14="http://schemas.microsoft.com/office/powerpoint/2010/main" val="154374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A8F273-082F-4683-8EA8-173AC436FA75}" type="datetimeFigureOut">
              <a:rPr lang="en-IN" smtClean="0"/>
              <a:t>12-10-2021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710F64C-92A2-4299-B9F9-C60CD8BC1BF0}" type="slidenum">
              <a:rPr lang="en-IN" smtClean="0"/>
              <a:t>‹#›</a:t>
            </a:fld>
            <a:endParaRPr lang="en-IN"/>
          </a:p>
        </p:txBody>
      </p:sp>
    </p:spTree>
    <p:extLst>
      <p:ext uri="{BB962C8B-B14F-4D97-AF65-F5344CB8AC3E}">
        <p14:creationId xmlns:p14="http://schemas.microsoft.com/office/powerpoint/2010/main" val="87228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A8F273-082F-4683-8EA8-173AC436FA75}" type="datetimeFigureOut">
              <a:rPr lang="en-IN" smtClean="0"/>
              <a:t>12-10-2021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710F64C-92A2-4299-B9F9-C60CD8BC1BF0}" type="slidenum">
              <a:rPr lang="en-IN" smtClean="0"/>
              <a:t>‹#›</a:t>
            </a:fld>
            <a:endParaRPr lang="en-IN"/>
          </a:p>
        </p:txBody>
      </p:sp>
    </p:spTree>
    <p:extLst>
      <p:ext uri="{BB962C8B-B14F-4D97-AF65-F5344CB8AC3E}">
        <p14:creationId xmlns:p14="http://schemas.microsoft.com/office/powerpoint/2010/main" val="315602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A8F273-082F-4683-8EA8-173AC436FA75}" type="datetimeFigureOut">
              <a:rPr lang="en-IN" smtClean="0"/>
              <a:t>12-10-2021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710F64C-92A2-4299-B9F9-C60CD8BC1BF0}" type="slidenum">
              <a:rPr lang="en-IN" smtClean="0"/>
              <a:t>‹#›</a:t>
            </a:fld>
            <a:endParaRPr lang="en-IN"/>
          </a:p>
        </p:txBody>
      </p:sp>
    </p:spTree>
    <p:extLst>
      <p:ext uri="{BB962C8B-B14F-4D97-AF65-F5344CB8AC3E}">
        <p14:creationId xmlns:p14="http://schemas.microsoft.com/office/powerpoint/2010/main" val="1824051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A8F273-082F-4683-8EA8-173AC436FA75}" type="datetimeFigureOut">
              <a:rPr lang="en-IN" smtClean="0"/>
              <a:t>12-10-2021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710F64C-92A2-4299-B9F9-C60CD8BC1BF0}" type="slidenum">
              <a:rPr lang="en-IN" smtClean="0"/>
              <a:t>‹#›</a:t>
            </a:fld>
            <a:endParaRPr lang="en-IN"/>
          </a:p>
        </p:txBody>
      </p:sp>
    </p:spTree>
    <p:extLst>
      <p:ext uri="{BB962C8B-B14F-4D97-AF65-F5344CB8AC3E}">
        <p14:creationId xmlns:p14="http://schemas.microsoft.com/office/powerpoint/2010/main" val="2776213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A8F273-082F-4683-8EA8-173AC436FA75}" type="datetimeFigureOut">
              <a:rPr lang="en-IN" smtClean="0"/>
              <a:t>12-10-2021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710F64C-92A2-4299-B9F9-C60CD8BC1BF0}" type="slidenum">
              <a:rPr lang="en-IN" smtClean="0"/>
              <a:t>‹#›</a:t>
            </a:fld>
            <a:endParaRPr lang="en-IN"/>
          </a:p>
        </p:txBody>
      </p:sp>
    </p:spTree>
    <p:extLst>
      <p:ext uri="{BB962C8B-B14F-4D97-AF65-F5344CB8AC3E}">
        <p14:creationId xmlns:p14="http://schemas.microsoft.com/office/powerpoint/2010/main" val="3011235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A8F273-082F-4683-8EA8-173AC436FA75}" type="datetimeFigureOut">
              <a:rPr lang="en-IN" smtClean="0"/>
              <a:t>12-10-2021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710F64C-92A2-4299-B9F9-C60CD8BC1BF0}" type="slidenum">
              <a:rPr lang="en-IN" smtClean="0"/>
              <a:t>‹#›</a:t>
            </a:fld>
            <a:endParaRPr lang="en-IN"/>
          </a:p>
        </p:txBody>
      </p:sp>
    </p:spTree>
    <p:extLst>
      <p:ext uri="{BB962C8B-B14F-4D97-AF65-F5344CB8AC3E}">
        <p14:creationId xmlns:p14="http://schemas.microsoft.com/office/powerpoint/2010/main" val="19564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A8F273-082F-4683-8EA8-173AC436FA75}" type="datetimeFigureOut">
              <a:rPr lang="en-IN" smtClean="0"/>
              <a:t>12-10-2021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710F64C-92A2-4299-B9F9-C60CD8BC1BF0}" type="slidenum">
              <a:rPr lang="en-IN" smtClean="0"/>
              <a:t>‹#›</a:t>
            </a:fld>
            <a:endParaRPr lang="en-IN"/>
          </a:p>
        </p:txBody>
      </p:sp>
    </p:spTree>
    <p:extLst>
      <p:ext uri="{BB962C8B-B14F-4D97-AF65-F5344CB8AC3E}">
        <p14:creationId xmlns:p14="http://schemas.microsoft.com/office/powerpoint/2010/main" val="428315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8F273-082F-4683-8EA8-173AC436FA75}" type="datetimeFigureOut">
              <a:rPr lang="en-IN" smtClean="0"/>
              <a:t>12-10-2021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710F64C-92A2-4299-B9F9-C60CD8BC1BF0}" type="slidenum">
              <a:rPr lang="en-IN" smtClean="0"/>
              <a:t>‹#›</a:t>
            </a:fld>
            <a:endParaRPr lang="en-IN"/>
          </a:p>
        </p:txBody>
      </p:sp>
    </p:spTree>
    <p:extLst>
      <p:ext uri="{BB962C8B-B14F-4D97-AF65-F5344CB8AC3E}">
        <p14:creationId xmlns:p14="http://schemas.microsoft.com/office/powerpoint/2010/main" val="94741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A8F273-082F-4683-8EA8-173AC436FA75}" type="datetimeFigureOut">
              <a:rPr lang="en-IN" smtClean="0"/>
              <a:t>12-10-2021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710F64C-92A2-4299-B9F9-C60CD8BC1BF0}" type="slidenum">
              <a:rPr lang="en-IN" smtClean="0"/>
              <a:t>‹#›</a:t>
            </a:fld>
            <a:endParaRPr lang="en-IN"/>
          </a:p>
        </p:txBody>
      </p:sp>
    </p:spTree>
    <p:extLst>
      <p:ext uri="{BB962C8B-B14F-4D97-AF65-F5344CB8AC3E}">
        <p14:creationId xmlns:p14="http://schemas.microsoft.com/office/powerpoint/2010/main" val="177186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A8F273-082F-4683-8EA8-173AC436FA75}" type="datetimeFigureOut">
              <a:rPr lang="en-IN" smtClean="0"/>
              <a:t>12-10-2021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710F64C-92A2-4299-B9F9-C60CD8BC1BF0}" type="slidenum">
              <a:rPr lang="en-IN" smtClean="0"/>
              <a:t>‹#›</a:t>
            </a:fld>
            <a:endParaRPr lang="en-IN"/>
          </a:p>
        </p:txBody>
      </p:sp>
    </p:spTree>
    <p:extLst>
      <p:ext uri="{BB962C8B-B14F-4D97-AF65-F5344CB8AC3E}">
        <p14:creationId xmlns:p14="http://schemas.microsoft.com/office/powerpoint/2010/main" val="53412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8F273-082F-4683-8EA8-173AC436FA75}" type="datetimeFigureOut">
              <a:rPr lang="en-IN" smtClean="0"/>
              <a:t>12-10-2021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0F64C-92A2-4299-B9F9-C60CD8BC1BF0}" type="slidenum">
              <a:rPr lang="en-IN" smtClean="0"/>
              <a:t>‹#›</a:t>
            </a:fld>
            <a:endParaRPr lang="en-IN"/>
          </a:p>
        </p:txBody>
      </p:sp>
    </p:spTree>
    <p:extLst>
      <p:ext uri="{BB962C8B-B14F-4D97-AF65-F5344CB8AC3E}">
        <p14:creationId xmlns:p14="http://schemas.microsoft.com/office/powerpoint/2010/main" val="36931633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2915-58D4-46D6-9226-979F9B2BDB96}"/>
              </a:ext>
            </a:extLst>
          </p:cNvPr>
          <p:cNvSpPr>
            <a:spLocks noGrp="1"/>
          </p:cNvSpPr>
          <p:nvPr>
            <p:ph type="ctrTitle"/>
          </p:nvPr>
        </p:nvSpPr>
        <p:spPr>
          <a:xfrm>
            <a:off x="150125" y="931295"/>
            <a:ext cx="11891749" cy="2387600"/>
          </a:xfrm>
        </p:spPr>
        <p:txBody>
          <a:bodyPr>
            <a:normAutofit/>
          </a:bodyPr>
          <a:lstStyle/>
          <a:p>
            <a:r>
              <a:rPr lang="en-US" sz="4800" b="1" dirty="0"/>
              <a:t>Predictive Modelling – Portfolio Values</a:t>
            </a:r>
            <a:endParaRPr lang="en-IN" sz="4800" b="1" dirty="0"/>
          </a:p>
        </p:txBody>
      </p:sp>
      <p:sp>
        <p:nvSpPr>
          <p:cNvPr id="3" name="Subtitle 2">
            <a:extLst>
              <a:ext uri="{FF2B5EF4-FFF2-40B4-BE49-F238E27FC236}">
                <a16:creationId xmlns:a16="http://schemas.microsoft.com/office/drawing/2014/main" id="{A67F770D-9D97-4237-B2C2-8D01FDBAC8B8}"/>
              </a:ext>
            </a:extLst>
          </p:cNvPr>
          <p:cNvSpPr>
            <a:spLocks noGrp="1"/>
          </p:cNvSpPr>
          <p:nvPr>
            <p:ph type="subTitle" idx="1"/>
          </p:nvPr>
        </p:nvSpPr>
        <p:spPr>
          <a:xfrm>
            <a:off x="1524000" y="3758988"/>
            <a:ext cx="9144000" cy="1655762"/>
          </a:xfrm>
        </p:spPr>
        <p:txBody>
          <a:bodyPr/>
          <a:lstStyle/>
          <a:p>
            <a:r>
              <a:rPr lang="en-US" dirty="0"/>
              <a:t>Abhinav Iyer</a:t>
            </a:r>
          </a:p>
          <a:p>
            <a:r>
              <a:rPr lang="en-US" dirty="0"/>
              <a:t>Roll No. 12</a:t>
            </a:r>
            <a:endParaRPr lang="en-IN" dirty="0"/>
          </a:p>
        </p:txBody>
      </p:sp>
    </p:spTree>
    <p:extLst>
      <p:ext uri="{BB962C8B-B14F-4D97-AF65-F5344CB8AC3E}">
        <p14:creationId xmlns:p14="http://schemas.microsoft.com/office/powerpoint/2010/main" val="3329355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693E-C856-4192-83F4-A4FE0F692F15}"/>
              </a:ext>
            </a:extLst>
          </p:cNvPr>
          <p:cNvSpPr>
            <a:spLocks noGrp="1"/>
          </p:cNvSpPr>
          <p:nvPr>
            <p:ph type="title"/>
          </p:nvPr>
        </p:nvSpPr>
        <p:spPr>
          <a:xfrm>
            <a:off x="742665" y="180880"/>
            <a:ext cx="10515600" cy="1325563"/>
          </a:xfrm>
        </p:spPr>
        <p:txBody>
          <a:bodyPr/>
          <a:lstStyle/>
          <a:p>
            <a:r>
              <a:rPr lang="en-US" b="1" dirty="0"/>
              <a:t>Regression Modelling</a:t>
            </a:r>
            <a:endParaRPr lang="en-IN" b="1" dirty="0"/>
          </a:p>
        </p:txBody>
      </p:sp>
      <p:sp>
        <p:nvSpPr>
          <p:cNvPr id="3" name="Content Placeholder 2">
            <a:extLst>
              <a:ext uri="{FF2B5EF4-FFF2-40B4-BE49-F238E27FC236}">
                <a16:creationId xmlns:a16="http://schemas.microsoft.com/office/drawing/2014/main" id="{C043A826-7F92-4735-878A-060B05291E39}"/>
              </a:ext>
            </a:extLst>
          </p:cNvPr>
          <p:cNvSpPr>
            <a:spLocks noGrp="1"/>
          </p:cNvSpPr>
          <p:nvPr>
            <p:ph idx="1"/>
          </p:nvPr>
        </p:nvSpPr>
        <p:spPr>
          <a:xfrm>
            <a:off x="742665" y="1347953"/>
            <a:ext cx="10515600" cy="4351338"/>
          </a:xfrm>
        </p:spPr>
        <p:txBody>
          <a:bodyPr/>
          <a:lstStyle/>
          <a:p>
            <a:pPr marL="0" indent="0">
              <a:buNone/>
            </a:pPr>
            <a:r>
              <a:rPr lang="en-US" dirty="0"/>
              <a:t>Model 2: Removing business confidence index and USD/Euro</a:t>
            </a:r>
            <a:endParaRPr lang="en-IN" dirty="0"/>
          </a:p>
        </p:txBody>
      </p:sp>
      <p:sp>
        <p:nvSpPr>
          <p:cNvPr id="5" name="TextBox 4">
            <a:extLst>
              <a:ext uri="{FF2B5EF4-FFF2-40B4-BE49-F238E27FC236}">
                <a16:creationId xmlns:a16="http://schemas.microsoft.com/office/drawing/2014/main" id="{D584CA31-0F2F-4A6F-96FF-49809C8EF8C7}"/>
              </a:ext>
            </a:extLst>
          </p:cNvPr>
          <p:cNvSpPr txBox="1"/>
          <p:nvPr/>
        </p:nvSpPr>
        <p:spPr>
          <a:xfrm>
            <a:off x="742665" y="1957666"/>
            <a:ext cx="8776648" cy="4893647"/>
          </a:xfrm>
          <a:prstGeom prst="rect">
            <a:avLst/>
          </a:prstGeom>
          <a:noFill/>
        </p:spPr>
        <p:txBody>
          <a:bodyPr wrap="square">
            <a:spAutoFit/>
          </a:bodyPr>
          <a:lstStyle/>
          <a:p>
            <a:r>
              <a:rPr lang="en-IN" sz="1200" dirty="0"/>
              <a:t>Call:</a:t>
            </a:r>
          </a:p>
          <a:p>
            <a:r>
              <a:rPr lang="en-IN" sz="1200" dirty="0" err="1"/>
              <a:t>lm</a:t>
            </a:r>
            <a:r>
              <a:rPr lang="en-IN" sz="1200" dirty="0"/>
              <a:t>(formula = </a:t>
            </a:r>
            <a:r>
              <a:rPr lang="en-IN" sz="1200" dirty="0" err="1"/>
              <a:t>histdata$Portfolio.Values</a:t>
            </a:r>
            <a:r>
              <a:rPr lang="en-IN" sz="1200" dirty="0"/>
              <a:t> ~ histdata$BBB.Corporate.Yeild+histdata$Commercial.Real.Estate.Price.Index + </a:t>
            </a:r>
            <a:r>
              <a:rPr lang="en-IN" sz="1200" dirty="0" err="1"/>
              <a:t>histdata$consumer.confidence.index</a:t>
            </a:r>
            <a:r>
              <a:rPr lang="en-IN" sz="1200" dirty="0"/>
              <a:t>)</a:t>
            </a:r>
          </a:p>
          <a:p>
            <a:endParaRPr lang="en-IN" sz="1200" dirty="0"/>
          </a:p>
          <a:p>
            <a:r>
              <a:rPr lang="en-IN" sz="1200" dirty="0"/>
              <a:t>Residuals:</a:t>
            </a:r>
          </a:p>
          <a:p>
            <a:r>
              <a:rPr lang="en-IN" sz="1200" dirty="0"/>
              <a:t>    Min      1Q  Median      3Q     Max </a:t>
            </a:r>
          </a:p>
          <a:p>
            <a:r>
              <a:rPr lang="en-IN" sz="1200" dirty="0"/>
              <a:t>-241.11  -90.60  -32.22   92.43  329.48 </a:t>
            </a:r>
          </a:p>
          <a:p>
            <a:endParaRPr lang="en-IN" sz="1200" dirty="0"/>
          </a:p>
          <a:p>
            <a:endParaRPr lang="en-IN" sz="1200" dirty="0"/>
          </a:p>
          <a:p>
            <a:endParaRPr lang="en-IN" sz="1200" dirty="0"/>
          </a:p>
          <a:p>
            <a:endParaRPr lang="en-IN" sz="1200" dirty="0"/>
          </a:p>
          <a:p>
            <a:endParaRPr lang="en-IN" sz="1200" dirty="0"/>
          </a:p>
          <a:p>
            <a:endParaRPr lang="en-IN" sz="1200" dirty="0"/>
          </a:p>
          <a:p>
            <a:endParaRPr lang="en-IN" sz="1200" dirty="0"/>
          </a:p>
          <a:p>
            <a:endParaRPr lang="en-IN" sz="1200" dirty="0"/>
          </a:p>
          <a:p>
            <a:r>
              <a:rPr lang="en-US" sz="1200" dirty="0" err="1"/>
              <a:t>Signif</a:t>
            </a:r>
            <a:r>
              <a:rPr lang="en-US" sz="1200" dirty="0"/>
              <a:t>. codes:  0 ‘***’ 0.001 ‘**’ 0.01 ‘*’ 0.05 ‘.’ 0.1 ‘ ’ 1</a:t>
            </a:r>
          </a:p>
          <a:p>
            <a:endParaRPr lang="en-US" sz="1200" dirty="0"/>
          </a:p>
          <a:p>
            <a:r>
              <a:rPr lang="en-US" sz="1200" dirty="0"/>
              <a:t>Residual standard error: 131.8 on 48 degrees of freedom</a:t>
            </a:r>
          </a:p>
          <a:p>
            <a:r>
              <a:rPr lang="en-US" sz="1200" dirty="0"/>
              <a:t>Multiple R-squared:  0.924,	Adjusted R-squared:  0.9193 </a:t>
            </a:r>
          </a:p>
          <a:p>
            <a:r>
              <a:rPr lang="en-US" sz="1200" dirty="0"/>
              <a:t>F-statistic: 194.6 on 3 and 48 DF,  p-value: &lt; 2.2e-16</a:t>
            </a:r>
          </a:p>
          <a:p>
            <a:br>
              <a:rPr lang="en-IN" sz="1200" dirty="0"/>
            </a:br>
            <a:br>
              <a:rPr lang="en-IN" sz="1200" dirty="0"/>
            </a:br>
            <a:br>
              <a:rPr lang="en-IN" sz="1200" dirty="0"/>
            </a:br>
            <a:endParaRPr lang="en-IN" sz="1200" dirty="0"/>
          </a:p>
          <a:p>
            <a:endParaRPr lang="en-IN" sz="1200" dirty="0"/>
          </a:p>
          <a:p>
            <a:endParaRPr lang="en-IN" sz="1200" dirty="0"/>
          </a:p>
        </p:txBody>
      </p:sp>
      <p:graphicFrame>
        <p:nvGraphicFramePr>
          <p:cNvPr id="6" name="Table 5">
            <a:extLst>
              <a:ext uri="{FF2B5EF4-FFF2-40B4-BE49-F238E27FC236}">
                <a16:creationId xmlns:a16="http://schemas.microsoft.com/office/drawing/2014/main" id="{F8E5392A-419F-4B63-8AFF-FEF4CE0597F3}"/>
              </a:ext>
            </a:extLst>
          </p:cNvPr>
          <p:cNvGraphicFramePr>
            <a:graphicFrameLocks noGrp="1"/>
          </p:cNvGraphicFramePr>
          <p:nvPr>
            <p:extLst>
              <p:ext uri="{D42A27DB-BD31-4B8C-83A1-F6EECF244321}">
                <p14:modId xmlns:p14="http://schemas.microsoft.com/office/powerpoint/2010/main" val="1179559050"/>
              </p:ext>
            </p:extLst>
          </p:nvPr>
        </p:nvGraphicFramePr>
        <p:xfrm>
          <a:off x="805216" y="3429000"/>
          <a:ext cx="5895832" cy="1125858"/>
        </p:xfrm>
        <a:graphic>
          <a:graphicData uri="http://schemas.openxmlformats.org/drawingml/2006/table">
            <a:tbl>
              <a:tblPr>
                <a:tableStyleId>{5C22544A-7EE6-4342-B048-85BDC9FD1C3A}</a:tableStyleId>
              </a:tblPr>
              <a:tblGrid>
                <a:gridCol w="3007806">
                  <a:extLst>
                    <a:ext uri="{9D8B030D-6E8A-4147-A177-3AD203B41FA5}">
                      <a16:colId xmlns:a16="http://schemas.microsoft.com/office/drawing/2014/main" val="5628415"/>
                    </a:ext>
                  </a:extLst>
                </a:gridCol>
                <a:gridCol w="825150">
                  <a:extLst>
                    <a:ext uri="{9D8B030D-6E8A-4147-A177-3AD203B41FA5}">
                      <a16:colId xmlns:a16="http://schemas.microsoft.com/office/drawing/2014/main" val="1235391583"/>
                    </a:ext>
                  </a:extLst>
                </a:gridCol>
                <a:gridCol w="771915">
                  <a:extLst>
                    <a:ext uri="{9D8B030D-6E8A-4147-A177-3AD203B41FA5}">
                      <a16:colId xmlns:a16="http://schemas.microsoft.com/office/drawing/2014/main" val="4012955007"/>
                    </a:ext>
                  </a:extLst>
                </a:gridCol>
                <a:gridCol w="532355">
                  <a:extLst>
                    <a:ext uri="{9D8B030D-6E8A-4147-A177-3AD203B41FA5}">
                      <a16:colId xmlns:a16="http://schemas.microsoft.com/office/drawing/2014/main" val="2648971044"/>
                    </a:ext>
                  </a:extLst>
                </a:gridCol>
                <a:gridCol w="758606">
                  <a:extLst>
                    <a:ext uri="{9D8B030D-6E8A-4147-A177-3AD203B41FA5}">
                      <a16:colId xmlns:a16="http://schemas.microsoft.com/office/drawing/2014/main" val="1520876129"/>
                    </a:ext>
                  </a:extLst>
                </a:gridCol>
              </a:tblGrid>
              <a:tr h="171450">
                <a:tc>
                  <a:txBody>
                    <a:bodyPr/>
                    <a:lstStyle/>
                    <a:p>
                      <a:pPr algn="l" fontAlgn="b"/>
                      <a:r>
                        <a:rPr lang="en-IN" sz="1200" u="none" strike="noStrike" dirty="0">
                          <a:effectLst/>
                        </a:rPr>
                        <a:t>Coefficients</a:t>
                      </a:r>
                      <a:r>
                        <a:rPr lang="en-IN" sz="1100" u="none" strike="noStrike" dirty="0">
                          <a:effectLst/>
                        </a:rPr>
                        <a:t>:</a:t>
                      </a:r>
                      <a:endParaRPr lang="en-IN" sz="11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408184"/>
                  </a:ext>
                </a:extLst>
              </a:tr>
              <a:tr h="171450">
                <a:tc>
                  <a:txBody>
                    <a:bodyPr/>
                    <a:lstStyle/>
                    <a:p>
                      <a:pPr algn="l" fontAlgn="b"/>
                      <a:endParaRPr lang="en-IN" sz="11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dirty="0">
                          <a:effectLst/>
                        </a:rPr>
                        <a:t>Estimate</a:t>
                      </a:r>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Std. Error</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dirty="0">
                          <a:effectLst/>
                        </a:rPr>
                        <a:t>t value</a:t>
                      </a:r>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dirty="0" err="1">
                          <a:effectLst/>
                        </a:rPr>
                        <a:t>Pr</a:t>
                      </a:r>
                      <a:r>
                        <a:rPr lang="en-IN" sz="1200" u="none" strike="noStrike" dirty="0">
                          <a:effectLst/>
                        </a:rPr>
                        <a:t>(&gt;|t|)</a:t>
                      </a:r>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3701158"/>
                  </a:ext>
                </a:extLst>
              </a:tr>
              <a:tr h="171450">
                <a:tc>
                  <a:txBody>
                    <a:bodyPr/>
                    <a:lstStyle/>
                    <a:p>
                      <a:pPr algn="l" fontAlgn="b"/>
                      <a:r>
                        <a:rPr lang="en-IN" sz="1200" u="none" strike="noStrike" dirty="0">
                          <a:effectLst/>
                        </a:rPr>
                        <a:t>(Intercept)</a:t>
                      </a:r>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dirty="0">
                          <a:effectLst/>
                        </a:rPr>
                        <a:t>-2710.5398</a:t>
                      </a:r>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dirty="0">
                          <a:effectLst/>
                        </a:rPr>
                        <a:t>1724.1381</a:t>
                      </a:r>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dirty="0">
                          <a:effectLst/>
                        </a:rPr>
                        <a:t>-1.572</a:t>
                      </a:r>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0.1225</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6865076"/>
                  </a:ext>
                </a:extLst>
              </a:tr>
              <a:tr h="171450">
                <a:tc>
                  <a:txBody>
                    <a:bodyPr/>
                    <a:lstStyle/>
                    <a:p>
                      <a:pPr algn="l" fontAlgn="b"/>
                      <a:r>
                        <a:rPr lang="en-IN" sz="1200" u="none" strike="noStrike">
                          <a:effectLst/>
                        </a:rPr>
                        <a:t>histdata$BBB.Corporate.Yeild</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dirty="0">
                          <a:effectLst/>
                        </a:rPr>
                        <a:t>-161.9066</a:t>
                      </a:r>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24.4894</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dirty="0">
                          <a:effectLst/>
                        </a:rPr>
                        <a:t>-6.611</a:t>
                      </a:r>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2.9e-08 ***</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2469429"/>
                  </a:ext>
                </a:extLst>
              </a:tr>
              <a:tr h="171450">
                <a:tc>
                  <a:txBody>
                    <a:bodyPr/>
                    <a:lstStyle/>
                    <a:p>
                      <a:pPr algn="l" fontAlgn="b"/>
                      <a:r>
                        <a:rPr lang="en-IN" sz="1200" u="none" strike="noStrike">
                          <a:effectLst/>
                        </a:rPr>
                        <a:t>histdata$Commercial.Real.Estate.Price.Index</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7.8067</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0.6169</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dirty="0">
                          <a:effectLst/>
                        </a:rPr>
                        <a:t>12.656</a:t>
                      </a:r>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dirty="0">
                          <a:effectLst/>
                        </a:rPr>
                        <a:t>&lt; 2e-16 ***</a:t>
                      </a:r>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109989"/>
                  </a:ext>
                </a:extLst>
              </a:tr>
              <a:tr h="171450">
                <a:tc>
                  <a:txBody>
                    <a:bodyPr/>
                    <a:lstStyle/>
                    <a:p>
                      <a:pPr algn="l" fontAlgn="b"/>
                      <a:r>
                        <a:rPr lang="en-IN" sz="1200" u="none" strike="noStrike" dirty="0" err="1">
                          <a:effectLst/>
                        </a:rPr>
                        <a:t>histdata$consumer.confidence.index</a:t>
                      </a:r>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34.4669</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16.6672</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dirty="0">
                          <a:effectLst/>
                        </a:rPr>
                        <a:t>2.068</a:t>
                      </a:r>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dirty="0">
                          <a:effectLst/>
                        </a:rPr>
                        <a:t>0.0441 *</a:t>
                      </a:r>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609544"/>
                  </a:ext>
                </a:extLst>
              </a:tr>
            </a:tbl>
          </a:graphicData>
        </a:graphic>
      </p:graphicFrame>
      <p:sp>
        <p:nvSpPr>
          <p:cNvPr id="7" name="TextBox 6">
            <a:extLst>
              <a:ext uri="{FF2B5EF4-FFF2-40B4-BE49-F238E27FC236}">
                <a16:creationId xmlns:a16="http://schemas.microsoft.com/office/drawing/2014/main" id="{FDF92F16-06D3-49B0-9F98-8FE17EFBEED2}"/>
              </a:ext>
            </a:extLst>
          </p:cNvPr>
          <p:cNvSpPr txBox="1"/>
          <p:nvPr/>
        </p:nvSpPr>
        <p:spPr>
          <a:xfrm>
            <a:off x="7786048" y="3807725"/>
            <a:ext cx="3910083" cy="1200329"/>
          </a:xfrm>
          <a:prstGeom prst="rect">
            <a:avLst/>
          </a:prstGeom>
          <a:noFill/>
        </p:spPr>
        <p:txBody>
          <a:bodyPr wrap="square" rtlCol="0">
            <a:spAutoFit/>
          </a:bodyPr>
          <a:lstStyle/>
          <a:p>
            <a:pPr algn="ctr"/>
            <a:r>
              <a:rPr lang="en-US" dirty="0"/>
              <a:t>p-value for consumer confidence index is close to 0.05 so we try to remove it in next model to see if it increases accuracy</a:t>
            </a:r>
            <a:endParaRPr lang="en-IN" dirty="0"/>
          </a:p>
        </p:txBody>
      </p:sp>
      <p:sp>
        <p:nvSpPr>
          <p:cNvPr id="8" name="TextBox 7">
            <a:extLst>
              <a:ext uri="{FF2B5EF4-FFF2-40B4-BE49-F238E27FC236}">
                <a16:creationId xmlns:a16="http://schemas.microsoft.com/office/drawing/2014/main" id="{BC4EA193-096D-47F7-9D40-451F229E2A2A}"/>
              </a:ext>
            </a:extLst>
          </p:cNvPr>
          <p:cNvSpPr txBox="1"/>
          <p:nvPr/>
        </p:nvSpPr>
        <p:spPr>
          <a:xfrm>
            <a:off x="7710985" y="3807725"/>
            <a:ext cx="4067033" cy="1200329"/>
          </a:xfrm>
          <a:prstGeom prst="rect">
            <a:avLst/>
          </a:prstGeom>
          <a:noFill/>
          <a:ln w="12700">
            <a:solidFill>
              <a:schemeClr val="tx1"/>
            </a:solidFill>
          </a:ln>
        </p:spPr>
        <p:txBody>
          <a:bodyPr wrap="square" rtlCol="0">
            <a:spAutoFit/>
          </a:bodyPr>
          <a:lstStyle/>
          <a:p>
            <a:endParaRPr lang="en-IN" dirty="0"/>
          </a:p>
        </p:txBody>
      </p:sp>
    </p:spTree>
    <p:extLst>
      <p:ext uri="{BB962C8B-B14F-4D97-AF65-F5344CB8AC3E}">
        <p14:creationId xmlns:p14="http://schemas.microsoft.com/office/powerpoint/2010/main" val="3168700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8DC1F-309D-4C90-A57D-91BBBDEE2090}"/>
              </a:ext>
            </a:extLst>
          </p:cNvPr>
          <p:cNvSpPr>
            <a:spLocks noGrp="1"/>
          </p:cNvSpPr>
          <p:nvPr>
            <p:ph type="title"/>
          </p:nvPr>
        </p:nvSpPr>
        <p:spPr/>
        <p:txBody>
          <a:bodyPr/>
          <a:lstStyle/>
          <a:p>
            <a:r>
              <a:rPr lang="en-US" dirty="0"/>
              <a:t>Regression Modelling</a:t>
            </a:r>
            <a:endParaRPr lang="en-IN" dirty="0"/>
          </a:p>
        </p:txBody>
      </p:sp>
      <p:sp>
        <p:nvSpPr>
          <p:cNvPr id="3" name="Content Placeholder 2">
            <a:extLst>
              <a:ext uri="{FF2B5EF4-FFF2-40B4-BE49-F238E27FC236}">
                <a16:creationId xmlns:a16="http://schemas.microsoft.com/office/drawing/2014/main" id="{93DA38C1-5BDE-4CA8-B933-56EEB95FB9AB}"/>
              </a:ext>
            </a:extLst>
          </p:cNvPr>
          <p:cNvSpPr>
            <a:spLocks noGrp="1"/>
          </p:cNvSpPr>
          <p:nvPr>
            <p:ph idx="1"/>
          </p:nvPr>
        </p:nvSpPr>
        <p:spPr>
          <a:xfrm>
            <a:off x="783609" y="1532198"/>
            <a:ext cx="10515600" cy="4351338"/>
          </a:xfrm>
        </p:spPr>
        <p:txBody>
          <a:bodyPr/>
          <a:lstStyle/>
          <a:p>
            <a:pPr marL="0" indent="0">
              <a:buNone/>
            </a:pPr>
            <a:r>
              <a:rPr lang="en-US" dirty="0"/>
              <a:t>Model 3: Removing consumer confidence index</a:t>
            </a:r>
            <a:endParaRPr lang="en-IN" dirty="0"/>
          </a:p>
        </p:txBody>
      </p:sp>
      <p:sp>
        <p:nvSpPr>
          <p:cNvPr id="5" name="TextBox 4">
            <a:extLst>
              <a:ext uri="{FF2B5EF4-FFF2-40B4-BE49-F238E27FC236}">
                <a16:creationId xmlns:a16="http://schemas.microsoft.com/office/drawing/2014/main" id="{2808F83A-2156-4586-BFD7-320C0E748460}"/>
              </a:ext>
            </a:extLst>
          </p:cNvPr>
          <p:cNvSpPr txBox="1"/>
          <p:nvPr/>
        </p:nvSpPr>
        <p:spPr>
          <a:xfrm>
            <a:off x="783609" y="2140636"/>
            <a:ext cx="9894626" cy="4431983"/>
          </a:xfrm>
          <a:prstGeom prst="rect">
            <a:avLst/>
          </a:prstGeom>
          <a:noFill/>
        </p:spPr>
        <p:txBody>
          <a:bodyPr wrap="square">
            <a:spAutoFit/>
          </a:bodyPr>
          <a:lstStyle/>
          <a:p>
            <a:r>
              <a:rPr lang="en-IN" sz="1200" dirty="0"/>
              <a:t>Call:</a:t>
            </a:r>
          </a:p>
          <a:p>
            <a:r>
              <a:rPr lang="en-IN" sz="1200" dirty="0" err="1"/>
              <a:t>lm</a:t>
            </a:r>
            <a:r>
              <a:rPr lang="en-IN" sz="1200" dirty="0"/>
              <a:t>(formula = </a:t>
            </a:r>
            <a:r>
              <a:rPr lang="en-IN" sz="1200" dirty="0" err="1"/>
              <a:t>histdata$Portfolio.Values</a:t>
            </a:r>
            <a:r>
              <a:rPr lang="en-IN" sz="1200" dirty="0"/>
              <a:t> ~ </a:t>
            </a:r>
            <a:r>
              <a:rPr lang="en-IN" sz="1200" dirty="0" err="1"/>
              <a:t>histdata$BBB.Corporate.Yeild</a:t>
            </a:r>
            <a:r>
              <a:rPr lang="en-IN" sz="1200" dirty="0"/>
              <a:t> + </a:t>
            </a:r>
          </a:p>
          <a:p>
            <a:r>
              <a:rPr lang="en-IN" sz="1200" dirty="0"/>
              <a:t>    </a:t>
            </a:r>
            <a:r>
              <a:rPr lang="en-IN" sz="1200" dirty="0" err="1"/>
              <a:t>histdata$Commercial.Real.Estate.Price.Index</a:t>
            </a:r>
            <a:r>
              <a:rPr lang="en-IN" sz="1200" dirty="0"/>
              <a:t>)</a:t>
            </a:r>
          </a:p>
          <a:p>
            <a:endParaRPr lang="en-IN" sz="1200" dirty="0"/>
          </a:p>
          <a:p>
            <a:r>
              <a:rPr lang="en-IN" sz="1200" dirty="0"/>
              <a:t>Residuals:</a:t>
            </a:r>
          </a:p>
          <a:p>
            <a:r>
              <a:rPr lang="en-IN" sz="1200" dirty="0"/>
              <a:t>    Min      1Q  Median      3Q     Max </a:t>
            </a:r>
          </a:p>
          <a:p>
            <a:r>
              <a:rPr lang="en-IN" sz="1200" dirty="0"/>
              <a:t>-202.08  -81.48  -51.12   98.96  349.27 </a:t>
            </a:r>
          </a:p>
          <a:p>
            <a:endParaRPr lang="en-IN" sz="1200" dirty="0"/>
          </a:p>
          <a:p>
            <a:r>
              <a:rPr lang="en-IN" sz="1200" dirty="0"/>
              <a:t>Coefficients:</a:t>
            </a:r>
          </a:p>
          <a:p>
            <a:r>
              <a:rPr lang="en-IN" sz="1200" dirty="0"/>
              <a:t>                                                                                 Estimate    Std. Error     t value     </a:t>
            </a:r>
            <a:r>
              <a:rPr lang="en-IN" sz="1200" dirty="0" err="1"/>
              <a:t>Pr</a:t>
            </a:r>
            <a:r>
              <a:rPr lang="en-IN" sz="1200" dirty="0"/>
              <a:t>(&gt;|t|)    </a:t>
            </a:r>
          </a:p>
          <a:p>
            <a:r>
              <a:rPr lang="en-IN" sz="1200" dirty="0"/>
              <a:t>(Intercept)                                                               840.583    159.295        5.277     2.97e-06 ***</a:t>
            </a:r>
          </a:p>
          <a:p>
            <a:r>
              <a:rPr lang="en-IN" sz="1200" dirty="0" err="1"/>
              <a:t>histdata$BBB.Corporate.Yeild</a:t>
            </a:r>
            <a:r>
              <a:rPr lang="en-IN" sz="1200" dirty="0"/>
              <a:t>                             -202.564     15.081       -13.432    &lt; 2e-16 ***</a:t>
            </a:r>
          </a:p>
          <a:p>
            <a:r>
              <a:rPr lang="en-IN" sz="1200" dirty="0" err="1"/>
              <a:t>histdata$Commercial.Real.Estate.Price.Index</a:t>
            </a:r>
            <a:r>
              <a:rPr lang="en-IN" sz="1200" dirty="0"/>
              <a:t>     8.437         0.554         15.230    &lt; 2e-16 ***</a:t>
            </a:r>
          </a:p>
          <a:p>
            <a:endParaRPr lang="en-IN" sz="1200" dirty="0"/>
          </a:p>
          <a:p>
            <a:r>
              <a:rPr lang="en-US" sz="1200" dirty="0" err="1"/>
              <a:t>Signif</a:t>
            </a:r>
            <a:r>
              <a:rPr lang="en-US" sz="1200" dirty="0"/>
              <a:t>. codes:  0 ‘***’ 0.001 ‘**’ 0.01 ‘*’ 0.05 ‘.’ 0.1 ‘ ’ 1</a:t>
            </a:r>
          </a:p>
          <a:p>
            <a:endParaRPr lang="en-US" sz="1200" dirty="0"/>
          </a:p>
          <a:p>
            <a:r>
              <a:rPr lang="en-US" sz="1200" dirty="0"/>
              <a:t>Residual standard error: 136.1 on 49 degrees of freedom</a:t>
            </a:r>
          </a:p>
          <a:p>
            <a:r>
              <a:rPr lang="en-US" sz="1200" dirty="0"/>
              <a:t>Multiple R-squared:  0.9173,	Adjusted R-squared:  0.9139 </a:t>
            </a:r>
          </a:p>
          <a:p>
            <a:r>
              <a:rPr lang="en-US" sz="1200" dirty="0"/>
              <a:t>F-statistic: 271.6 on 2 and 49 DF,  p-value: &lt; 2.2e-16</a:t>
            </a:r>
          </a:p>
          <a:p>
            <a:br>
              <a:rPr lang="en-IN" dirty="0"/>
            </a:br>
            <a:br>
              <a:rPr lang="en-IN" dirty="0"/>
            </a:br>
            <a:endParaRPr lang="en-IN" dirty="0"/>
          </a:p>
        </p:txBody>
      </p:sp>
      <p:sp>
        <p:nvSpPr>
          <p:cNvPr id="6" name="TextBox 5">
            <a:extLst>
              <a:ext uri="{FF2B5EF4-FFF2-40B4-BE49-F238E27FC236}">
                <a16:creationId xmlns:a16="http://schemas.microsoft.com/office/drawing/2014/main" id="{584C14C3-4B16-44C9-B6F4-7E6373C35B76}"/>
              </a:ext>
            </a:extLst>
          </p:cNvPr>
          <p:cNvSpPr txBox="1"/>
          <p:nvPr/>
        </p:nvSpPr>
        <p:spPr>
          <a:xfrm>
            <a:off x="6509982" y="2265528"/>
            <a:ext cx="5513696" cy="923330"/>
          </a:xfrm>
          <a:prstGeom prst="rect">
            <a:avLst/>
          </a:prstGeom>
          <a:noFill/>
        </p:spPr>
        <p:txBody>
          <a:bodyPr wrap="square" rtlCol="0">
            <a:spAutoFit/>
          </a:bodyPr>
          <a:lstStyle/>
          <a:p>
            <a:pPr algn="ctr"/>
            <a:r>
              <a:rPr lang="en-US" dirty="0"/>
              <a:t>The p values for intercept and parameters have decreased and the dip in r squared is acceptable. Right decision</a:t>
            </a:r>
            <a:endParaRPr lang="en-IN" dirty="0"/>
          </a:p>
        </p:txBody>
      </p:sp>
      <p:sp>
        <p:nvSpPr>
          <p:cNvPr id="7" name="Rectangle 6">
            <a:extLst>
              <a:ext uri="{FF2B5EF4-FFF2-40B4-BE49-F238E27FC236}">
                <a16:creationId xmlns:a16="http://schemas.microsoft.com/office/drawing/2014/main" id="{25DF312C-641A-4E7A-B36A-87EF6FABC88E}"/>
              </a:ext>
            </a:extLst>
          </p:cNvPr>
          <p:cNvSpPr/>
          <p:nvPr/>
        </p:nvSpPr>
        <p:spPr>
          <a:xfrm>
            <a:off x="6496334" y="2272352"/>
            <a:ext cx="5520520" cy="900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9" name="Table 8">
            <a:extLst>
              <a:ext uri="{FF2B5EF4-FFF2-40B4-BE49-F238E27FC236}">
                <a16:creationId xmlns:a16="http://schemas.microsoft.com/office/drawing/2014/main" id="{EF9EA649-9F9F-4C90-87B0-0E5BB64CB78C}"/>
              </a:ext>
            </a:extLst>
          </p:cNvPr>
          <p:cNvGraphicFramePr>
            <a:graphicFrameLocks noGrp="1"/>
          </p:cNvGraphicFramePr>
          <p:nvPr>
            <p:extLst>
              <p:ext uri="{D42A27DB-BD31-4B8C-83A1-F6EECF244321}">
                <p14:modId xmlns:p14="http://schemas.microsoft.com/office/powerpoint/2010/main" val="1094206332"/>
              </p:ext>
            </p:extLst>
          </p:nvPr>
        </p:nvGraphicFramePr>
        <p:xfrm>
          <a:off x="7178722" y="3558223"/>
          <a:ext cx="4229669" cy="1789279"/>
        </p:xfrm>
        <a:graphic>
          <a:graphicData uri="http://schemas.openxmlformats.org/drawingml/2006/table">
            <a:tbl>
              <a:tblPr/>
              <a:tblGrid>
                <a:gridCol w="4229669">
                  <a:extLst>
                    <a:ext uri="{9D8B030D-6E8A-4147-A177-3AD203B41FA5}">
                      <a16:colId xmlns:a16="http://schemas.microsoft.com/office/drawing/2014/main" val="1679318935"/>
                    </a:ext>
                  </a:extLst>
                </a:gridCol>
              </a:tblGrid>
              <a:tr h="506954">
                <a:tc>
                  <a:txBody>
                    <a:bodyPr/>
                    <a:lstStyle/>
                    <a:p>
                      <a:pPr algn="ctr" fontAlgn="ctr"/>
                      <a:r>
                        <a:rPr lang="en-IN" sz="1600" b="1" i="0" u="none" strike="noStrike" dirty="0">
                          <a:solidFill>
                            <a:srgbClr val="FFFFFF"/>
                          </a:solidFill>
                          <a:effectLst/>
                          <a:latin typeface="Arial" panose="020B0604020202020204" pitchFamily="34" charset="0"/>
                        </a:rPr>
                        <a:t>LINEARITY TEST</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356347281"/>
                  </a:ext>
                </a:extLst>
              </a:tr>
              <a:tr h="260719">
                <a:tc>
                  <a:txBody>
                    <a:bodyPr/>
                    <a:lstStyle/>
                    <a:p>
                      <a:pPr algn="ctr" fontAlgn="b"/>
                      <a:r>
                        <a:rPr lang="en-IN" sz="1600" b="0" i="0" u="none" strike="noStrike">
                          <a:solidFill>
                            <a:srgbClr val="000000"/>
                          </a:solidFill>
                          <a:effectLst/>
                          <a:latin typeface="Arial" panose="020B0604020202020204" pitchFamily="34" charset="0"/>
                        </a:rPr>
                        <a:t>PV~ CRE + BBB</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64543835"/>
                  </a:ext>
                </a:extLst>
              </a:tr>
              <a:tr h="260719">
                <a:tc>
                  <a:txBody>
                    <a:bodyPr/>
                    <a:lstStyle/>
                    <a:p>
                      <a:pPr algn="ctr" fontAlgn="ctr"/>
                      <a:r>
                        <a:rPr lang="en-IN" sz="1600" b="0" i="0" u="none" strike="noStrike">
                          <a:solidFill>
                            <a:srgbClr val="000000"/>
                          </a:solidFill>
                          <a:effectLst/>
                          <a:latin typeface="Droid Sans Mono"/>
                        </a:rPr>
                        <a:t>RESET test</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26018627"/>
                  </a:ext>
                </a:extLst>
              </a:tr>
              <a:tr h="470743">
                <a:tc>
                  <a:txBody>
                    <a:bodyPr/>
                    <a:lstStyle/>
                    <a:p>
                      <a:pPr algn="ctr" fontAlgn="ctr"/>
                      <a:r>
                        <a:rPr lang="en-US" sz="1600" b="0" i="0" u="none" strike="noStrike" dirty="0">
                          <a:solidFill>
                            <a:srgbClr val="F8F8F8"/>
                          </a:solidFill>
                          <a:effectLst/>
                          <a:latin typeface="Droid Sans Mono"/>
                        </a:rPr>
                        <a:t>RESET = 12.574, df1 = 2, df2 = 47,</a:t>
                      </a:r>
                      <a:br>
                        <a:rPr lang="en-US" sz="1600" b="0" i="0" u="none" strike="noStrike" dirty="0">
                          <a:solidFill>
                            <a:srgbClr val="F8F8F8"/>
                          </a:solidFill>
                          <a:effectLst/>
                          <a:latin typeface="Droid Sans Mono"/>
                        </a:rPr>
                      </a:br>
                      <a:r>
                        <a:rPr lang="en-US" sz="1600" b="0" i="0" u="none" strike="noStrike" dirty="0">
                          <a:solidFill>
                            <a:srgbClr val="F8F8F8"/>
                          </a:solidFill>
                          <a:effectLst/>
                          <a:latin typeface="Droid Sans Mono"/>
                        </a:rPr>
                        <a:t>p-value = 4.228e-05</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141414"/>
                    </a:solidFill>
                  </a:tcPr>
                </a:tc>
                <a:extLst>
                  <a:ext uri="{0D108BD9-81ED-4DB2-BD59-A6C34878D82A}">
                    <a16:rowId xmlns:a16="http://schemas.microsoft.com/office/drawing/2014/main" val="962617302"/>
                  </a:ext>
                </a:extLst>
              </a:tr>
              <a:tr h="268444">
                <a:tc>
                  <a:txBody>
                    <a:bodyPr/>
                    <a:lstStyle/>
                    <a:p>
                      <a:pPr algn="ctr" fontAlgn="b"/>
                      <a:r>
                        <a:rPr lang="en-IN" sz="1600" b="0" i="0" u="none" strike="noStrike" dirty="0">
                          <a:solidFill>
                            <a:srgbClr val="000000"/>
                          </a:solidFill>
                          <a:effectLst/>
                          <a:latin typeface="Arial" panose="020B0604020202020204" pitchFamily="34" charset="0"/>
                        </a:rPr>
                        <a:t>Result : FAILS, i.e. NON LINEAR MODEL</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2142778"/>
                  </a:ext>
                </a:extLst>
              </a:tr>
            </a:tbl>
          </a:graphicData>
        </a:graphic>
      </p:graphicFrame>
    </p:spTree>
    <p:extLst>
      <p:ext uri="{BB962C8B-B14F-4D97-AF65-F5344CB8AC3E}">
        <p14:creationId xmlns:p14="http://schemas.microsoft.com/office/powerpoint/2010/main" val="2605705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08263-E93C-4CD7-B1F4-3AF7B0752DB0}"/>
              </a:ext>
            </a:extLst>
          </p:cNvPr>
          <p:cNvSpPr>
            <a:spLocks noGrp="1"/>
          </p:cNvSpPr>
          <p:nvPr>
            <p:ph type="title"/>
          </p:nvPr>
        </p:nvSpPr>
        <p:spPr>
          <a:xfrm>
            <a:off x="838200" y="18255"/>
            <a:ext cx="10515600" cy="1325563"/>
          </a:xfrm>
        </p:spPr>
        <p:txBody>
          <a:bodyPr/>
          <a:lstStyle/>
          <a:p>
            <a:r>
              <a:rPr lang="en-US" b="1" dirty="0"/>
              <a:t>Regression Modelling</a:t>
            </a:r>
            <a:endParaRPr lang="en-IN" b="1" dirty="0"/>
          </a:p>
        </p:txBody>
      </p:sp>
      <p:sp>
        <p:nvSpPr>
          <p:cNvPr id="3" name="Content Placeholder 2">
            <a:extLst>
              <a:ext uri="{FF2B5EF4-FFF2-40B4-BE49-F238E27FC236}">
                <a16:creationId xmlns:a16="http://schemas.microsoft.com/office/drawing/2014/main" id="{F1A5549A-C24E-4487-B0A1-64B0881DA4CB}"/>
              </a:ext>
            </a:extLst>
          </p:cNvPr>
          <p:cNvSpPr>
            <a:spLocks noGrp="1"/>
          </p:cNvSpPr>
          <p:nvPr>
            <p:ph idx="1"/>
          </p:nvPr>
        </p:nvSpPr>
        <p:spPr>
          <a:xfrm>
            <a:off x="838200" y="1170533"/>
            <a:ext cx="10515600" cy="4351338"/>
          </a:xfrm>
        </p:spPr>
        <p:txBody>
          <a:bodyPr/>
          <a:lstStyle/>
          <a:p>
            <a:pPr marL="0" indent="0">
              <a:buNone/>
            </a:pPr>
            <a:r>
              <a:rPr lang="en-US" dirty="0"/>
              <a:t>Model 4: Using log of dependent and independent variables to see if the model becomes linear</a:t>
            </a:r>
            <a:endParaRPr lang="en-IN" dirty="0"/>
          </a:p>
        </p:txBody>
      </p:sp>
      <p:sp>
        <p:nvSpPr>
          <p:cNvPr id="5" name="TextBox 4">
            <a:extLst>
              <a:ext uri="{FF2B5EF4-FFF2-40B4-BE49-F238E27FC236}">
                <a16:creationId xmlns:a16="http://schemas.microsoft.com/office/drawing/2014/main" id="{2DF4284A-722E-4785-A1AF-BD203AA95898}"/>
              </a:ext>
            </a:extLst>
          </p:cNvPr>
          <p:cNvSpPr txBox="1"/>
          <p:nvPr/>
        </p:nvSpPr>
        <p:spPr>
          <a:xfrm>
            <a:off x="838200" y="2239710"/>
            <a:ext cx="11266226" cy="3600986"/>
          </a:xfrm>
          <a:prstGeom prst="rect">
            <a:avLst/>
          </a:prstGeom>
          <a:noFill/>
        </p:spPr>
        <p:txBody>
          <a:bodyPr wrap="square">
            <a:spAutoFit/>
          </a:bodyPr>
          <a:lstStyle/>
          <a:p>
            <a:r>
              <a:rPr lang="en-IN" sz="1200" dirty="0"/>
              <a:t>Call:</a:t>
            </a:r>
          </a:p>
          <a:p>
            <a:r>
              <a:rPr lang="en-IN" sz="1200" dirty="0" err="1"/>
              <a:t>lm</a:t>
            </a:r>
            <a:r>
              <a:rPr lang="en-IN" sz="1200" dirty="0"/>
              <a:t>(formula = log(Portfolio.Values) ~ log(</a:t>
            </a:r>
            <a:r>
              <a:rPr lang="en-IN" sz="1200" dirty="0" err="1"/>
              <a:t>BBB.Corporate.Yeild</a:t>
            </a:r>
            <a:r>
              <a:rPr lang="en-IN" sz="1200" dirty="0"/>
              <a:t>) + </a:t>
            </a:r>
          </a:p>
          <a:p>
            <a:r>
              <a:rPr lang="en-IN" sz="1200" dirty="0"/>
              <a:t>    log(</a:t>
            </a:r>
            <a:r>
              <a:rPr lang="en-IN" sz="1200" dirty="0" err="1"/>
              <a:t>Commercial.Real.Estate.Price.Index</a:t>
            </a:r>
            <a:r>
              <a:rPr lang="en-IN" sz="1200" dirty="0"/>
              <a:t>), data = </a:t>
            </a:r>
            <a:r>
              <a:rPr lang="en-IN" sz="1200" dirty="0" err="1"/>
              <a:t>histdata</a:t>
            </a:r>
            <a:r>
              <a:rPr lang="en-IN" sz="1200" dirty="0"/>
              <a:t>)</a:t>
            </a:r>
          </a:p>
          <a:p>
            <a:endParaRPr lang="en-IN" sz="1200" dirty="0"/>
          </a:p>
          <a:p>
            <a:r>
              <a:rPr lang="en-IN" sz="1200" dirty="0"/>
              <a:t>Residuals:</a:t>
            </a:r>
          </a:p>
          <a:p>
            <a:r>
              <a:rPr lang="en-IN" sz="1200" dirty="0"/>
              <a:t>      Min        1Q    Median        3Q       Max </a:t>
            </a:r>
          </a:p>
          <a:p>
            <a:r>
              <a:rPr lang="en-IN" sz="1200" dirty="0"/>
              <a:t>-0.168414 -0.054586  0.003137  0.048035  0.160566 </a:t>
            </a:r>
          </a:p>
          <a:p>
            <a:endParaRPr lang="en-IN" sz="1200" dirty="0"/>
          </a:p>
          <a:p>
            <a:r>
              <a:rPr lang="en-IN" sz="1200" dirty="0"/>
              <a:t>Coefficients:</a:t>
            </a:r>
          </a:p>
          <a:p>
            <a:r>
              <a:rPr lang="en-IN" sz="1200" dirty="0"/>
              <a:t>                                                                         Estimate    Std. Error    t value    </a:t>
            </a:r>
            <a:r>
              <a:rPr lang="en-IN" sz="1200" dirty="0" err="1"/>
              <a:t>Pr</a:t>
            </a:r>
            <a:r>
              <a:rPr lang="en-IN" sz="1200" dirty="0"/>
              <a:t>(&gt;|t|)    </a:t>
            </a:r>
          </a:p>
          <a:p>
            <a:r>
              <a:rPr lang="en-IN" sz="1200" dirty="0"/>
              <a:t>(Intercept)                                                      3.44342      0.39744       8.664    1.88e-11 ***</a:t>
            </a:r>
          </a:p>
          <a:p>
            <a:r>
              <a:rPr lang="en-IN" sz="1200" dirty="0"/>
              <a:t>log(</a:t>
            </a:r>
            <a:r>
              <a:rPr lang="en-IN" sz="1200" dirty="0" err="1"/>
              <a:t>BBB.Corporate.Yeild</a:t>
            </a:r>
            <a:r>
              <a:rPr lang="en-IN" sz="1200" dirty="0"/>
              <a:t>)                             -0.81726      0.05071    -16.116   &lt; 2e-16 ***</a:t>
            </a:r>
          </a:p>
          <a:p>
            <a:r>
              <a:rPr lang="en-IN" sz="1200" dirty="0"/>
              <a:t>log(</a:t>
            </a:r>
            <a:r>
              <a:rPr lang="en-IN" sz="1200" dirty="0" err="1"/>
              <a:t>Commercial.Real.Estate.Price.Index</a:t>
            </a:r>
            <a:r>
              <a:rPr lang="en-IN" sz="1200" dirty="0"/>
              <a:t>)  0.97473       0.06851     14.228   &lt; 2e-16 ***</a:t>
            </a:r>
          </a:p>
          <a:p>
            <a:r>
              <a:rPr lang="en-IN" sz="1200" dirty="0"/>
              <a:t>---</a:t>
            </a:r>
          </a:p>
          <a:p>
            <a:r>
              <a:rPr lang="en-IN" sz="1200" dirty="0" err="1"/>
              <a:t>Signif</a:t>
            </a:r>
            <a:r>
              <a:rPr lang="en-IN" sz="1200" dirty="0"/>
              <a:t>. codes:  0 ‘***’ 0.001 ‘**’ 0.01 ‘*’ 0.05 ‘.’ 0.1 ‘ ’ 1</a:t>
            </a:r>
          </a:p>
          <a:p>
            <a:endParaRPr lang="en-IN" sz="1200" dirty="0"/>
          </a:p>
          <a:p>
            <a:r>
              <a:rPr lang="en-IN" sz="1200" dirty="0"/>
              <a:t>Residual standard error: 0.07909 on 49 degrees of freedom</a:t>
            </a:r>
          </a:p>
          <a:p>
            <a:r>
              <a:rPr lang="en-IN" sz="1200" dirty="0"/>
              <a:t>Multiple R-squared:  0.9281,	Adjusted R-squared:  0.9252 </a:t>
            </a:r>
          </a:p>
          <a:p>
            <a:r>
              <a:rPr lang="en-IN" sz="1200" dirty="0"/>
              <a:t>F-statistic: 316.3 on 2 and 49 DF,  p-value: &lt; 2.2e-16</a:t>
            </a:r>
          </a:p>
        </p:txBody>
      </p:sp>
      <p:sp>
        <p:nvSpPr>
          <p:cNvPr id="6" name="TextBox 5">
            <a:extLst>
              <a:ext uri="{FF2B5EF4-FFF2-40B4-BE49-F238E27FC236}">
                <a16:creationId xmlns:a16="http://schemas.microsoft.com/office/drawing/2014/main" id="{24CF1DFB-E4E9-4A02-8DC8-3F7C46030727}"/>
              </a:ext>
            </a:extLst>
          </p:cNvPr>
          <p:cNvSpPr txBox="1"/>
          <p:nvPr/>
        </p:nvSpPr>
        <p:spPr>
          <a:xfrm>
            <a:off x="7147445" y="4940435"/>
            <a:ext cx="4305869" cy="1477328"/>
          </a:xfrm>
          <a:prstGeom prst="rect">
            <a:avLst/>
          </a:prstGeom>
          <a:noFill/>
        </p:spPr>
        <p:txBody>
          <a:bodyPr wrap="square" rtlCol="0">
            <a:spAutoFit/>
          </a:bodyPr>
          <a:lstStyle/>
          <a:p>
            <a:pPr algn="ctr"/>
            <a:r>
              <a:rPr lang="en-US" dirty="0"/>
              <a:t>R squared has increased significantly, so right decision.</a:t>
            </a:r>
          </a:p>
          <a:p>
            <a:pPr algn="ctr"/>
            <a:r>
              <a:rPr lang="en-US" dirty="0"/>
              <a:t>Passes linearity test so this is our final model and can proceed towards other statistical tests.</a:t>
            </a:r>
            <a:endParaRPr lang="en-IN" dirty="0"/>
          </a:p>
        </p:txBody>
      </p:sp>
      <p:graphicFrame>
        <p:nvGraphicFramePr>
          <p:cNvPr id="7" name="Table 6">
            <a:extLst>
              <a:ext uri="{FF2B5EF4-FFF2-40B4-BE49-F238E27FC236}">
                <a16:creationId xmlns:a16="http://schemas.microsoft.com/office/drawing/2014/main" id="{D2AE6E25-C074-4B6C-8A2E-FD2FC7372F72}"/>
              </a:ext>
            </a:extLst>
          </p:cNvPr>
          <p:cNvGraphicFramePr>
            <a:graphicFrameLocks noGrp="1"/>
          </p:cNvGraphicFramePr>
          <p:nvPr>
            <p:extLst>
              <p:ext uri="{D42A27DB-BD31-4B8C-83A1-F6EECF244321}">
                <p14:modId xmlns:p14="http://schemas.microsoft.com/office/powerpoint/2010/main" val="2313473273"/>
              </p:ext>
            </p:extLst>
          </p:nvPr>
        </p:nvGraphicFramePr>
        <p:xfrm>
          <a:off x="7083189" y="2215192"/>
          <a:ext cx="4476466" cy="2148176"/>
        </p:xfrm>
        <a:graphic>
          <a:graphicData uri="http://schemas.openxmlformats.org/drawingml/2006/table">
            <a:tbl>
              <a:tblPr/>
              <a:tblGrid>
                <a:gridCol w="4476466">
                  <a:extLst>
                    <a:ext uri="{9D8B030D-6E8A-4147-A177-3AD203B41FA5}">
                      <a16:colId xmlns:a16="http://schemas.microsoft.com/office/drawing/2014/main" val="4065584185"/>
                    </a:ext>
                  </a:extLst>
                </a:gridCol>
              </a:tblGrid>
              <a:tr h="616111">
                <a:tc>
                  <a:txBody>
                    <a:bodyPr/>
                    <a:lstStyle/>
                    <a:p>
                      <a:pPr algn="ctr" fontAlgn="ctr"/>
                      <a:r>
                        <a:rPr lang="en-IN" sz="1600" b="1" i="0" u="none" strike="noStrike" dirty="0">
                          <a:solidFill>
                            <a:srgbClr val="FFFFFF"/>
                          </a:solidFill>
                          <a:effectLst/>
                          <a:latin typeface="Arial" panose="020B0604020202020204" pitchFamily="34" charset="0"/>
                        </a:rPr>
                        <a:t>LINEARITY TEST</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27813485"/>
                  </a:ext>
                </a:extLst>
              </a:tr>
              <a:tr h="316857">
                <a:tc>
                  <a:txBody>
                    <a:bodyPr/>
                    <a:lstStyle/>
                    <a:p>
                      <a:pPr algn="ctr" fontAlgn="b"/>
                      <a:r>
                        <a:rPr lang="en-IN" sz="1600" b="0" i="0" u="none" strike="noStrike" dirty="0">
                          <a:solidFill>
                            <a:srgbClr val="000000"/>
                          </a:solidFill>
                          <a:effectLst/>
                          <a:latin typeface="Arial" panose="020B0604020202020204" pitchFamily="34" charset="0"/>
                        </a:rPr>
                        <a:t>log(PV)~ log(CRE) + log(BBB)</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52646913"/>
                  </a:ext>
                </a:extLst>
              </a:tr>
              <a:tr h="316857">
                <a:tc>
                  <a:txBody>
                    <a:bodyPr/>
                    <a:lstStyle/>
                    <a:p>
                      <a:pPr algn="ctr" fontAlgn="ctr"/>
                      <a:r>
                        <a:rPr lang="en-IN" sz="1600" b="0" i="0" u="none" strike="noStrike" dirty="0">
                          <a:solidFill>
                            <a:srgbClr val="000000"/>
                          </a:solidFill>
                          <a:effectLst/>
                          <a:latin typeface="Droid Sans Mono"/>
                        </a:rPr>
                        <a:t>RESET test</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86845597"/>
                  </a:ext>
                </a:extLst>
              </a:tr>
              <a:tr h="572105">
                <a:tc>
                  <a:txBody>
                    <a:bodyPr/>
                    <a:lstStyle/>
                    <a:p>
                      <a:pPr algn="ctr" fontAlgn="ctr"/>
                      <a:r>
                        <a:rPr lang="en-US" sz="1600" b="0" i="0" u="none" strike="noStrike" dirty="0">
                          <a:solidFill>
                            <a:srgbClr val="F8F8F8"/>
                          </a:solidFill>
                          <a:effectLst/>
                          <a:latin typeface="Droid Sans Mono"/>
                        </a:rPr>
                        <a:t>RESET = 0.66685, df1 = 2, df2 = 47,</a:t>
                      </a:r>
                      <a:br>
                        <a:rPr lang="en-US" sz="1600" b="0" i="0" u="none" strike="noStrike" dirty="0">
                          <a:solidFill>
                            <a:srgbClr val="F8F8F8"/>
                          </a:solidFill>
                          <a:effectLst/>
                          <a:latin typeface="Droid Sans Mono"/>
                        </a:rPr>
                      </a:br>
                      <a:r>
                        <a:rPr lang="en-US" sz="1600" b="0" i="0" u="none" strike="noStrike" dirty="0">
                          <a:solidFill>
                            <a:srgbClr val="F8F8F8"/>
                          </a:solidFill>
                          <a:effectLst/>
                          <a:latin typeface="Droid Sans Mono"/>
                        </a:rPr>
                        <a:t>p-value = 0.5181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141414"/>
                    </a:solidFill>
                  </a:tcPr>
                </a:tc>
                <a:extLst>
                  <a:ext uri="{0D108BD9-81ED-4DB2-BD59-A6C34878D82A}">
                    <a16:rowId xmlns:a16="http://schemas.microsoft.com/office/drawing/2014/main" val="1554838281"/>
                  </a:ext>
                </a:extLst>
              </a:tr>
              <a:tr h="326246">
                <a:tc>
                  <a:txBody>
                    <a:bodyPr/>
                    <a:lstStyle/>
                    <a:p>
                      <a:pPr algn="ctr" fontAlgn="b"/>
                      <a:r>
                        <a:rPr lang="en-US" sz="1600" b="0" i="0" u="none" strike="noStrike" dirty="0">
                          <a:solidFill>
                            <a:srgbClr val="000000"/>
                          </a:solidFill>
                          <a:effectLst/>
                          <a:latin typeface="Arial" panose="020B0604020202020204" pitchFamily="34" charset="0"/>
                        </a:rPr>
                        <a:t>Result : SUCCESS, i.e. LINEAR MODEL</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6247102"/>
                  </a:ext>
                </a:extLst>
              </a:tr>
            </a:tbl>
          </a:graphicData>
        </a:graphic>
      </p:graphicFrame>
      <p:sp>
        <p:nvSpPr>
          <p:cNvPr id="8" name="Rectangle 7">
            <a:extLst>
              <a:ext uri="{FF2B5EF4-FFF2-40B4-BE49-F238E27FC236}">
                <a16:creationId xmlns:a16="http://schemas.microsoft.com/office/drawing/2014/main" id="{9A6D6148-15F8-4B68-821D-365751F8DDE4}"/>
              </a:ext>
            </a:extLst>
          </p:cNvPr>
          <p:cNvSpPr/>
          <p:nvPr/>
        </p:nvSpPr>
        <p:spPr>
          <a:xfrm>
            <a:off x="7083188" y="4942620"/>
            <a:ext cx="4476466" cy="14751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22251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7D803-652D-4DA1-9DE2-F1E3355034F0}"/>
              </a:ext>
            </a:extLst>
          </p:cNvPr>
          <p:cNvSpPr>
            <a:spLocks noGrp="1"/>
          </p:cNvSpPr>
          <p:nvPr>
            <p:ph type="title"/>
          </p:nvPr>
        </p:nvSpPr>
        <p:spPr>
          <a:xfrm>
            <a:off x="431610" y="92170"/>
            <a:ext cx="10515600" cy="1325563"/>
          </a:xfrm>
        </p:spPr>
        <p:txBody>
          <a:bodyPr/>
          <a:lstStyle/>
          <a:p>
            <a:r>
              <a:rPr lang="en-US" b="1" dirty="0"/>
              <a:t>Quantitative Statistical tests</a:t>
            </a:r>
            <a:endParaRPr lang="en-IN" b="1" dirty="0"/>
          </a:p>
        </p:txBody>
      </p:sp>
      <p:graphicFrame>
        <p:nvGraphicFramePr>
          <p:cNvPr id="5" name="Content Placeholder 4">
            <a:extLst>
              <a:ext uri="{FF2B5EF4-FFF2-40B4-BE49-F238E27FC236}">
                <a16:creationId xmlns:a16="http://schemas.microsoft.com/office/drawing/2014/main" id="{E7684677-4DF1-413F-93D1-091113803391}"/>
              </a:ext>
            </a:extLst>
          </p:cNvPr>
          <p:cNvGraphicFramePr>
            <a:graphicFrameLocks noGrp="1"/>
          </p:cNvGraphicFramePr>
          <p:nvPr>
            <p:ph idx="1"/>
            <p:extLst>
              <p:ext uri="{D42A27DB-BD31-4B8C-83A1-F6EECF244321}">
                <p14:modId xmlns:p14="http://schemas.microsoft.com/office/powerpoint/2010/main" val="1680720021"/>
              </p:ext>
            </p:extLst>
          </p:nvPr>
        </p:nvGraphicFramePr>
        <p:xfrm>
          <a:off x="431610" y="1330654"/>
          <a:ext cx="11437962" cy="5131569"/>
        </p:xfrm>
        <a:graphic>
          <a:graphicData uri="http://schemas.openxmlformats.org/drawingml/2006/table">
            <a:tbl>
              <a:tblPr/>
              <a:tblGrid>
                <a:gridCol w="2216151">
                  <a:extLst>
                    <a:ext uri="{9D8B030D-6E8A-4147-A177-3AD203B41FA5}">
                      <a16:colId xmlns:a16="http://schemas.microsoft.com/office/drawing/2014/main" val="3752762515"/>
                    </a:ext>
                  </a:extLst>
                </a:gridCol>
                <a:gridCol w="2595823">
                  <a:extLst>
                    <a:ext uri="{9D8B030D-6E8A-4147-A177-3AD203B41FA5}">
                      <a16:colId xmlns:a16="http://schemas.microsoft.com/office/drawing/2014/main" val="4017487718"/>
                    </a:ext>
                  </a:extLst>
                </a:gridCol>
                <a:gridCol w="2456597">
                  <a:extLst>
                    <a:ext uri="{9D8B030D-6E8A-4147-A177-3AD203B41FA5}">
                      <a16:colId xmlns:a16="http://schemas.microsoft.com/office/drawing/2014/main" val="3733503782"/>
                    </a:ext>
                  </a:extLst>
                </a:gridCol>
                <a:gridCol w="1569492">
                  <a:extLst>
                    <a:ext uri="{9D8B030D-6E8A-4147-A177-3AD203B41FA5}">
                      <a16:colId xmlns:a16="http://schemas.microsoft.com/office/drawing/2014/main" val="1060645980"/>
                    </a:ext>
                  </a:extLst>
                </a:gridCol>
                <a:gridCol w="2599899">
                  <a:extLst>
                    <a:ext uri="{9D8B030D-6E8A-4147-A177-3AD203B41FA5}">
                      <a16:colId xmlns:a16="http://schemas.microsoft.com/office/drawing/2014/main" val="2990501026"/>
                    </a:ext>
                  </a:extLst>
                </a:gridCol>
              </a:tblGrid>
              <a:tr h="383712">
                <a:tc gridSpan="5">
                  <a:txBody>
                    <a:bodyPr/>
                    <a:lstStyle/>
                    <a:p>
                      <a:pPr algn="ctr" fontAlgn="ctr"/>
                      <a:r>
                        <a:rPr lang="en-IN" sz="1800" b="1" i="0" u="none" strike="noStrike" dirty="0">
                          <a:solidFill>
                            <a:srgbClr val="FFFFFF"/>
                          </a:solidFill>
                          <a:effectLst/>
                          <a:latin typeface="Arial" panose="020B0604020202020204" pitchFamily="34" charset="0"/>
                        </a:rPr>
                        <a:t>Quantitative Tests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20177265"/>
                  </a:ext>
                </a:extLst>
              </a:tr>
              <a:tr h="383712">
                <a:tc>
                  <a:txBody>
                    <a:bodyPr/>
                    <a:lstStyle/>
                    <a:p>
                      <a:pPr algn="ctr" fontAlgn="ctr"/>
                      <a:r>
                        <a:rPr lang="en-IN" sz="1600" b="1" i="0" u="none" strike="noStrike" dirty="0">
                          <a:solidFill>
                            <a:srgbClr val="FFFFFF"/>
                          </a:solidFill>
                          <a:effectLst/>
                          <a:latin typeface="Arial" panose="020B0604020202020204" pitchFamily="34" charset="0"/>
                        </a:rPr>
                        <a:t>Condition</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8D2B"/>
                    </a:solidFill>
                  </a:tcPr>
                </a:tc>
                <a:tc>
                  <a:txBody>
                    <a:bodyPr/>
                    <a:lstStyle/>
                    <a:p>
                      <a:pPr algn="ctr" fontAlgn="ctr"/>
                      <a:r>
                        <a:rPr lang="en-IN" sz="1600" b="1" i="0" u="none" strike="noStrike" dirty="0">
                          <a:solidFill>
                            <a:srgbClr val="FFFFFF"/>
                          </a:solidFill>
                          <a:effectLst/>
                          <a:latin typeface="Arial" panose="020B0604020202020204" pitchFamily="34" charset="0"/>
                        </a:rPr>
                        <a:t>Test Name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8D2B"/>
                    </a:solidFill>
                  </a:tcPr>
                </a:tc>
                <a:tc>
                  <a:txBody>
                    <a:bodyPr/>
                    <a:lstStyle/>
                    <a:p>
                      <a:pPr algn="ctr" fontAlgn="ctr"/>
                      <a:r>
                        <a:rPr lang="en-IN" sz="1000" b="1" i="0" u="none" strike="noStrike">
                          <a:solidFill>
                            <a:srgbClr val="FFFFFF"/>
                          </a:solidFill>
                          <a:effectLst/>
                          <a:latin typeface="Arial" panose="020B0604020202020204" pitchFamily="34" charset="0"/>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8D2B"/>
                    </a:solidFill>
                  </a:tcPr>
                </a:tc>
                <a:tc>
                  <a:txBody>
                    <a:bodyPr/>
                    <a:lstStyle/>
                    <a:p>
                      <a:pPr algn="ctr" fontAlgn="ctr"/>
                      <a:r>
                        <a:rPr lang="en-IN" sz="1600" b="1" i="0" u="none" strike="noStrike" dirty="0">
                          <a:solidFill>
                            <a:srgbClr val="FFFFFF"/>
                          </a:solidFill>
                          <a:effectLst/>
                          <a:latin typeface="Arial" panose="020B0604020202020204" pitchFamily="34" charset="0"/>
                        </a:rPr>
                        <a:t>P-Value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8D2B"/>
                    </a:solidFill>
                  </a:tcPr>
                </a:tc>
                <a:tc>
                  <a:txBody>
                    <a:bodyPr/>
                    <a:lstStyle/>
                    <a:p>
                      <a:pPr algn="ctr" fontAlgn="ctr"/>
                      <a:r>
                        <a:rPr lang="en-IN" sz="1600" b="1" i="0" u="none" strike="noStrike" dirty="0">
                          <a:solidFill>
                            <a:srgbClr val="FFFFFF"/>
                          </a:solidFill>
                          <a:effectLst/>
                          <a:latin typeface="Arial" panose="020B0604020202020204" pitchFamily="34" charset="0"/>
                        </a:rPr>
                        <a:t>Result (5% threshold)</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8D2B"/>
                    </a:solidFill>
                  </a:tcPr>
                </a:tc>
                <a:extLst>
                  <a:ext uri="{0D108BD9-81ED-4DB2-BD59-A6C34878D82A}">
                    <a16:rowId xmlns:a16="http://schemas.microsoft.com/office/drawing/2014/main" val="3116370272"/>
                  </a:ext>
                </a:extLst>
              </a:tr>
              <a:tr h="383712">
                <a:tc rowSpan="3">
                  <a:txBody>
                    <a:bodyPr/>
                    <a:lstStyle/>
                    <a:p>
                      <a:pPr algn="ctr" fontAlgn="ctr"/>
                      <a:r>
                        <a:rPr lang="en-IN" sz="1400" b="1" i="0" u="none" strike="noStrike" dirty="0">
                          <a:solidFill>
                            <a:srgbClr val="000000"/>
                          </a:solidFill>
                          <a:effectLst/>
                          <a:latin typeface="Arial" panose="020B0604020202020204" pitchFamily="34" charset="0"/>
                        </a:rPr>
                        <a:t>Stationarity</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IN" sz="1400" b="0" i="0" u="none" strike="noStrike" dirty="0">
                          <a:solidFill>
                            <a:srgbClr val="000000"/>
                          </a:solidFill>
                          <a:effectLst/>
                          <a:latin typeface="Arial" panose="020B0604020202020204" pitchFamily="34" charset="0"/>
                        </a:rPr>
                        <a:t>Phillips Peron Test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effectLst/>
                          <a:latin typeface="Arial" panose="020B0604020202020204" pitchFamily="34" charset="0"/>
                        </a:rPr>
                        <a:t>Dickey-Fuller Z(alpha) = -5.442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a:solidFill>
                            <a:srgbClr val="000000"/>
                          </a:solidFill>
                          <a:effectLst/>
                          <a:latin typeface="Arial" panose="020B0604020202020204" pitchFamily="34" charset="0"/>
                        </a:rPr>
                        <a:t>0.7943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a:solidFill>
                            <a:srgbClr val="000000"/>
                          </a:solidFill>
                          <a:effectLst/>
                          <a:latin typeface="Arial" panose="020B0604020202020204" pitchFamily="34" charset="0"/>
                        </a:rPr>
                        <a:t>Not Stationary</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125566"/>
                  </a:ext>
                </a:extLst>
              </a:tr>
              <a:tr h="383712">
                <a:tc vMerge="1">
                  <a:txBody>
                    <a:bodyPr/>
                    <a:lstStyle/>
                    <a:p>
                      <a:endParaRPr lang="en-IN"/>
                    </a:p>
                  </a:txBody>
                  <a:tcPr/>
                </a:tc>
                <a:tc>
                  <a:txBody>
                    <a:bodyPr/>
                    <a:lstStyle/>
                    <a:p>
                      <a:pPr algn="ctr" fontAlgn="ctr"/>
                      <a:r>
                        <a:rPr lang="en-IN" sz="1400" b="0" i="0" u="none" strike="noStrike" dirty="0">
                          <a:solidFill>
                            <a:srgbClr val="000000"/>
                          </a:solidFill>
                          <a:effectLst/>
                          <a:latin typeface="Arial" panose="020B0604020202020204" pitchFamily="34" charset="0"/>
                        </a:rPr>
                        <a:t>Kwiatkowski–Phillips–Schmidt–Shin (KPSS) test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a:solidFill>
                            <a:srgbClr val="000000"/>
                          </a:solidFill>
                          <a:effectLst/>
                          <a:latin typeface="Arial" panose="020B0604020202020204" pitchFamily="34" charset="0"/>
                        </a:rPr>
                        <a:t>KPSS level = 0.99699</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effectLst/>
                          <a:latin typeface="Arial" panose="020B0604020202020204" pitchFamily="34" charset="0"/>
                        </a:rPr>
                        <a:t>0.0100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effectLst/>
                          <a:latin typeface="Arial" panose="020B0604020202020204" pitchFamily="34" charset="0"/>
                        </a:rPr>
                        <a:t>Not Stationary</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9108772"/>
                  </a:ext>
                </a:extLst>
              </a:tr>
              <a:tr h="383712">
                <a:tc vMerge="1">
                  <a:txBody>
                    <a:bodyPr/>
                    <a:lstStyle/>
                    <a:p>
                      <a:endParaRPr lang="en-IN"/>
                    </a:p>
                  </a:txBody>
                  <a:tcPr/>
                </a:tc>
                <a:tc>
                  <a:txBody>
                    <a:bodyPr/>
                    <a:lstStyle/>
                    <a:p>
                      <a:pPr algn="ctr" fontAlgn="ctr"/>
                      <a:r>
                        <a:rPr lang="en-IN" sz="1400" b="0" i="0" u="none" strike="noStrike">
                          <a:solidFill>
                            <a:srgbClr val="000000"/>
                          </a:solidFill>
                          <a:effectLst/>
                          <a:latin typeface="Arial" panose="020B0604020202020204" pitchFamily="34" charset="0"/>
                        </a:rPr>
                        <a:t>ADF Test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effectLst/>
                          <a:latin typeface="Arial" panose="020B0604020202020204" pitchFamily="34" charset="0"/>
                        </a:rPr>
                        <a: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a:solidFill>
                            <a:srgbClr val="000000"/>
                          </a:solidFill>
                          <a:effectLst/>
                          <a:latin typeface="Arial" panose="020B0604020202020204" pitchFamily="34" charset="0"/>
                        </a:rPr>
                        <a:t>0.5592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effectLst/>
                          <a:latin typeface="Arial" panose="020B0604020202020204" pitchFamily="34" charset="0"/>
                        </a:rPr>
                        <a:t>Not Stationary</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122607"/>
                  </a:ext>
                </a:extLst>
              </a:tr>
              <a:tr h="383712">
                <a:tc>
                  <a:txBody>
                    <a:bodyPr/>
                    <a:lstStyle/>
                    <a:p>
                      <a:pPr algn="ctr" fontAlgn="ctr"/>
                      <a:r>
                        <a:rPr lang="en-IN" sz="1400" b="1" i="0" u="none" strike="noStrike">
                          <a:solidFill>
                            <a:srgbClr val="000000"/>
                          </a:solidFill>
                          <a:effectLst/>
                          <a:latin typeface="Arial" panose="020B0604020202020204" pitchFamily="34" charset="0"/>
                        </a:rPr>
                        <a:t>Linearity</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IN" sz="1400" b="0" i="0" u="none" strike="noStrike" dirty="0">
                          <a:solidFill>
                            <a:srgbClr val="000000"/>
                          </a:solidFill>
                          <a:effectLst/>
                          <a:latin typeface="Arial" panose="020B0604020202020204" pitchFamily="34" charset="0"/>
                        </a:rPr>
                        <a:t>Ramsay-Reset Test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a:solidFill>
                            <a:srgbClr val="000000"/>
                          </a:solidFill>
                          <a:effectLst/>
                          <a:latin typeface="Arial" panose="020B0604020202020204" pitchFamily="34" charset="0"/>
                        </a:rPr>
                        <a: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a:solidFill>
                            <a:srgbClr val="000000"/>
                          </a:solidFill>
                          <a:effectLst/>
                          <a:latin typeface="Arial" panose="020B0604020202020204" pitchFamily="34" charset="0"/>
                        </a:rPr>
                        <a:t>0.5181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a:solidFill>
                            <a:srgbClr val="000000"/>
                          </a:solidFill>
                          <a:effectLst/>
                          <a:latin typeface="Arial" panose="020B0604020202020204" pitchFamily="34" charset="0"/>
                        </a:rPr>
                        <a:t>Linear</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7710613"/>
                  </a:ext>
                </a:extLst>
              </a:tr>
              <a:tr h="383712">
                <a:tc>
                  <a:txBody>
                    <a:bodyPr/>
                    <a:lstStyle/>
                    <a:p>
                      <a:pPr algn="ctr" fontAlgn="ctr"/>
                      <a:r>
                        <a:rPr lang="en-IN" sz="1400" b="1" i="0" u="none" strike="noStrike">
                          <a:solidFill>
                            <a:srgbClr val="000000"/>
                          </a:solidFill>
                          <a:effectLst/>
                          <a:latin typeface="Arial" panose="020B0604020202020204" pitchFamily="34" charset="0"/>
                        </a:rPr>
                        <a:t>Multicollinearity</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IN" sz="1400" b="0" i="0" u="none" strike="noStrike">
                          <a:solidFill>
                            <a:srgbClr val="000000"/>
                          </a:solidFill>
                          <a:effectLst/>
                          <a:latin typeface="Arial" panose="020B0604020202020204" pitchFamily="34" charset="0"/>
                        </a:rPr>
                        <a:t>Variance Inflation Factor</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err="1">
                          <a:solidFill>
                            <a:srgbClr val="000000"/>
                          </a:solidFill>
                          <a:effectLst/>
                          <a:latin typeface="Arial" panose="020B0604020202020204" pitchFamily="34" charset="0"/>
                        </a:rPr>
                        <a:t>vif</a:t>
                      </a:r>
                      <a:r>
                        <a:rPr lang="en-IN" sz="1400" b="0" i="0" u="none" strike="noStrike" dirty="0">
                          <a:solidFill>
                            <a:srgbClr val="000000"/>
                          </a:solidFill>
                          <a:effectLst/>
                          <a:latin typeface="Arial" panose="020B0604020202020204" pitchFamily="34" charset="0"/>
                        </a:rPr>
                        <a:t> of parameters = 1.079015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effectLst/>
                          <a:latin typeface="Arial" panose="020B0604020202020204" pitchFamily="34" charset="0"/>
                        </a:rPr>
                        <a: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effectLst/>
                          <a:latin typeface="Arial" panose="020B0604020202020204" pitchFamily="34" charset="0"/>
                        </a:rPr>
                        <a:t>No multicollinearity</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2004772"/>
                  </a:ext>
                </a:extLst>
              </a:tr>
              <a:tr h="383712">
                <a:tc rowSpan="3">
                  <a:txBody>
                    <a:bodyPr/>
                    <a:lstStyle/>
                    <a:p>
                      <a:pPr algn="ctr" fontAlgn="ctr"/>
                      <a:r>
                        <a:rPr lang="en-IN" sz="1400" b="1" i="0" u="none" strike="noStrike">
                          <a:solidFill>
                            <a:srgbClr val="000000"/>
                          </a:solidFill>
                          <a:effectLst/>
                          <a:latin typeface="Arial" panose="020B0604020202020204" pitchFamily="34" charset="0"/>
                        </a:rPr>
                        <a:t>Normality</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IN" sz="1400" b="0" i="0" u="none" strike="noStrike">
                          <a:solidFill>
                            <a:srgbClr val="000000"/>
                          </a:solidFill>
                          <a:effectLst/>
                          <a:latin typeface="Arial" panose="020B0604020202020204" pitchFamily="34" charset="0"/>
                        </a:rPr>
                        <a:t>Jarque Bera Test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effectLst/>
                          <a:latin typeface="Arial" panose="020B0604020202020204" pitchFamily="34" charset="0"/>
                        </a:rPr>
                        <a:t>df = 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effectLst/>
                          <a:latin typeface="Arial" panose="020B0604020202020204" pitchFamily="34" charset="0"/>
                        </a:rPr>
                        <a:t>0.8392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a:solidFill>
                            <a:srgbClr val="000000"/>
                          </a:solidFill>
                          <a:effectLst/>
                          <a:latin typeface="Arial" panose="020B0604020202020204" pitchFamily="34" charset="0"/>
                        </a:rPr>
                        <a:t>Normal</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994022"/>
                  </a:ext>
                </a:extLst>
              </a:tr>
              <a:tr h="383712">
                <a:tc vMerge="1">
                  <a:txBody>
                    <a:bodyPr/>
                    <a:lstStyle/>
                    <a:p>
                      <a:endParaRPr lang="en-IN"/>
                    </a:p>
                  </a:txBody>
                  <a:tcPr/>
                </a:tc>
                <a:tc>
                  <a:txBody>
                    <a:bodyPr/>
                    <a:lstStyle/>
                    <a:p>
                      <a:pPr algn="ctr" fontAlgn="ctr"/>
                      <a:r>
                        <a:rPr lang="en-IN" sz="1400" b="0" i="0" u="none" strike="noStrike" dirty="0">
                          <a:solidFill>
                            <a:srgbClr val="000000"/>
                          </a:solidFill>
                          <a:effectLst/>
                          <a:latin typeface="Arial" panose="020B0604020202020204" pitchFamily="34" charset="0"/>
                        </a:rPr>
                        <a:t>Shapiro Wilk Test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effectLst/>
                          <a:latin typeface="Arial" panose="020B0604020202020204" pitchFamily="34" charset="0"/>
                        </a:rPr>
                        <a: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effectLst/>
                          <a:latin typeface="Arial" panose="020B0604020202020204" pitchFamily="34" charset="0"/>
                        </a:rPr>
                        <a:t>0.7</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a:solidFill>
                            <a:srgbClr val="000000"/>
                          </a:solidFill>
                          <a:effectLst/>
                          <a:latin typeface="Arial" panose="020B0604020202020204" pitchFamily="34" charset="0"/>
                        </a:rPr>
                        <a:t>Normal</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1373196"/>
                  </a:ext>
                </a:extLst>
              </a:tr>
              <a:tr h="383712">
                <a:tc vMerge="1">
                  <a:txBody>
                    <a:bodyPr/>
                    <a:lstStyle/>
                    <a:p>
                      <a:endParaRPr lang="en-IN"/>
                    </a:p>
                  </a:txBody>
                  <a:tcPr/>
                </a:tc>
                <a:tc>
                  <a:txBody>
                    <a:bodyPr/>
                    <a:lstStyle/>
                    <a:p>
                      <a:pPr algn="ctr" fontAlgn="ctr"/>
                      <a:r>
                        <a:rPr lang="en-IN" sz="1400" b="0" i="0" u="none" strike="noStrike" dirty="0" err="1">
                          <a:solidFill>
                            <a:srgbClr val="000000"/>
                          </a:solidFill>
                          <a:effectLst/>
                          <a:latin typeface="Arial" panose="020B0604020202020204" pitchFamily="34" charset="0"/>
                        </a:rPr>
                        <a:t>Kolmogrov</a:t>
                      </a:r>
                      <a:r>
                        <a:rPr lang="en-IN" sz="1400" b="0" i="0" u="none" strike="noStrike" dirty="0">
                          <a:solidFill>
                            <a:srgbClr val="000000"/>
                          </a:solidFill>
                          <a:effectLst/>
                          <a:latin typeface="Arial" panose="020B0604020202020204" pitchFamily="34" charset="0"/>
                        </a:rPr>
                        <a:t>-Smirnov Test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effectLst/>
                          <a:latin typeface="Arial" panose="020B0604020202020204" pitchFamily="34" charset="0"/>
                        </a:rPr>
                        <a: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effectLst/>
                          <a:latin typeface="Arial" panose="020B0604020202020204" pitchFamily="34" charset="0"/>
                        </a:rPr>
                        <a:t>0.000000001614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a:solidFill>
                            <a:srgbClr val="000000"/>
                          </a:solidFill>
                          <a:effectLst/>
                          <a:latin typeface="Arial" panose="020B0604020202020204" pitchFamily="34" charset="0"/>
                        </a:rPr>
                        <a:t>Not Normal</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752179"/>
                  </a:ext>
                </a:extLst>
              </a:tr>
              <a:tr h="383712">
                <a:tc>
                  <a:txBody>
                    <a:bodyPr/>
                    <a:lstStyle/>
                    <a:p>
                      <a:pPr algn="ctr" fontAlgn="ctr"/>
                      <a:r>
                        <a:rPr lang="en-IN" sz="1400" b="1" i="0" u="none" strike="noStrike">
                          <a:solidFill>
                            <a:srgbClr val="000000"/>
                          </a:solidFill>
                          <a:effectLst/>
                          <a:latin typeface="Arial" panose="020B0604020202020204" pitchFamily="34" charset="0"/>
                        </a:rPr>
                        <a:t>Heteroskedasticity</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IN" sz="1400" b="0" i="0" u="none" strike="noStrike" dirty="0">
                          <a:solidFill>
                            <a:srgbClr val="000000"/>
                          </a:solidFill>
                          <a:effectLst/>
                          <a:latin typeface="Arial" panose="020B0604020202020204" pitchFamily="34" charset="0"/>
                        </a:rPr>
                        <a:t>Breusch Pagan Test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effectLst/>
                          <a:latin typeface="Arial" panose="020B0604020202020204" pitchFamily="34" charset="0"/>
                        </a:rPr>
                        <a:t>df = 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a:solidFill>
                            <a:srgbClr val="000000"/>
                          </a:solidFill>
                          <a:effectLst/>
                          <a:latin typeface="Arial" panose="020B0604020202020204" pitchFamily="34" charset="0"/>
                        </a:rPr>
                        <a:t>0.1130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a:solidFill>
                            <a:srgbClr val="000000"/>
                          </a:solidFill>
                          <a:effectLst/>
                          <a:latin typeface="Arial" panose="020B0604020202020204" pitchFamily="34" charset="0"/>
                        </a:rPr>
                        <a:t>Homoscedastic</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491080"/>
                  </a:ext>
                </a:extLst>
              </a:tr>
              <a:tr h="383712">
                <a:tc rowSpan="2">
                  <a:txBody>
                    <a:bodyPr/>
                    <a:lstStyle/>
                    <a:p>
                      <a:pPr algn="ctr" fontAlgn="ctr"/>
                      <a:r>
                        <a:rPr lang="en-IN" sz="1400" b="1" i="0" u="none" strike="noStrike">
                          <a:solidFill>
                            <a:srgbClr val="000000"/>
                          </a:solidFill>
                          <a:effectLst/>
                          <a:latin typeface="Arial" panose="020B0604020202020204" pitchFamily="34" charset="0"/>
                        </a:rPr>
                        <a:t>Auto-correlation of errors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IN" sz="1400" b="0" i="0" u="none" strike="noStrike">
                          <a:solidFill>
                            <a:srgbClr val="000000"/>
                          </a:solidFill>
                          <a:effectLst/>
                          <a:latin typeface="Arial" panose="020B0604020202020204" pitchFamily="34" charset="0"/>
                        </a:rPr>
                        <a:t>Durbin-Watson Test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effectLst/>
                          <a:latin typeface="Arial" panose="020B0604020202020204" pitchFamily="34" charset="0"/>
                        </a:rPr>
                        <a:t>D-w statistic = 1.064332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a:solidFill>
                            <a:srgbClr val="000000"/>
                          </a:solidFill>
                          <a:effectLst/>
                          <a:latin typeface="Arial" panose="020B0604020202020204" pitchFamily="34" charset="0"/>
                        </a:rPr>
                        <a:t>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a:solidFill>
                            <a:srgbClr val="000000"/>
                          </a:solidFill>
                          <a:effectLst/>
                          <a:latin typeface="Arial" panose="020B0604020202020204" pitchFamily="34" charset="0"/>
                        </a:rPr>
                        <a:t>autocorrelation between residuals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823113"/>
                  </a:ext>
                </a:extLst>
              </a:tr>
              <a:tr h="383712">
                <a:tc vMerge="1">
                  <a:txBody>
                    <a:bodyPr/>
                    <a:lstStyle/>
                    <a:p>
                      <a:endParaRPr lang="en-IN"/>
                    </a:p>
                  </a:txBody>
                  <a:tcPr/>
                </a:tc>
                <a:tc>
                  <a:txBody>
                    <a:bodyPr/>
                    <a:lstStyle/>
                    <a:p>
                      <a:pPr algn="ctr" fontAlgn="ctr"/>
                      <a:r>
                        <a:rPr lang="en-IN" sz="1400" b="0" i="0" u="none" strike="noStrike">
                          <a:solidFill>
                            <a:srgbClr val="000000"/>
                          </a:solidFill>
                          <a:effectLst/>
                          <a:latin typeface="Arial" panose="020B0604020202020204" pitchFamily="34" charset="0"/>
                        </a:rPr>
                        <a:t>BG Test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effectLst/>
                          <a:latin typeface="Arial" panose="020B0604020202020204" pitchFamily="34" charset="0"/>
                        </a:rPr>
                        <a:t>df = 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effectLst/>
                          <a:latin typeface="Arial" panose="020B0604020202020204" pitchFamily="34" charset="0"/>
                        </a:rPr>
                        <a:t>0.0011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a:solidFill>
                            <a:srgbClr val="000000"/>
                          </a:solidFill>
                          <a:effectLst/>
                          <a:latin typeface="Arial" panose="020B0604020202020204" pitchFamily="34" charset="0"/>
                        </a:rPr>
                        <a:t>autocorrelation between residuals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0902640"/>
                  </a:ext>
                </a:extLst>
              </a:tr>
            </a:tbl>
          </a:graphicData>
        </a:graphic>
      </p:graphicFrame>
    </p:spTree>
    <p:extLst>
      <p:ext uri="{BB962C8B-B14F-4D97-AF65-F5344CB8AC3E}">
        <p14:creationId xmlns:p14="http://schemas.microsoft.com/office/powerpoint/2010/main" val="3860847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A1A8FE-2947-42BF-84D3-06C1E513DD40}"/>
              </a:ext>
            </a:extLst>
          </p:cNvPr>
          <p:cNvSpPr/>
          <p:nvPr/>
        </p:nvSpPr>
        <p:spPr>
          <a:xfrm>
            <a:off x="0" y="0"/>
            <a:ext cx="2477069"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3C1F81FC-CEC7-4B81-B251-ADD882FF7B37}"/>
              </a:ext>
            </a:extLst>
          </p:cNvPr>
          <p:cNvSpPr>
            <a:spLocks noGrp="1"/>
          </p:cNvSpPr>
          <p:nvPr>
            <p:ph type="title"/>
          </p:nvPr>
        </p:nvSpPr>
        <p:spPr>
          <a:xfrm>
            <a:off x="-105771" y="245611"/>
            <a:ext cx="2688609" cy="1325563"/>
          </a:xfrm>
        </p:spPr>
        <p:txBody>
          <a:bodyPr>
            <a:normAutofit fontScale="90000"/>
          </a:bodyPr>
          <a:lstStyle/>
          <a:p>
            <a:pPr algn="ctr"/>
            <a:r>
              <a:rPr lang="en-US" b="1" dirty="0">
                <a:solidFill>
                  <a:schemeClr val="bg1"/>
                </a:solidFill>
              </a:rPr>
              <a:t>Qualitative Statistical tests</a:t>
            </a:r>
            <a:endParaRPr lang="en-IN" b="1" dirty="0">
              <a:solidFill>
                <a:schemeClr val="bg1"/>
              </a:solidFill>
            </a:endParaRPr>
          </a:p>
        </p:txBody>
      </p:sp>
      <p:pic>
        <p:nvPicPr>
          <p:cNvPr id="6" name="Picture 5">
            <a:extLst>
              <a:ext uri="{FF2B5EF4-FFF2-40B4-BE49-F238E27FC236}">
                <a16:creationId xmlns:a16="http://schemas.microsoft.com/office/drawing/2014/main" id="{4627654E-BF83-4E09-BFCB-F306829F0696}"/>
              </a:ext>
            </a:extLst>
          </p:cNvPr>
          <p:cNvPicPr>
            <a:picLocks/>
          </p:cNvPicPr>
          <p:nvPr/>
        </p:nvPicPr>
        <p:blipFill rotWithShape="1">
          <a:blip r:embed="rId2"/>
          <a:srcRect t="6322" r="8363" b="5603"/>
          <a:stretch/>
        </p:blipFill>
        <p:spPr>
          <a:xfrm>
            <a:off x="2477069" y="-1"/>
            <a:ext cx="4640400" cy="2126504"/>
          </a:xfrm>
          <a:prstGeom prst="rect">
            <a:avLst/>
          </a:prstGeom>
        </p:spPr>
      </p:pic>
      <p:pic>
        <p:nvPicPr>
          <p:cNvPr id="8" name="Picture 7">
            <a:extLst>
              <a:ext uri="{FF2B5EF4-FFF2-40B4-BE49-F238E27FC236}">
                <a16:creationId xmlns:a16="http://schemas.microsoft.com/office/drawing/2014/main" id="{C17B24D8-DFEF-4A80-B5CE-2B211EE84EBD}"/>
              </a:ext>
            </a:extLst>
          </p:cNvPr>
          <p:cNvPicPr>
            <a:picLocks/>
          </p:cNvPicPr>
          <p:nvPr/>
        </p:nvPicPr>
        <p:blipFill rotWithShape="1">
          <a:blip r:embed="rId3"/>
          <a:srcRect t="6630" r="8284" b="5398"/>
          <a:stretch/>
        </p:blipFill>
        <p:spPr>
          <a:xfrm>
            <a:off x="7274338" y="1345"/>
            <a:ext cx="4640400" cy="2125158"/>
          </a:xfrm>
          <a:prstGeom prst="rect">
            <a:avLst/>
          </a:prstGeom>
        </p:spPr>
      </p:pic>
      <p:pic>
        <p:nvPicPr>
          <p:cNvPr id="12" name="Picture 11">
            <a:extLst>
              <a:ext uri="{FF2B5EF4-FFF2-40B4-BE49-F238E27FC236}">
                <a16:creationId xmlns:a16="http://schemas.microsoft.com/office/drawing/2014/main" id="{56F28023-D7B2-4B66-90D3-DC66F38D880C}"/>
              </a:ext>
            </a:extLst>
          </p:cNvPr>
          <p:cNvPicPr>
            <a:picLocks/>
          </p:cNvPicPr>
          <p:nvPr/>
        </p:nvPicPr>
        <p:blipFill rotWithShape="1">
          <a:blip r:embed="rId4"/>
          <a:srcRect l="1005" t="16484" r="7481" b="6322"/>
          <a:stretch/>
        </p:blipFill>
        <p:spPr>
          <a:xfrm>
            <a:off x="2555503" y="2233956"/>
            <a:ext cx="4640400" cy="2126504"/>
          </a:xfrm>
          <a:prstGeom prst="rect">
            <a:avLst/>
          </a:prstGeom>
        </p:spPr>
      </p:pic>
      <p:pic>
        <p:nvPicPr>
          <p:cNvPr id="14" name="Picture 13">
            <a:extLst>
              <a:ext uri="{FF2B5EF4-FFF2-40B4-BE49-F238E27FC236}">
                <a16:creationId xmlns:a16="http://schemas.microsoft.com/office/drawing/2014/main" id="{888A6D81-779B-4506-A72A-78460606F506}"/>
              </a:ext>
            </a:extLst>
          </p:cNvPr>
          <p:cNvPicPr>
            <a:picLocks/>
          </p:cNvPicPr>
          <p:nvPr/>
        </p:nvPicPr>
        <p:blipFill rotWithShape="1">
          <a:blip r:embed="rId5"/>
          <a:srcRect t="16176" r="7337" b="5910"/>
          <a:stretch/>
        </p:blipFill>
        <p:spPr>
          <a:xfrm>
            <a:off x="7316297" y="2233956"/>
            <a:ext cx="4640400" cy="2125158"/>
          </a:xfrm>
          <a:prstGeom prst="rect">
            <a:avLst/>
          </a:prstGeom>
        </p:spPr>
      </p:pic>
      <p:pic>
        <p:nvPicPr>
          <p:cNvPr id="16" name="Picture 15">
            <a:extLst>
              <a:ext uri="{FF2B5EF4-FFF2-40B4-BE49-F238E27FC236}">
                <a16:creationId xmlns:a16="http://schemas.microsoft.com/office/drawing/2014/main" id="{21C60F64-DBE9-4848-9A42-37834B8EE2C9}"/>
              </a:ext>
            </a:extLst>
          </p:cNvPr>
          <p:cNvPicPr>
            <a:picLocks/>
          </p:cNvPicPr>
          <p:nvPr/>
        </p:nvPicPr>
        <p:blipFill rotWithShape="1">
          <a:blip r:embed="rId6"/>
          <a:srcRect t="16381" r="7409" b="6425"/>
          <a:stretch/>
        </p:blipFill>
        <p:spPr>
          <a:xfrm>
            <a:off x="2555503" y="4624043"/>
            <a:ext cx="4640400" cy="2062538"/>
          </a:xfrm>
          <a:prstGeom prst="rect">
            <a:avLst/>
          </a:prstGeom>
        </p:spPr>
      </p:pic>
      <p:pic>
        <p:nvPicPr>
          <p:cNvPr id="18" name="Picture 17">
            <a:extLst>
              <a:ext uri="{FF2B5EF4-FFF2-40B4-BE49-F238E27FC236}">
                <a16:creationId xmlns:a16="http://schemas.microsoft.com/office/drawing/2014/main" id="{0A487EA3-DF57-4A00-B373-DFAE87424C97}"/>
              </a:ext>
            </a:extLst>
          </p:cNvPr>
          <p:cNvPicPr>
            <a:picLocks/>
          </p:cNvPicPr>
          <p:nvPr/>
        </p:nvPicPr>
        <p:blipFill rotWithShape="1">
          <a:blip r:embed="rId7"/>
          <a:srcRect l="1004" t="16279" r="3653" b="6014"/>
          <a:stretch/>
        </p:blipFill>
        <p:spPr>
          <a:xfrm>
            <a:off x="7316297" y="4624043"/>
            <a:ext cx="4727852" cy="2062538"/>
          </a:xfrm>
          <a:prstGeom prst="rect">
            <a:avLst/>
          </a:prstGeom>
        </p:spPr>
      </p:pic>
      <p:sp>
        <p:nvSpPr>
          <p:cNvPr id="19" name="TextBox 18">
            <a:extLst>
              <a:ext uri="{FF2B5EF4-FFF2-40B4-BE49-F238E27FC236}">
                <a16:creationId xmlns:a16="http://schemas.microsoft.com/office/drawing/2014/main" id="{1C94185D-B84F-4234-91E4-2CC0A4C7B3E0}"/>
              </a:ext>
            </a:extLst>
          </p:cNvPr>
          <p:cNvSpPr txBox="1"/>
          <p:nvPr/>
        </p:nvSpPr>
        <p:spPr>
          <a:xfrm>
            <a:off x="-60197" y="1832066"/>
            <a:ext cx="2477069" cy="397031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ACF dies out at lag 2</a:t>
            </a:r>
          </a:p>
          <a:p>
            <a:pPr marL="285750" indent="-285750">
              <a:buFont typeface="Arial" panose="020B0604020202020204" pitchFamily="34" charset="0"/>
              <a:buChar char="•"/>
            </a:pPr>
            <a:r>
              <a:rPr lang="en-US" dirty="0">
                <a:solidFill>
                  <a:schemeClr val="bg1"/>
                </a:solidFill>
              </a:rPr>
              <a:t>PACF dies out at lag 6</a:t>
            </a:r>
          </a:p>
          <a:p>
            <a:pPr marL="285750" indent="-285750">
              <a:buFont typeface="Arial" panose="020B0604020202020204" pitchFamily="34" charset="0"/>
              <a:buChar char="•"/>
            </a:pPr>
            <a:r>
              <a:rPr lang="en-US" dirty="0">
                <a:solidFill>
                  <a:schemeClr val="bg1"/>
                </a:solidFill>
              </a:rPr>
              <a:t>Residues pass the normality test</a:t>
            </a:r>
          </a:p>
          <a:p>
            <a:pPr marL="285750" indent="-285750">
              <a:buFont typeface="Arial" panose="020B0604020202020204" pitchFamily="34" charset="0"/>
              <a:buChar char="•"/>
            </a:pPr>
            <a:r>
              <a:rPr lang="en-US" dirty="0">
                <a:solidFill>
                  <a:schemeClr val="bg1"/>
                </a:solidFill>
              </a:rPr>
              <a:t>Relationship between fitted values and residuals is largely a straight line</a:t>
            </a:r>
          </a:p>
          <a:p>
            <a:pPr marL="285750" indent="-285750">
              <a:buFont typeface="Arial" panose="020B0604020202020204" pitchFamily="34" charset="0"/>
              <a:buChar char="•"/>
            </a:pPr>
            <a:r>
              <a:rPr lang="en-US" dirty="0">
                <a:solidFill>
                  <a:schemeClr val="bg1"/>
                </a:solidFill>
              </a:rPr>
              <a:t>Plot shows presence of heteroskedasticity</a:t>
            </a:r>
          </a:p>
          <a:p>
            <a:pPr marL="285750" indent="-285750">
              <a:buFont typeface="Arial" panose="020B0604020202020204" pitchFamily="34" charset="0"/>
              <a:buChar char="•"/>
            </a:pPr>
            <a:r>
              <a:rPr lang="en-US" dirty="0">
                <a:solidFill>
                  <a:schemeClr val="bg1"/>
                </a:solidFill>
              </a:rPr>
              <a:t>No significant outlier present </a:t>
            </a:r>
          </a:p>
          <a:p>
            <a:pPr marL="285750" indent="-285750">
              <a:buFont typeface="Arial" panose="020B0604020202020204" pitchFamily="34" charset="0"/>
              <a:buChar char="•"/>
            </a:pPr>
            <a:endParaRPr lang="en-IN" dirty="0">
              <a:solidFill>
                <a:schemeClr val="bg1"/>
              </a:solidFill>
            </a:endParaRPr>
          </a:p>
        </p:txBody>
      </p:sp>
    </p:spTree>
    <p:extLst>
      <p:ext uri="{BB962C8B-B14F-4D97-AF65-F5344CB8AC3E}">
        <p14:creationId xmlns:p14="http://schemas.microsoft.com/office/powerpoint/2010/main" val="3709086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0C444-13D7-47CA-B862-BB6AB2B6C86D}"/>
              </a:ext>
            </a:extLst>
          </p:cNvPr>
          <p:cNvSpPr>
            <a:spLocks noGrp="1"/>
          </p:cNvSpPr>
          <p:nvPr>
            <p:ph type="title"/>
          </p:nvPr>
        </p:nvSpPr>
        <p:spPr>
          <a:xfrm>
            <a:off x="838200" y="365125"/>
            <a:ext cx="10515600" cy="1108833"/>
          </a:xfrm>
        </p:spPr>
        <p:txBody>
          <a:bodyPr/>
          <a:lstStyle/>
          <a:p>
            <a:r>
              <a:rPr lang="en-US" b="1" dirty="0"/>
              <a:t>In Sample Analysis</a:t>
            </a:r>
            <a:endParaRPr lang="en-IN" b="1" dirty="0"/>
          </a:p>
        </p:txBody>
      </p:sp>
      <p:pic>
        <p:nvPicPr>
          <p:cNvPr id="5" name="Picture 4">
            <a:extLst>
              <a:ext uri="{FF2B5EF4-FFF2-40B4-BE49-F238E27FC236}">
                <a16:creationId xmlns:a16="http://schemas.microsoft.com/office/drawing/2014/main" id="{A5114737-0009-4E08-9638-D4EB8866F1DE}"/>
              </a:ext>
            </a:extLst>
          </p:cNvPr>
          <p:cNvPicPr>
            <a:picLocks noChangeAspect="1"/>
          </p:cNvPicPr>
          <p:nvPr/>
        </p:nvPicPr>
        <p:blipFill rotWithShape="1">
          <a:blip r:embed="rId2"/>
          <a:srcRect l="378" t="8203" r="5471" b="5676"/>
          <a:stretch/>
        </p:blipFill>
        <p:spPr>
          <a:xfrm>
            <a:off x="5010038" y="1473958"/>
            <a:ext cx="6617854" cy="3521122"/>
          </a:xfrm>
          <a:prstGeom prst="rect">
            <a:avLst/>
          </a:prstGeom>
        </p:spPr>
      </p:pic>
      <p:graphicFrame>
        <p:nvGraphicFramePr>
          <p:cNvPr id="8" name="Table 7">
            <a:extLst>
              <a:ext uri="{FF2B5EF4-FFF2-40B4-BE49-F238E27FC236}">
                <a16:creationId xmlns:a16="http://schemas.microsoft.com/office/drawing/2014/main" id="{CED603D9-6BB5-4BD8-967D-8BFB076464FD}"/>
              </a:ext>
            </a:extLst>
          </p:cNvPr>
          <p:cNvGraphicFramePr>
            <a:graphicFrameLocks noGrp="1"/>
          </p:cNvGraphicFramePr>
          <p:nvPr>
            <p:extLst>
              <p:ext uri="{D42A27DB-BD31-4B8C-83A1-F6EECF244321}">
                <p14:modId xmlns:p14="http://schemas.microsoft.com/office/powerpoint/2010/main" val="2743534351"/>
              </p:ext>
            </p:extLst>
          </p:nvPr>
        </p:nvGraphicFramePr>
        <p:xfrm>
          <a:off x="1132764" y="2292953"/>
          <a:ext cx="2934268" cy="1794564"/>
        </p:xfrm>
        <a:graphic>
          <a:graphicData uri="http://schemas.openxmlformats.org/drawingml/2006/table">
            <a:tbl>
              <a:tblPr firstRow="1">
                <a:tableStyleId>{073A0DAA-6AF3-43AB-8588-CEC1D06C72B9}</a:tableStyleId>
              </a:tblPr>
              <a:tblGrid>
                <a:gridCol w="1420010">
                  <a:extLst>
                    <a:ext uri="{9D8B030D-6E8A-4147-A177-3AD203B41FA5}">
                      <a16:colId xmlns:a16="http://schemas.microsoft.com/office/drawing/2014/main" val="2403560648"/>
                    </a:ext>
                  </a:extLst>
                </a:gridCol>
                <a:gridCol w="1514258">
                  <a:extLst>
                    <a:ext uri="{9D8B030D-6E8A-4147-A177-3AD203B41FA5}">
                      <a16:colId xmlns:a16="http://schemas.microsoft.com/office/drawing/2014/main" val="2963269947"/>
                    </a:ext>
                  </a:extLst>
                </a:gridCol>
              </a:tblGrid>
              <a:tr h="448641">
                <a:tc gridSpan="2">
                  <a:txBody>
                    <a:bodyPr/>
                    <a:lstStyle/>
                    <a:p>
                      <a:pPr algn="ctr" fontAlgn="ctr"/>
                      <a:r>
                        <a:rPr lang="en-IN" sz="2400" u="none" strike="noStrike" dirty="0">
                          <a:effectLst/>
                        </a:rPr>
                        <a:t>Residual Analysis</a:t>
                      </a:r>
                      <a:endParaRPr lang="en-IN" sz="2400" b="1" i="0" u="none" strike="noStrike" dirty="0">
                        <a:solidFill>
                          <a:srgbClr val="FFFFFF"/>
                        </a:solidFill>
                        <a:effectLst/>
                        <a:latin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639599812"/>
                  </a:ext>
                </a:extLst>
              </a:tr>
              <a:tr h="448641">
                <a:tc>
                  <a:txBody>
                    <a:bodyPr/>
                    <a:lstStyle/>
                    <a:p>
                      <a:pPr algn="ctr" fontAlgn="b"/>
                      <a:r>
                        <a:rPr lang="en-IN" sz="2000" b="1" u="none" strike="noStrike" dirty="0">
                          <a:solidFill>
                            <a:schemeClr val="bg1"/>
                          </a:solidFill>
                          <a:effectLst/>
                        </a:rPr>
                        <a:t>MSE </a:t>
                      </a:r>
                      <a:endParaRPr lang="en-IN" sz="2000" b="1" i="0" u="none" strike="noStrike" dirty="0">
                        <a:solidFill>
                          <a:schemeClr val="bg1"/>
                        </a:solidFill>
                        <a:effectLst/>
                        <a:latin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IN" sz="1800" b="0" u="none" strike="noStrike" dirty="0">
                          <a:solidFill>
                            <a:srgbClr val="000000"/>
                          </a:solidFill>
                          <a:effectLst/>
                        </a:rPr>
                        <a:t>14491.13</a:t>
                      </a:r>
                      <a:endParaRPr lang="en-IN" sz="1800" b="0" i="0" u="none" strike="noStrike" dirty="0">
                        <a:solidFill>
                          <a:srgbClr val="000000"/>
                        </a:solidFill>
                        <a:effectLst/>
                        <a:latin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4902862"/>
                  </a:ext>
                </a:extLst>
              </a:tr>
              <a:tr h="448641">
                <a:tc>
                  <a:txBody>
                    <a:bodyPr/>
                    <a:lstStyle/>
                    <a:p>
                      <a:pPr algn="ctr" fontAlgn="b"/>
                      <a:r>
                        <a:rPr lang="en-IN" sz="2000" b="1" u="none" strike="noStrike" dirty="0">
                          <a:solidFill>
                            <a:schemeClr val="bg1"/>
                          </a:solidFill>
                          <a:effectLst/>
                        </a:rPr>
                        <a:t>RMSE</a:t>
                      </a:r>
                      <a:endParaRPr lang="en-IN" sz="2000" b="1" i="0" u="none" strike="noStrike" dirty="0">
                        <a:solidFill>
                          <a:schemeClr val="bg1"/>
                        </a:solidFill>
                        <a:effectLst/>
                        <a:latin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IN" sz="1800" b="0" u="none" strike="noStrike" dirty="0">
                          <a:solidFill>
                            <a:srgbClr val="000000"/>
                          </a:solidFill>
                          <a:effectLst/>
                        </a:rPr>
                        <a:t>120.3791</a:t>
                      </a:r>
                      <a:endParaRPr lang="en-IN" sz="1800" b="0" i="0" u="none" strike="noStrike" dirty="0">
                        <a:solidFill>
                          <a:srgbClr val="000000"/>
                        </a:solidFill>
                        <a:effectLst/>
                        <a:latin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551803"/>
                  </a:ext>
                </a:extLst>
              </a:tr>
              <a:tr h="448641">
                <a:tc>
                  <a:txBody>
                    <a:bodyPr/>
                    <a:lstStyle/>
                    <a:p>
                      <a:pPr algn="ctr" fontAlgn="b"/>
                      <a:r>
                        <a:rPr lang="en-IN" sz="2000" b="1" u="none" strike="noStrike" dirty="0">
                          <a:solidFill>
                            <a:schemeClr val="bg1"/>
                          </a:solidFill>
                          <a:effectLst/>
                        </a:rPr>
                        <a:t>MAPE</a:t>
                      </a:r>
                      <a:endParaRPr lang="en-IN" sz="2000" b="1" i="0" u="none" strike="noStrike" dirty="0">
                        <a:solidFill>
                          <a:schemeClr val="bg1"/>
                        </a:solidFill>
                        <a:effectLst/>
                        <a:latin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IN" sz="1800" b="0" u="none" strike="noStrike" dirty="0">
                          <a:solidFill>
                            <a:srgbClr val="000000"/>
                          </a:solidFill>
                          <a:effectLst/>
                        </a:rPr>
                        <a:t>6.28%</a:t>
                      </a:r>
                      <a:endParaRPr lang="en-IN" sz="1800" b="0" i="0" u="none" strike="noStrike" dirty="0">
                        <a:solidFill>
                          <a:srgbClr val="000000"/>
                        </a:solidFill>
                        <a:effectLst/>
                        <a:latin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2345582"/>
                  </a:ext>
                </a:extLst>
              </a:tr>
            </a:tbl>
          </a:graphicData>
        </a:graphic>
      </p:graphicFrame>
      <p:sp>
        <p:nvSpPr>
          <p:cNvPr id="10" name="Rectangle 9">
            <a:extLst>
              <a:ext uri="{FF2B5EF4-FFF2-40B4-BE49-F238E27FC236}">
                <a16:creationId xmlns:a16="http://schemas.microsoft.com/office/drawing/2014/main" id="{A13787A9-07FA-46EC-9C35-761ED999DACB}"/>
              </a:ext>
            </a:extLst>
          </p:cNvPr>
          <p:cNvSpPr/>
          <p:nvPr/>
        </p:nvSpPr>
        <p:spPr>
          <a:xfrm>
            <a:off x="985482" y="5274860"/>
            <a:ext cx="10515599" cy="1108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EBF1BFF2-38F4-40C2-B280-5DE0E1730126}"/>
              </a:ext>
            </a:extLst>
          </p:cNvPr>
          <p:cNvSpPr txBox="1"/>
          <p:nvPr/>
        </p:nvSpPr>
        <p:spPr>
          <a:xfrm>
            <a:off x="985481" y="5367611"/>
            <a:ext cx="10515599" cy="923330"/>
          </a:xfrm>
          <a:prstGeom prst="rect">
            <a:avLst/>
          </a:prstGeom>
          <a:noFill/>
        </p:spPr>
        <p:txBody>
          <a:bodyPr wrap="square" rtlCol="0">
            <a:spAutoFit/>
          </a:bodyPr>
          <a:lstStyle/>
          <a:p>
            <a:pPr algn="ctr"/>
            <a:r>
              <a:rPr lang="en-US" dirty="0"/>
              <a:t>The Chart above shows close approximation of the movements in Portfolio Values. The major upward and downward movements of the fitted values is moving along with general trend of the actual data.  Additionally the MAPE is less than 10%. This indicates an acceptable in-sample fit</a:t>
            </a:r>
            <a:endParaRPr lang="en-IN" dirty="0"/>
          </a:p>
        </p:txBody>
      </p:sp>
    </p:spTree>
    <p:extLst>
      <p:ext uri="{BB962C8B-B14F-4D97-AF65-F5344CB8AC3E}">
        <p14:creationId xmlns:p14="http://schemas.microsoft.com/office/powerpoint/2010/main" val="4089772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FE4B1-C7FF-43AF-B90C-94427CB04C96}"/>
              </a:ext>
            </a:extLst>
          </p:cNvPr>
          <p:cNvSpPr>
            <a:spLocks noGrp="1"/>
          </p:cNvSpPr>
          <p:nvPr>
            <p:ph type="title"/>
          </p:nvPr>
        </p:nvSpPr>
        <p:spPr>
          <a:xfrm>
            <a:off x="838200" y="373718"/>
            <a:ext cx="10515600" cy="1325563"/>
          </a:xfrm>
        </p:spPr>
        <p:txBody>
          <a:bodyPr/>
          <a:lstStyle/>
          <a:p>
            <a:r>
              <a:rPr lang="en-US" b="1" dirty="0"/>
              <a:t>Out Sample Analysis</a:t>
            </a:r>
            <a:endParaRPr lang="en-IN" b="1" dirty="0"/>
          </a:p>
        </p:txBody>
      </p:sp>
      <p:pic>
        <p:nvPicPr>
          <p:cNvPr id="5" name="Content Placeholder 4">
            <a:extLst>
              <a:ext uri="{FF2B5EF4-FFF2-40B4-BE49-F238E27FC236}">
                <a16:creationId xmlns:a16="http://schemas.microsoft.com/office/drawing/2014/main" id="{E20549A1-0E49-410D-A861-4C2D39E9BA67}"/>
              </a:ext>
            </a:extLst>
          </p:cNvPr>
          <p:cNvPicPr>
            <a:picLocks noGrp="1" noChangeAspect="1"/>
          </p:cNvPicPr>
          <p:nvPr>
            <p:ph idx="1"/>
          </p:nvPr>
        </p:nvPicPr>
        <p:blipFill rotWithShape="1">
          <a:blip r:embed="rId2"/>
          <a:srcRect t="8072" r="7070" b="6147"/>
          <a:stretch/>
        </p:blipFill>
        <p:spPr>
          <a:xfrm>
            <a:off x="5152030" y="1612070"/>
            <a:ext cx="6434920" cy="3432413"/>
          </a:xfrm>
        </p:spPr>
      </p:pic>
      <p:graphicFrame>
        <p:nvGraphicFramePr>
          <p:cNvPr id="4" name="Table 3">
            <a:extLst>
              <a:ext uri="{FF2B5EF4-FFF2-40B4-BE49-F238E27FC236}">
                <a16:creationId xmlns:a16="http://schemas.microsoft.com/office/drawing/2014/main" id="{5E4B842E-79F7-4F36-93ED-5AA989B83544}"/>
              </a:ext>
            </a:extLst>
          </p:cNvPr>
          <p:cNvGraphicFramePr>
            <a:graphicFrameLocks noGrp="1"/>
          </p:cNvGraphicFramePr>
          <p:nvPr>
            <p:extLst>
              <p:ext uri="{D42A27DB-BD31-4B8C-83A1-F6EECF244321}">
                <p14:modId xmlns:p14="http://schemas.microsoft.com/office/powerpoint/2010/main" val="143100272"/>
              </p:ext>
            </p:extLst>
          </p:nvPr>
        </p:nvGraphicFramePr>
        <p:xfrm>
          <a:off x="1132764" y="2292953"/>
          <a:ext cx="2934268" cy="1794564"/>
        </p:xfrm>
        <a:graphic>
          <a:graphicData uri="http://schemas.openxmlformats.org/drawingml/2006/table">
            <a:tbl>
              <a:tblPr firstRow="1">
                <a:tableStyleId>{073A0DAA-6AF3-43AB-8588-CEC1D06C72B9}</a:tableStyleId>
              </a:tblPr>
              <a:tblGrid>
                <a:gridCol w="1420010">
                  <a:extLst>
                    <a:ext uri="{9D8B030D-6E8A-4147-A177-3AD203B41FA5}">
                      <a16:colId xmlns:a16="http://schemas.microsoft.com/office/drawing/2014/main" val="2403560648"/>
                    </a:ext>
                  </a:extLst>
                </a:gridCol>
                <a:gridCol w="1514258">
                  <a:extLst>
                    <a:ext uri="{9D8B030D-6E8A-4147-A177-3AD203B41FA5}">
                      <a16:colId xmlns:a16="http://schemas.microsoft.com/office/drawing/2014/main" val="2963269947"/>
                    </a:ext>
                  </a:extLst>
                </a:gridCol>
              </a:tblGrid>
              <a:tr h="448641">
                <a:tc gridSpan="2">
                  <a:txBody>
                    <a:bodyPr/>
                    <a:lstStyle/>
                    <a:p>
                      <a:pPr algn="ctr" fontAlgn="ctr"/>
                      <a:r>
                        <a:rPr lang="en-IN" sz="2400" u="none" strike="noStrike" dirty="0">
                          <a:effectLst/>
                        </a:rPr>
                        <a:t>Residual Analysis</a:t>
                      </a:r>
                      <a:endParaRPr lang="en-IN" sz="2400" b="1" i="0" u="none" strike="noStrike" dirty="0">
                        <a:solidFill>
                          <a:srgbClr val="FFFFFF"/>
                        </a:solidFill>
                        <a:effectLst/>
                        <a:latin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639599812"/>
                  </a:ext>
                </a:extLst>
              </a:tr>
              <a:tr h="448641">
                <a:tc>
                  <a:txBody>
                    <a:bodyPr/>
                    <a:lstStyle/>
                    <a:p>
                      <a:pPr algn="ctr" fontAlgn="b"/>
                      <a:r>
                        <a:rPr lang="en-IN" sz="2000" b="1" u="none" strike="noStrike" dirty="0">
                          <a:solidFill>
                            <a:schemeClr val="bg1"/>
                          </a:solidFill>
                          <a:effectLst/>
                        </a:rPr>
                        <a:t>MSE </a:t>
                      </a:r>
                      <a:endParaRPr lang="en-IN" sz="2000" b="1" i="0" u="none" strike="noStrike" dirty="0">
                        <a:solidFill>
                          <a:schemeClr val="bg1"/>
                        </a:solidFill>
                        <a:effectLst/>
                        <a:latin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en-US" sz="1800" b="0" u="none" strike="noStrike" kern="1200" dirty="0">
                          <a:solidFill>
                            <a:srgbClr val="000000"/>
                          </a:solidFill>
                          <a:effectLst/>
                          <a:latin typeface="+mn-lt"/>
                          <a:ea typeface="+mn-ea"/>
                          <a:cs typeface="+mn-cs"/>
                        </a:rPr>
                        <a:t>3</a:t>
                      </a:r>
                      <a:r>
                        <a:rPr lang="en-IN" sz="1800" b="0" u="none" strike="noStrike" kern="1200" dirty="0">
                          <a:solidFill>
                            <a:srgbClr val="000000"/>
                          </a:solidFill>
                          <a:effectLst/>
                          <a:latin typeface="+mn-lt"/>
                          <a:ea typeface="+mn-ea"/>
                          <a:cs typeface="+mn-cs"/>
                        </a:rPr>
                        <a:t>2281.65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4902862"/>
                  </a:ext>
                </a:extLst>
              </a:tr>
              <a:tr h="448641">
                <a:tc>
                  <a:txBody>
                    <a:bodyPr/>
                    <a:lstStyle/>
                    <a:p>
                      <a:pPr algn="ctr" fontAlgn="b"/>
                      <a:r>
                        <a:rPr lang="en-IN" sz="2000" b="1" u="none" strike="noStrike" dirty="0">
                          <a:solidFill>
                            <a:schemeClr val="bg1"/>
                          </a:solidFill>
                          <a:effectLst/>
                        </a:rPr>
                        <a:t>RMSE</a:t>
                      </a:r>
                      <a:endParaRPr lang="en-IN" sz="2000" b="1" i="0" u="none" strike="noStrike" dirty="0">
                        <a:solidFill>
                          <a:schemeClr val="bg1"/>
                        </a:solidFill>
                        <a:effectLst/>
                        <a:latin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800" b="0" u="none" strike="noStrike" kern="1200" dirty="0">
                          <a:solidFill>
                            <a:srgbClr val="000000"/>
                          </a:solidFill>
                          <a:effectLst/>
                          <a:latin typeface="+mn-lt"/>
                          <a:ea typeface="+mn-ea"/>
                          <a:cs typeface="+mn-cs"/>
                        </a:rPr>
                        <a:t>1</a:t>
                      </a:r>
                      <a:r>
                        <a:rPr lang="en-IN" sz="1800" b="0" u="none" strike="noStrike" kern="1200" dirty="0">
                          <a:solidFill>
                            <a:srgbClr val="000000"/>
                          </a:solidFill>
                          <a:effectLst/>
                          <a:latin typeface="+mn-lt"/>
                          <a:ea typeface="+mn-ea"/>
                          <a:cs typeface="+mn-cs"/>
                        </a:rPr>
                        <a:t>79.671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551803"/>
                  </a:ext>
                </a:extLst>
              </a:tr>
              <a:tr h="448641">
                <a:tc>
                  <a:txBody>
                    <a:bodyPr/>
                    <a:lstStyle/>
                    <a:p>
                      <a:pPr algn="ctr" fontAlgn="b"/>
                      <a:r>
                        <a:rPr lang="en-IN" sz="2000" b="1" u="none" strike="noStrike" dirty="0">
                          <a:solidFill>
                            <a:schemeClr val="bg1"/>
                          </a:solidFill>
                          <a:effectLst/>
                        </a:rPr>
                        <a:t>MAPE</a:t>
                      </a:r>
                      <a:endParaRPr lang="en-IN" sz="2000" b="1" i="0" u="none" strike="noStrike" dirty="0">
                        <a:solidFill>
                          <a:schemeClr val="bg1"/>
                        </a:solidFill>
                        <a:effectLst/>
                        <a:latin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IN" sz="1800" b="0" u="none" strike="noStrike" dirty="0">
                          <a:solidFill>
                            <a:srgbClr val="000000"/>
                          </a:solidFill>
                          <a:effectLst/>
                        </a:rPr>
                        <a:t>6.32%</a:t>
                      </a:r>
                      <a:endParaRPr lang="en-IN" sz="1800" b="0" i="0" u="none" strike="noStrike" dirty="0">
                        <a:solidFill>
                          <a:srgbClr val="000000"/>
                        </a:solidFill>
                        <a:effectLst/>
                        <a:latin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2345582"/>
                  </a:ext>
                </a:extLst>
              </a:tr>
            </a:tbl>
          </a:graphicData>
        </a:graphic>
      </p:graphicFrame>
      <p:sp>
        <p:nvSpPr>
          <p:cNvPr id="6" name="Rectangle 5">
            <a:extLst>
              <a:ext uri="{FF2B5EF4-FFF2-40B4-BE49-F238E27FC236}">
                <a16:creationId xmlns:a16="http://schemas.microsoft.com/office/drawing/2014/main" id="{A6CCD158-6352-4BE2-AE51-52943731E59D}"/>
              </a:ext>
            </a:extLst>
          </p:cNvPr>
          <p:cNvSpPr/>
          <p:nvPr/>
        </p:nvSpPr>
        <p:spPr>
          <a:xfrm>
            <a:off x="985482" y="5274860"/>
            <a:ext cx="10515599" cy="1108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28BEAF13-D93E-406E-8B90-63DB2B5199E3}"/>
              </a:ext>
            </a:extLst>
          </p:cNvPr>
          <p:cNvSpPr txBox="1"/>
          <p:nvPr/>
        </p:nvSpPr>
        <p:spPr>
          <a:xfrm>
            <a:off x="985481" y="5367611"/>
            <a:ext cx="10515600" cy="923330"/>
          </a:xfrm>
          <a:prstGeom prst="rect">
            <a:avLst/>
          </a:prstGeom>
          <a:noFill/>
        </p:spPr>
        <p:txBody>
          <a:bodyPr wrap="square" rtlCol="0">
            <a:spAutoFit/>
          </a:bodyPr>
          <a:lstStyle/>
          <a:p>
            <a:pPr algn="ctr"/>
            <a:r>
              <a:rPr lang="en-US" dirty="0"/>
              <a:t>The chart above shows that on an average the fitted value revolves around the actual portfolio value indicating that the model is able to predict the actual value closely and will in general predict the value correctly. Additionally the MAPE is below 10%. Hence the out sample analysis also looks to be acceptable</a:t>
            </a:r>
            <a:endParaRPr lang="en-IN" dirty="0"/>
          </a:p>
        </p:txBody>
      </p:sp>
    </p:spTree>
    <p:extLst>
      <p:ext uri="{BB962C8B-B14F-4D97-AF65-F5344CB8AC3E}">
        <p14:creationId xmlns:p14="http://schemas.microsoft.com/office/powerpoint/2010/main" val="1196070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3ABFC-4382-48E3-9006-7FE4BA6F05C0}"/>
              </a:ext>
            </a:extLst>
          </p:cNvPr>
          <p:cNvSpPr>
            <a:spLocks noGrp="1"/>
          </p:cNvSpPr>
          <p:nvPr>
            <p:ph type="title"/>
          </p:nvPr>
        </p:nvSpPr>
        <p:spPr>
          <a:xfrm>
            <a:off x="838200" y="221823"/>
            <a:ext cx="10515600" cy="1325563"/>
          </a:xfrm>
        </p:spPr>
        <p:txBody>
          <a:bodyPr/>
          <a:lstStyle/>
          <a:p>
            <a:r>
              <a:rPr lang="en-US" b="1" dirty="0"/>
              <a:t>Forecast</a:t>
            </a:r>
            <a:r>
              <a:rPr lang="en-US" dirty="0"/>
              <a:t> </a:t>
            </a:r>
            <a:endParaRPr lang="en-IN" dirty="0"/>
          </a:p>
        </p:txBody>
      </p:sp>
      <p:sp>
        <p:nvSpPr>
          <p:cNvPr id="16" name="TextBox 15">
            <a:extLst>
              <a:ext uri="{FF2B5EF4-FFF2-40B4-BE49-F238E27FC236}">
                <a16:creationId xmlns:a16="http://schemas.microsoft.com/office/drawing/2014/main" id="{E37106FD-1926-4104-BBEC-37D8BD095E9D}"/>
              </a:ext>
            </a:extLst>
          </p:cNvPr>
          <p:cNvSpPr txBox="1"/>
          <p:nvPr/>
        </p:nvSpPr>
        <p:spPr>
          <a:xfrm>
            <a:off x="3048569" y="1443841"/>
            <a:ext cx="6097136" cy="369332"/>
          </a:xfrm>
          <a:prstGeom prst="rect">
            <a:avLst/>
          </a:prstGeom>
          <a:noFill/>
        </p:spPr>
        <p:txBody>
          <a:bodyPr wrap="square">
            <a:spAutoFit/>
          </a:bodyPr>
          <a:lstStyle/>
          <a:p>
            <a:r>
              <a:rPr lang="en-IN" dirty="0"/>
              <a:t>   </a:t>
            </a:r>
          </a:p>
        </p:txBody>
      </p:sp>
      <p:graphicFrame>
        <p:nvGraphicFramePr>
          <p:cNvPr id="20" name="Content Placeholder 19">
            <a:extLst>
              <a:ext uri="{FF2B5EF4-FFF2-40B4-BE49-F238E27FC236}">
                <a16:creationId xmlns:a16="http://schemas.microsoft.com/office/drawing/2014/main" id="{33EC59C3-0067-4B09-94E9-586EC22857CB}"/>
              </a:ext>
            </a:extLst>
          </p:cNvPr>
          <p:cNvGraphicFramePr>
            <a:graphicFrameLocks noGrp="1"/>
          </p:cNvGraphicFramePr>
          <p:nvPr>
            <p:ph idx="1"/>
            <p:extLst>
              <p:ext uri="{D42A27DB-BD31-4B8C-83A1-F6EECF244321}">
                <p14:modId xmlns:p14="http://schemas.microsoft.com/office/powerpoint/2010/main" val="1662539688"/>
              </p:ext>
            </p:extLst>
          </p:nvPr>
        </p:nvGraphicFramePr>
        <p:xfrm>
          <a:off x="947953" y="1547386"/>
          <a:ext cx="4196684" cy="3822409"/>
        </p:xfrm>
        <a:graphic>
          <a:graphicData uri="http://schemas.openxmlformats.org/drawingml/2006/table">
            <a:tbl>
              <a:tblPr/>
              <a:tblGrid>
                <a:gridCol w="791570">
                  <a:extLst>
                    <a:ext uri="{9D8B030D-6E8A-4147-A177-3AD203B41FA5}">
                      <a16:colId xmlns:a16="http://schemas.microsoft.com/office/drawing/2014/main" val="3510705105"/>
                    </a:ext>
                  </a:extLst>
                </a:gridCol>
                <a:gridCol w="873457">
                  <a:extLst>
                    <a:ext uri="{9D8B030D-6E8A-4147-A177-3AD203B41FA5}">
                      <a16:colId xmlns:a16="http://schemas.microsoft.com/office/drawing/2014/main" val="3272780856"/>
                    </a:ext>
                  </a:extLst>
                </a:gridCol>
                <a:gridCol w="962297">
                  <a:extLst>
                    <a:ext uri="{9D8B030D-6E8A-4147-A177-3AD203B41FA5}">
                      <a16:colId xmlns:a16="http://schemas.microsoft.com/office/drawing/2014/main" val="1195960973"/>
                    </a:ext>
                  </a:extLst>
                </a:gridCol>
                <a:gridCol w="1569360">
                  <a:extLst>
                    <a:ext uri="{9D8B030D-6E8A-4147-A177-3AD203B41FA5}">
                      <a16:colId xmlns:a16="http://schemas.microsoft.com/office/drawing/2014/main" val="1674639189"/>
                    </a:ext>
                  </a:extLst>
                </a:gridCol>
              </a:tblGrid>
              <a:tr h="252484">
                <a:tc>
                  <a:txBody>
                    <a:bodyPr/>
                    <a:lstStyle/>
                    <a:p>
                      <a:pPr algn="l" fontAlgn="b"/>
                      <a:r>
                        <a:rPr lang="en-IN" sz="1000" b="0" i="0" u="none" strike="noStrike" dirty="0">
                          <a:solidFill>
                            <a:srgbClr val="000000"/>
                          </a:solidFill>
                          <a:effectLst/>
                          <a:latin typeface="Arial" panose="020B0604020202020204" pitchFamily="34" charset="0"/>
                        </a:rPr>
                        <a:t> </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IN" sz="1600" b="1" i="0" u="none" strike="noStrike" dirty="0">
                          <a:solidFill>
                            <a:srgbClr val="FFFFFF"/>
                          </a:solidFill>
                          <a:effectLst/>
                          <a:latin typeface="Arial" panose="020B0604020202020204" pitchFamily="34" charset="0"/>
                        </a:rPr>
                        <a:t>Portfolio Values</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789728331"/>
                  </a:ext>
                </a:extLst>
              </a:tr>
              <a:tr h="245660">
                <a:tc>
                  <a:txBody>
                    <a:bodyPr/>
                    <a:lstStyle/>
                    <a:p>
                      <a:pPr algn="ctr" rtl="0" fontAlgn="ctr"/>
                      <a:r>
                        <a:rPr lang="en-IN" sz="1600" b="1" i="0" u="none" strike="noStrike" dirty="0">
                          <a:solidFill>
                            <a:srgbClr val="FFFFFF"/>
                          </a:solidFill>
                          <a:effectLst/>
                          <a:latin typeface="Calibri" panose="020F0502020204030204" pitchFamily="34" charset="0"/>
                        </a:rPr>
                        <a:t>Date</a:t>
                      </a:r>
                    </a:p>
                  </a:txBody>
                  <a:tcPr marL="4198" marR="4198" marT="4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IN" sz="1400" b="1" i="0" u="none" strike="noStrike" dirty="0">
                          <a:solidFill>
                            <a:srgbClr val="FFFFFF"/>
                          </a:solidFill>
                          <a:effectLst/>
                          <a:latin typeface="Arial" panose="020B0604020202020204" pitchFamily="34" charset="0"/>
                        </a:rPr>
                        <a:t>Baseline</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8D2B"/>
                    </a:solidFill>
                  </a:tcPr>
                </a:tc>
                <a:tc>
                  <a:txBody>
                    <a:bodyPr/>
                    <a:lstStyle/>
                    <a:p>
                      <a:pPr algn="ctr" fontAlgn="b"/>
                      <a:r>
                        <a:rPr lang="en-IN" sz="1400" b="1" i="0" u="none" strike="noStrike">
                          <a:solidFill>
                            <a:srgbClr val="FFFFFF"/>
                          </a:solidFill>
                          <a:effectLst/>
                          <a:latin typeface="Arial" panose="020B0604020202020204" pitchFamily="34" charset="0"/>
                        </a:rPr>
                        <a:t>Adverse</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8D2B"/>
                    </a:solidFill>
                  </a:tcPr>
                </a:tc>
                <a:tc>
                  <a:txBody>
                    <a:bodyPr/>
                    <a:lstStyle/>
                    <a:p>
                      <a:pPr algn="ctr" fontAlgn="b"/>
                      <a:r>
                        <a:rPr lang="en-IN" sz="1400" b="1" i="0" u="none" strike="noStrike" dirty="0">
                          <a:solidFill>
                            <a:srgbClr val="FFFFFF"/>
                          </a:solidFill>
                          <a:effectLst/>
                          <a:latin typeface="Arial" panose="020B0604020202020204" pitchFamily="34" charset="0"/>
                        </a:rPr>
                        <a:t>Severely Adverse</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8D2B"/>
                    </a:solidFill>
                  </a:tcPr>
                </a:tc>
                <a:extLst>
                  <a:ext uri="{0D108BD9-81ED-4DB2-BD59-A6C34878D82A}">
                    <a16:rowId xmlns:a16="http://schemas.microsoft.com/office/drawing/2014/main" val="1729567556"/>
                  </a:ext>
                </a:extLst>
              </a:tr>
              <a:tr h="300250">
                <a:tc>
                  <a:txBody>
                    <a:bodyPr/>
                    <a:lstStyle/>
                    <a:p>
                      <a:pPr algn="ctr" rtl="0" fontAlgn="ctr"/>
                      <a:r>
                        <a:rPr lang="en-IN" sz="1200" b="0" i="0" u="none" strike="noStrike" dirty="0">
                          <a:solidFill>
                            <a:srgbClr val="000000"/>
                          </a:solidFill>
                          <a:effectLst/>
                          <a:latin typeface="Calibri" panose="020F0502020204030204" pitchFamily="34" charset="0"/>
                        </a:rPr>
                        <a:t>2018 Q1</a:t>
                      </a:r>
                    </a:p>
                  </a:txBody>
                  <a:tcPr marL="4198" marR="4198" marT="4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solidFill>
                            <a:srgbClr val="000000"/>
                          </a:solidFill>
                          <a:effectLst/>
                          <a:latin typeface="Arial" panose="020B0604020202020204" pitchFamily="34" charset="0"/>
                        </a:rPr>
                        <a:t>2415.34</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2481.22</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solidFill>
                            <a:srgbClr val="000000"/>
                          </a:solidFill>
                          <a:effectLst/>
                          <a:latin typeface="Arial" panose="020B0604020202020204" pitchFamily="34" charset="0"/>
                        </a:rPr>
                        <a:t>1435.30</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889011"/>
                  </a:ext>
                </a:extLst>
              </a:tr>
              <a:tr h="245660">
                <a:tc>
                  <a:txBody>
                    <a:bodyPr/>
                    <a:lstStyle/>
                    <a:p>
                      <a:pPr algn="ctr" rtl="0" fontAlgn="ctr"/>
                      <a:r>
                        <a:rPr lang="en-IN" sz="1200" b="0" i="0" u="none" strike="noStrike">
                          <a:solidFill>
                            <a:srgbClr val="000000"/>
                          </a:solidFill>
                          <a:effectLst/>
                          <a:latin typeface="Calibri" panose="020F0502020204030204" pitchFamily="34" charset="0"/>
                        </a:rPr>
                        <a:t>2018 Q2</a:t>
                      </a:r>
                    </a:p>
                  </a:txBody>
                  <a:tcPr marL="4198" marR="4198" marT="4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solidFill>
                            <a:srgbClr val="000000"/>
                          </a:solidFill>
                          <a:effectLst/>
                          <a:latin typeface="Arial" panose="020B0604020202020204" pitchFamily="34" charset="0"/>
                        </a:rPr>
                        <a:t>2355.25</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2204.37</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1203.11</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937152"/>
                  </a:ext>
                </a:extLst>
              </a:tr>
              <a:tr h="270418">
                <a:tc>
                  <a:txBody>
                    <a:bodyPr/>
                    <a:lstStyle/>
                    <a:p>
                      <a:pPr algn="ctr" rtl="0" fontAlgn="ctr"/>
                      <a:r>
                        <a:rPr lang="en-IN" sz="1200" b="0" i="0" u="none" strike="noStrike">
                          <a:solidFill>
                            <a:srgbClr val="000000"/>
                          </a:solidFill>
                          <a:effectLst/>
                          <a:latin typeface="Calibri" panose="020F0502020204030204" pitchFamily="34" charset="0"/>
                        </a:rPr>
                        <a:t>2018 Q3</a:t>
                      </a:r>
                    </a:p>
                  </a:txBody>
                  <a:tcPr marL="4198" marR="4198" marT="4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2335.04</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solidFill>
                            <a:srgbClr val="000000"/>
                          </a:solidFill>
                          <a:effectLst/>
                          <a:latin typeface="Arial" panose="020B0604020202020204" pitchFamily="34" charset="0"/>
                        </a:rPr>
                        <a:t>2058.95</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1070.06</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420882"/>
                  </a:ext>
                </a:extLst>
              </a:tr>
              <a:tr h="258914">
                <a:tc>
                  <a:txBody>
                    <a:bodyPr/>
                    <a:lstStyle/>
                    <a:p>
                      <a:pPr algn="ctr" rtl="0" fontAlgn="ctr"/>
                      <a:r>
                        <a:rPr lang="en-IN" sz="1200" b="0" i="0" u="none" strike="noStrike">
                          <a:solidFill>
                            <a:srgbClr val="000000"/>
                          </a:solidFill>
                          <a:effectLst/>
                          <a:latin typeface="Calibri" panose="020F0502020204030204" pitchFamily="34" charset="0"/>
                        </a:rPr>
                        <a:t>2018 Q4</a:t>
                      </a:r>
                    </a:p>
                  </a:txBody>
                  <a:tcPr marL="4198" marR="4198" marT="4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2323.47</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1932.14</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976.24</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891138"/>
                  </a:ext>
                </a:extLst>
              </a:tr>
              <a:tr h="233763">
                <a:tc>
                  <a:txBody>
                    <a:bodyPr/>
                    <a:lstStyle/>
                    <a:p>
                      <a:pPr algn="ctr" rtl="0" fontAlgn="ctr"/>
                      <a:r>
                        <a:rPr lang="en-IN" sz="1200" b="0" i="0" u="none" strike="noStrike">
                          <a:solidFill>
                            <a:srgbClr val="000000"/>
                          </a:solidFill>
                          <a:effectLst/>
                          <a:latin typeface="Calibri" panose="020F0502020204030204" pitchFamily="34" charset="0"/>
                        </a:rPr>
                        <a:t>2019 Q1</a:t>
                      </a:r>
                    </a:p>
                  </a:txBody>
                  <a:tcPr marL="4198" marR="4198" marT="4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2312.47</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solidFill>
                            <a:srgbClr val="000000"/>
                          </a:solidFill>
                          <a:effectLst/>
                          <a:latin typeface="Arial" panose="020B0604020202020204" pitchFamily="34" charset="0"/>
                        </a:rPr>
                        <a:t>1829.26</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solidFill>
                            <a:srgbClr val="000000"/>
                          </a:solidFill>
                          <a:effectLst/>
                          <a:latin typeface="Arial" panose="020B0604020202020204" pitchFamily="34" charset="0"/>
                        </a:rPr>
                        <a:t>898.69</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212478"/>
                  </a:ext>
                </a:extLst>
              </a:tr>
              <a:tr h="244461">
                <a:tc>
                  <a:txBody>
                    <a:bodyPr/>
                    <a:lstStyle/>
                    <a:p>
                      <a:pPr algn="ctr" rtl="0" fontAlgn="ctr"/>
                      <a:r>
                        <a:rPr lang="en-IN" sz="1200" b="0" i="0" u="none" strike="noStrike">
                          <a:solidFill>
                            <a:srgbClr val="000000"/>
                          </a:solidFill>
                          <a:effectLst/>
                          <a:latin typeface="Calibri" panose="020F0502020204030204" pitchFamily="34" charset="0"/>
                        </a:rPr>
                        <a:t>2019 Q2</a:t>
                      </a:r>
                    </a:p>
                  </a:txBody>
                  <a:tcPr marL="4198" marR="4198" marT="4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2294.55</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solidFill>
                            <a:srgbClr val="000000"/>
                          </a:solidFill>
                          <a:effectLst/>
                          <a:latin typeface="Arial" panose="020B0604020202020204" pitchFamily="34" charset="0"/>
                        </a:rPr>
                        <a:t>1807.16</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877.70</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012536"/>
                  </a:ext>
                </a:extLst>
              </a:tr>
              <a:tr h="265346">
                <a:tc>
                  <a:txBody>
                    <a:bodyPr/>
                    <a:lstStyle/>
                    <a:p>
                      <a:pPr algn="ctr" rtl="0" fontAlgn="ctr"/>
                      <a:r>
                        <a:rPr lang="en-IN" sz="1200" b="0" i="0" u="none" strike="noStrike">
                          <a:solidFill>
                            <a:srgbClr val="000000"/>
                          </a:solidFill>
                          <a:effectLst/>
                          <a:latin typeface="Calibri" panose="020F0502020204030204" pitchFamily="34" charset="0"/>
                        </a:rPr>
                        <a:t>2019 Q3</a:t>
                      </a:r>
                    </a:p>
                  </a:txBody>
                  <a:tcPr marL="4198" marR="4198" marT="4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2284.71</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1823.52</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884.81</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307735"/>
                  </a:ext>
                </a:extLst>
              </a:tr>
              <a:tr h="240194">
                <a:tc>
                  <a:txBody>
                    <a:bodyPr/>
                    <a:lstStyle/>
                    <a:p>
                      <a:pPr algn="ctr" rtl="0" fontAlgn="ctr"/>
                      <a:r>
                        <a:rPr lang="en-IN" sz="1200" b="0" i="0" u="none" strike="noStrike">
                          <a:solidFill>
                            <a:srgbClr val="000000"/>
                          </a:solidFill>
                          <a:effectLst/>
                          <a:latin typeface="Calibri" panose="020F0502020204030204" pitchFamily="34" charset="0"/>
                        </a:rPr>
                        <a:t>2019 Q4</a:t>
                      </a:r>
                    </a:p>
                  </a:txBody>
                  <a:tcPr marL="4198" marR="4198" marT="4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2275.34</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solidFill>
                            <a:srgbClr val="000000"/>
                          </a:solidFill>
                          <a:effectLst/>
                          <a:latin typeface="Arial" panose="020B0604020202020204" pitchFamily="34" charset="0"/>
                        </a:rPr>
                        <a:t>1855.86</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925.34</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947348"/>
                  </a:ext>
                </a:extLst>
              </a:tr>
              <a:tr h="235514">
                <a:tc>
                  <a:txBody>
                    <a:bodyPr/>
                    <a:lstStyle/>
                    <a:p>
                      <a:pPr algn="ctr" rtl="0" fontAlgn="ctr"/>
                      <a:r>
                        <a:rPr lang="en-IN" sz="1200" b="0" i="0" u="none" strike="noStrike">
                          <a:solidFill>
                            <a:srgbClr val="000000"/>
                          </a:solidFill>
                          <a:effectLst/>
                          <a:latin typeface="Calibri" panose="020F0502020204030204" pitchFamily="34" charset="0"/>
                        </a:rPr>
                        <a:t>2020 Q1</a:t>
                      </a:r>
                    </a:p>
                  </a:txBody>
                  <a:tcPr marL="4198" marR="4198" marT="4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2216.09</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1855.86</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970.25</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867179"/>
                  </a:ext>
                </a:extLst>
              </a:tr>
              <a:tr h="251305">
                <a:tc>
                  <a:txBody>
                    <a:bodyPr/>
                    <a:lstStyle/>
                    <a:p>
                      <a:pPr algn="ctr" rtl="0" fontAlgn="ctr"/>
                      <a:r>
                        <a:rPr lang="en-IN" sz="1200" b="0" i="0" u="none" strike="noStrike">
                          <a:solidFill>
                            <a:srgbClr val="000000"/>
                          </a:solidFill>
                          <a:effectLst/>
                          <a:latin typeface="Calibri" panose="020F0502020204030204" pitchFamily="34" charset="0"/>
                        </a:rPr>
                        <a:t>2020 Q2</a:t>
                      </a:r>
                    </a:p>
                  </a:txBody>
                  <a:tcPr marL="4198" marR="4198" marT="4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2236.99</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1932.43</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solidFill>
                            <a:srgbClr val="000000"/>
                          </a:solidFill>
                          <a:effectLst/>
                          <a:latin typeface="Arial" panose="020B0604020202020204" pitchFamily="34" charset="0"/>
                        </a:rPr>
                        <a:t>1038.17</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411964"/>
                  </a:ext>
                </a:extLst>
              </a:tr>
              <a:tr h="258377">
                <a:tc>
                  <a:txBody>
                    <a:bodyPr/>
                    <a:lstStyle/>
                    <a:p>
                      <a:pPr algn="ctr" rtl="0" fontAlgn="ctr"/>
                      <a:r>
                        <a:rPr lang="en-IN" sz="1200" b="0" i="0" u="none" strike="noStrike">
                          <a:solidFill>
                            <a:srgbClr val="000000"/>
                          </a:solidFill>
                          <a:effectLst/>
                          <a:latin typeface="Calibri" panose="020F0502020204030204" pitchFamily="34" charset="0"/>
                        </a:rPr>
                        <a:t>2020 Q3</a:t>
                      </a:r>
                    </a:p>
                  </a:txBody>
                  <a:tcPr marL="4198" marR="4198" marT="4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2215.48</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1977.15</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solidFill>
                            <a:srgbClr val="000000"/>
                          </a:solidFill>
                          <a:effectLst/>
                          <a:latin typeface="Arial" panose="020B0604020202020204" pitchFamily="34" charset="0"/>
                        </a:rPr>
                        <a:t>1107.90</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506556"/>
                  </a:ext>
                </a:extLst>
              </a:tr>
              <a:tr h="255593">
                <a:tc>
                  <a:txBody>
                    <a:bodyPr/>
                    <a:lstStyle/>
                    <a:p>
                      <a:pPr algn="ctr" rtl="0" fontAlgn="ctr"/>
                      <a:r>
                        <a:rPr lang="en-IN" sz="1200" b="0" i="0" u="none" strike="noStrike">
                          <a:solidFill>
                            <a:srgbClr val="000000"/>
                          </a:solidFill>
                          <a:effectLst/>
                          <a:latin typeface="Calibri" panose="020F0502020204030204" pitchFamily="34" charset="0"/>
                        </a:rPr>
                        <a:t>2020 Q4</a:t>
                      </a:r>
                    </a:p>
                  </a:txBody>
                  <a:tcPr marL="4198" marR="4198" marT="4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2229.19</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2023.76</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solidFill>
                            <a:srgbClr val="000000"/>
                          </a:solidFill>
                          <a:effectLst/>
                          <a:latin typeface="Arial" panose="020B0604020202020204" pitchFamily="34" charset="0"/>
                        </a:rPr>
                        <a:t>1199.92</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6307873"/>
                  </a:ext>
                </a:extLst>
              </a:tr>
              <a:tr h="262092">
                <a:tc>
                  <a:txBody>
                    <a:bodyPr/>
                    <a:lstStyle/>
                    <a:p>
                      <a:pPr algn="ctr" rtl="0" fontAlgn="ctr"/>
                      <a:r>
                        <a:rPr lang="en-IN" sz="1200" b="0" i="0" u="none" strike="noStrike" dirty="0">
                          <a:solidFill>
                            <a:srgbClr val="000000"/>
                          </a:solidFill>
                          <a:effectLst/>
                          <a:latin typeface="Calibri" panose="020F0502020204030204" pitchFamily="34" charset="0"/>
                        </a:rPr>
                        <a:t>2021 Q1</a:t>
                      </a:r>
                    </a:p>
                  </a:txBody>
                  <a:tcPr marL="4198" marR="4198" marT="4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2249.75</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a:solidFill>
                            <a:srgbClr val="000000"/>
                          </a:solidFill>
                          <a:effectLst/>
                          <a:latin typeface="Arial" panose="020B0604020202020204" pitchFamily="34" charset="0"/>
                        </a:rPr>
                        <a:t>2123.19</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solidFill>
                            <a:srgbClr val="000000"/>
                          </a:solidFill>
                          <a:effectLst/>
                          <a:latin typeface="Arial" panose="020B0604020202020204" pitchFamily="34" charset="0"/>
                        </a:rPr>
                        <a:t>1325.85</a:t>
                      </a:r>
                    </a:p>
                  </a:txBody>
                  <a:tcPr marL="4198" marR="4198" marT="41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9224993"/>
                  </a:ext>
                </a:extLst>
              </a:tr>
            </a:tbl>
          </a:graphicData>
        </a:graphic>
      </p:graphicFrame>
      <p:graphicFrame>
        <p:nvGraphicFramePr>
          <p:cNvPr id="21" name="Table 20">
            <a:extLst>
              <a:ext uri="{FF2B5EF4-FFF2-40B4-BE49-F238E27FC236}">
                <a16:creationId xmlns:a16="http://schemas.microsoft.com/office/drawing/2014/main" id="{46BC735B-367B-4629-B500-1EE090E84BD7}"/>
              </a:ext>
            </a:extLst>
          </p:cNvPr>
          <p:cNvGraphicFramePr>
            <a:graphicFrameLocks noGrp="1"/>
          </p:cNvGraphicFramePr>
          <p:nvPr>
            <p:extLst>
              <p:ext uri="{D42A27DB-BD31-4B8C-83A1-F6EECF244321}">
                <p14:modId xmlns:p14="http://schemas.microsoft.com/office/powerpoint/2010/main" val="3161533948"/>
              </p:ext>
            </p:extLst>
          </p:nvPr>
        </p:nvGraphicFramePr>
        <p:xfrm>
          <a:off x="5665810" y="1547386"/>
          <a:ext cx="6023496" cy="772734"/>
        </p:xfrm>
        <a:graphic>
          <a:graphicData uri="http://schemas.openxmlformats.org/drawingml/2006/table">
            <a:tbl>
              <a:tblPr/>
              <a:tblGrid>
                <a:gridCol w="3431340">
                  <a:extLst>
                    <a:ext uri="{9D8B030D-6E8A-4147-A177-3AD203B41FA5}">
                      <a16:colId xmlns:a16="http://schemas.microsoft.com/office/drawing/2014/main" val="2057069562"/>
                    </a:ext>
                  </a:extLst>
                </a:gridCol>
                <a:gridCol w="708647">
                  <a:extLst>
                    <a:ext uri="{9D8B030D-6E8A-4147-A177-3AD203B41FA5}">
                      <a16:colId xmlns:a16="http://schemas.microsoft.com/office/drawing/2014/main" val="1294053406"/>
                    </a:ext>
                  </a:extLst>
                </a:gridCol>
                <a:gridCol w="680675">
                  <a:extLst>
                    <a:ext uri="{9D8B030D-6E8A-4147-A177-3AD203B41FA5}">
                      <a16:colId xmlns:a16="http://schemas.microsoft.com/office/drawing/2014/main" val="3566150365"/>
                    </a:ext>
                  </a:extLst>
                </a:gridCol>
                <a:gridCol w="1202834">
                  <a:extLst>
                    <a:ext uri="{9D8B030D-6E8A-4147-A177-3AD203B41FA5}">
                      <a16:colId xmlns:a16="http://schemas.microsoft.com/office/drawing/2014/main" val="2345758208"/>
                    </a:ext>
                  </a:extLst>
                </a:gridCol>
              </a:tblGrid>
              <a:tr h="259601">
                <a:tc>
                  <a:txBody>
                    <a:bodyPr/>
                    <a:lstStyle/>
                    <a:p>
                      <a:pPr algn="ctr" fontAlgn="b"/>
                      <a:r>
                        <a:rPr lang="en-IN" sz="1100" b="0" i="0" u="none" strike="noStrike">
                          <a:solidFill>
                            <a:srgbClr val="000000"/>
                          </a:solidFill>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100" b="1" i="0" u="none" strike="noStrike">
                          <a:solidFill>
                            <a:srgbClr val="FFFFFF"/>
                          </a:solidFill>
                          <a:effectLst/>
                          <a:latin typeface="Arial" panose="020B0604020202020204" pitchFamily="34" charset="0"/>
                        </a:rPr>
                        <a:t>9 Quarter loss in value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590997695"/>
                  </a:ext>
                </a:extLst>
              </a:tr>
              <a:tr h="259601">
                <a:tc>
                  <a:txBody>
                    <a:bodyPr/>
                    <a:lstStyle/>
                    <a:p>
                      <a:pPr algn="ctr" fontAlgn="b"/>
                      <a:r>
                        <a:rPr lang="it-IT" sz="1100" b="1" i="0" u="none" strike="noStrike">
                          <a:solidFill>
                            <a:srgbClr val="FFFFFF"/>
                          </a:solidFill>
                          <a:effectLst/>
                          <a:latin typeface="Arial" panose="020B0604020202020204" pitchFamily="34" charset="0"/>
                        </a:rPr>
                        <a:t>Portfolio value in Q4 2017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8D2B"/>
                    </a:solidFill>
                  </a:tcPr>
                </a:tc>
                <a:tc>
                  <a:txBody>
                    <a:bodyPr/>
                    <a:lstStyle/>
                    <a:p>
                      <a:pPr algn="ctr" fontAlgn="b"/>
                      <a:r>
                        <a:rPr lang="en-IN" sz="1100" b="1" i="0" u="none" strike="noStrike">
                          <a:solidFill>
                            <a:srgbClr val="FFFFFF"/>
                          </a:solidFill>
                          <a:effectLst/>
                          <a:latin typeface="Arial" panose="020B0604020202020204" pitchFamily="34" charset="0"/>
                        </a:rPr>
                        <a:t>Baseline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8D2B"/>
                    </a:solidFill>
                  </a:tcPr>
                </a:tc>
                <a:tc>
                  <a:txBody>
                    <a:bodyPr/>
                    <a:lstStyle/>
                    <a:p>
                      <a:pPr algn="ctr" fontAlgn="b"/>
                      <a:r>
                        <a:rPr lang="en-IN" sz="1100" b="1" i="0" u="none" strike="noStrike">
                          <a:solidFill>
                            <a:srgbClr val="FFFFFF"/>
                          </a:solidFill>
                          <a:effectLst/>
                          <a:latin typeface="Arial" panose="020B0604020202020204" pitchFamily="34" charset="0"/>
                        </a:rPr>
                        <a:t>Adverse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8D2B"/>
                    </a:solidFill>
                  </a:tcPr>
                </a:tc>
                <a:tc>
                  <a:txBody>
                    <a:bodyPr/>
                    <a:lstStyle/>
                    <a:p>
                      <a:pPr algn="ctr" fontAlgn="b"/>
                      <a:r>
                        <a:rPr lang="en-IN" sz="1100" b="1" i="0" u="none" strike="noStrike">
                          <a:solidFill>
                            <a:srgbClr val="FFFFFF"/>
                          </a:solidFill>
                          <a:effectLst/>
                          <a:latin typeface="Arial" panose="020B0604020202020204" pitchFamily="34" charset="0"/>
                        </a:rPr>
                        <a:t>Severely Adverse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8D2B"/>
                    </a:solidFill>
                  </a:tcPr>
                </a:tc>
                <a:extLst>
                  <a:ext uri="{0D108BD9-81ED-4DB2-BD59-A6C34878D82A}">
                    <a16:rowId xmlns:a16="http://schemas.microsoft.com/office/drawing/2014/main" val="2557011475"/>
                  </a:ext>
                </a:extLst>
              </a:tr>
              <a:tr h="253532">
                <a:tc>
                  <a:txBody>
                    <a:bodyPr/>
                    <a:lstStyle/>
                    <a:p>
                      <a:pPr algn="ctr" fontAlgn="b"/>
                      <a:r>
                        <a:rPr lang="en-IN" sz="1100" b="0" i="0" u="none" strike="noStrike">
                          <a:solidFill>
                            <a:srgbClr val="000000"/>
                          </a:solidFill>
                          <a:effectLst/>
                          <a:latin typeface="Arial" panose="020B0604020202020204" pitchFamily="34" charset="0"/>
                        </a:rPr>
                        <a:t>2733.48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517.391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877.624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Arial" panose="020B0604020202020204" pitchFamily="34" charset="0"/>
                        </a:rPr>
                        <a:t>1763.232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3787686"/>
                  </a:ext>
                </a:extLst>
              </a:tr>
            </a:tbl>
          </a:graphicData>
        </a:graphic>
      </p:graphicFrame>
      <p:sp>
        <p:nvSpPr>
          <p:cNvPr id="22" name="TextBox 21">
            <a:extLst>
              <a:ext uri="{FF2B5EF4-FFF2-40B4-BE49-F238E27FC236}">
                <a16:creationId xmlns:a16="http://schemas.microsoft.com/office/drawing/2014/main" id="{E87EE5AB-F7E2-411D-BBDE-AF2C337B3A10}"/>
              </a:ext>
            </a:extLst>
          </p:cNvPr>
          <p:cNvSpPr txBox="1"/>
          <p:nvPr/>
        </p:nvSpPr>
        <p:spPr>
          <a:xfrm>
            <a:off x="2811793" y="6005015"/>
            <a:ext cx="6568413" cy="461665"/>
          </a:xfrm>
          <a:prstGeom prst="rect">
            <a:avLst/>
          </a:prstGeom>
          <a:noFill/>
        </p:spPr>
        <p:txBody>
          <a:bodyPr wrap="square" rtlCol="0">
            <a:spAutoFit/>
          </a:bodyPr>
          <a:lstStyle/>
          <a:p>
            <a:r>
              <a:rPr lang="en-US" sz="2400" dirty="0"/>
              <a:t>Required Capital for portfolio Investment = 148.43</a:t>
            </a:r>
            <a:endParaRPr lang="en-IN" sz="2400" dirty="0"/>
          </a:p>
        </p:txBody>
      </p:sp>
      <p:pic>
        <p:nvPicPr>
          <p:cNvPr id="24" name="Picture 23">
            <a:extLst>
              <a:ext uri="{FF2B5EF4-FFF2-40B4-BE49-F238E27FC236}">
                <a16:creationId xmlns:a16="http://schemas.microsoft.com/office/drawing/2014/main" id="{4EA1BB32-9641-4BF3-88A4-F7DADF9DCAEB}"/>
              </a:ext>
            </a:extLst>
          </p:cNvPr>
          <p:cNvPicPr>
            <a:picLocks noChangeAspect="1"/>
          </p:cNvPicPr>
          <p:nvPr/>
        </p:nvPicPr>
        <p:blipFill rotWithShape="1">
          <a:blip r:embed="rId2"/>
          <a:srcRect t="8389" r="7022" b="6425"/>
          <a:stretch/>
        </p:blipFill>
        <p:spPr>
          <a:xfrm>
            <a:off x="5557337" y="2629313"/>
            <a:ext cx="5006031" cy="2868755"/>
          </a:xfrm>
          <a:prstGeom prst="rect">
            <a:avLst/>
          </a:prstGeom>
        </p:spPr>
      </p:pic>
      <p:graphicFrame>
        <p:nvGraphicFramePr>
          <p:cNvPr id="27" name="Table 26">
            <a:extLst>
              <a:ext uri="{FF2B5EF4-FFF2-40B4-BE49-F238E27FC236}">
                <a16:creationId xmlns:a16="http://schemas.microsoft.com/office/drawing/2014/main" id="{FDB73D38-E557-4D02-A7D9-F16FB88F3220}"/>
              </a:ext>
            </a:extLst>
          </p:cNvPr>
          <p:cNvGraphicFramePr>
            <a:graphicFrameLocks noGrp="1"/>
          </p:cNvGraphicFramePr>
          <p:nvPr>
            <p:extLst>
              <p:ext uri="{D42A27DB-BD31-4B8C-83A1-F6EECF244321}">
                <p14:modId xmlns:p14="http://schemas.microsoft.com/office/powerpoint/2010/main" val="2825406784"/>
              </p:ext>
            </p:extLst>
          </p:nvPr>
        </p:nvGraphicFramePr>
        <p:xfrm>
          <a:off x="10563367" y="3126710"/>
          <a:ext cx="1207827" cy="674190"/>
        </p:xfrm>
        <a:graphic>
          <a:graphicData uri="http://schemas.openxmlformats.org/drawingml/2006/table">
            <a:tbl>
              <a:tblPr/>
              <a:tblGrid>
                <a:gridCol w="144940">
                  <a:extLst>
                    <a:ext uri="{9D8B030D-6E8A-4147-A177-3AD203B41FA5}">
                      <a16:colId xmlns:a16="http://schemas.microsoft.com/office/drawing/2014/main" val="1441533805"/>
                    </a:ext>
                  </a:extLst>
                </a:gridCol>
                <a:gridCol w="1062887">
                  <a:extLst>
                    <a:ext uri="{9D8B030D-6E8A-4147-A177-3AD203B41FA5}">
                      <a16:colId xmlns:a16="http://schemas.microsoft.com/office/drawing/2014/main" val="425957246"/>
                    </a:ext>
                  </a:extLst>
                </a:gridCol>
              </a:tblGrid>
              <a:tr h="224730">
                <a:tc>
                  <a:txBody>
                    <a:bodyPr/>
                    <a:lstStyle/>
                    <a:p>
                      <a:pPr algn="l" fontAlgn="b"/>
                      <a:r>
                        <a:rPr lang="en-IN" sz="1100" b="0" i="0" u="none" strike="noStrike">
                          <a:solidFill>
                            <a:srgbClr val="000000"/>
                          </a:solidFill>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l" fontAlgn="b"/>
                      <a:r>
                        <a:rPr lang="en-IN" sz="1000" b="0" i="0" u="none" strike="noStrike">
                          <a:solidFill>
                            <a:srgbClr val="000000"/>
                          </a:solidFill>
                          <a:effectLst/>
                          <a:latin typeface="Arial" panose="020B0604020202020204" pitchFamily="34" charset="0"/>
                        </a:rPr>
                        <a:t>Baseline</a:t>
                      </a:r>
                    </a:p>
                  </a:txBody>
                  <a:tcPr marL="4763" marR="4763" marT="47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17887865"/>
                  </a:ext>
                </a:extLst>
              </a:tr>
              <a:tr h="224730">
                <a:tc>
                  <a:txBody>
                    <a:bodyPr/>
                    <a:lstStyle/>
                    <a:p>
                      <a:pPr algn="l" fontAlgn="b"/>
                      <a:r>
                        <a:rPr lang="en-IN" sz="1100" b="0" i="0" u="none" strike="noStrike">
                          <a:solidFill>
                            <a:srgbClr val="000000"/>
                          </a:solidFill>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IN" sz="1000" b="0" i="0" u="none" strike="noStrike">
                          <a:solidFill>
                            <a:srgbClr val="000000"/>
                          </a:solidFill>
                          <a:effectLst/>
                          <a:latin typeface="Arial" panose="020B0604020202020204" pitchFamily="34" charset="0"/>
                        </a:rPr>
                        <a:t>Adverse</a:t>
                      </a:r>
                    </a:p>
                  </a:txBody>
                  <a:tcPr marL="4763" marR="4763" marT="476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23368998"/>
                  </a:ext>
                </a:extLst>
              </a:tr>
              <a:tr h="224730">
                <a:tc>
                  <a:txBody>
                    <a:bodyPr/>
                    <a:lstStyle/>
                    <a:p>
                      <a:pPr algn="l" fontAlgn="b"/>
                      <a:r>
                        <a:rPr lang="en-IN" sz="1100" b="0" i="0" u="none" strike="noStrike">
                          <a:solidFill>
                            <a:srgbClr val="000000"/>
                          </a:solidFill>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IN" sz="1000" b="0" i="0" u="none" strike="noStrike" dirty="0">
                          <a:solidFill>
                            <a:srgbClr val="000000"/>
                          </a:solidFill>
                          <a:effectLst/>
                          <a:latin typeface="Arial" panose="020B0604020202020204" pitchFamily="34" charset="0"/>
                        </a:rPr>
                        <a:t>Severely Adverse</a:t>
                      </a:r>
                    </a:p>
                  </a:txBody>
                  <a:tcPr marL="4763" marR="4763" marT="476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1915974"/>
                  </a:ext>
                </a:extLst>
              </a:tr>
            </a:tbl>
          </a:graphicData>
        </a:graphic>
      </p:graphicFrame>
    </p:spTree>
    <p:extLst>
      <p:ext uri="{BB962C8B-B14F-4D97-AF65-F5344CB8AC3E}">
        <p14:creationId xmlns:p14="http://schemas.microsoft.com/office/powerpoint/2010/main" val="48973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11BE6-F459-4E3E-B08A-3B69B33770B0}"/>
              </a:ext>
            </a:extLst>
          </p:cNvPr>
          <p:cNvSpPr>
            <a:spLocks noGrp="1"/>
          </p:cNvSpPr>
          <p:nvPr>
            <p:ph type="title"/>
          </p:nvPr>
        </p:nvSpPr>
        <p:spPr>
          <a:xfrm>
            <a:off x="3424451" y="2766218"/>
            <a:ext cx="5200934" cy="1325563"/>
          </a:xfrm>
        </p:spPr>
        <p:txBody>
          <a:bodyPr>
            <a:normAutofit/>
          </a:bodyPr>
          <a:lstStyle/>
          <a:p>
            <a:r>
              <a:rPr lang="en-US" sz="8000" b="1" dirty="0"/>
              <a:t>THANK YOU</a:t>
            </a:r>
            <a:endParaRPr lang="en-IN" sz="8000" b="1" dirty="0"/>
          </a:p>
        </p:txBody>
      </p:sp>
    </p:spTree>
    <p:extLst>
      <p:ext uri="{BB962C8B-B14F-4D97-AF65-F5344CB8AC3E}">
        <p14:creationId xmlns:p14="http://schemas.microsoft.com/office/powerpoint/2010/main" val="160539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E6BA9-A4EA-40CD-BF56-78316EB28700}"/>
              </a:ext>
            </a:extLst>
          </p:cNvPr>
          <p:cNvSpPr>
            <a:spLocks noGrp="1"/>
          </p:cNvSpPr>
          <p:nvPr>
            <p:ph type="title"/>
          </p:nvPr>
        </p:nvSpPr>
        <p:spPr>
          <a:xfrm>
            <a:off x="763137" y="20014"/>
            <a:ext cx="10515600" cy="788111"/>
          </a:xfrm>
        </p:spPr>
        <p:txBody>
          <a:bodyPr/>
          <a:lstStyle/>
          <a:p>
            <a:r>
              <a:rPr lang="en-US" b="1" dirty="0"/>
              <a:t>Data Cleaning</a:t>
            </a:r>
            <a:endParaRPr lang="en-IN" b="1" dirty="0"/>
          </a:p>
        </p:txBody>
      </p:sp>
      <p:sp>
        <p:nvSpPr>
          <p:cNvPr id="3" name="Content Placeholder 2">
            <a:extLst>
              <a:ext uri="{FF2B5EF4-FFF2-40B4-BE49-F238E27FC236}">
                <a16:creationId xmlns:a16="http://schemas.microsoft.com/office/drawing/2014/main" id="{2C5E8A6B-D74D-4FB4-906D-C7F456EAA6A2}"/>
              </a:ext>
            </a:extLst>
          </p:cNvPr>
          <p:cNvSpPr>
            <a:spLocks noGrp="1"/>
          </p:cNvSpPr>
          <p:nvPr>
            <p:ph idx="1"/>
          </p:nvPr>
        </p:nvSpPr>
        <p:spPr>
          <a:xfrm>
            <a:off x="838200" y="727967"/>
            <a:ext cx="10515600" cy="682388"/>
          </a:xfrm>
        </p:spPr>
        <p:txBody>
          <a:bodyPr>
            <a:normAutofit/>
          </a:bodyPr>
          <a:lstStyle/>
          <a:p>
            <a:pPr marL="0" indent="0">
              <a:buNone/>
            </a:pPr>
            <a:r>
              <a:rPr lang="en-US" sz="1600" dirty="0"/>
              <a:t>Step 1 : Having a look at the data</a:t>
            </a:r>
          </a:p>
          <a:p>
            <a:pPr marL="0" indent="0">
              <a:buNone/>
            </a:pPr>
            <a:r>
              <a:rPr lang="en-US" sz="1600" dirty="0"/>
              <a:t>This is the str after merging the two datasets of historic macroeconomic values and historic portfolio values</a:t>
            </a:r>
            <a:endParaRPr lang="en-IN" sz="1600" dirty="0"/>
          </a:p>
        </p:txBody>
      </p:sp>
      <p:sp>
        <p:nvSpPr>
          <p:cNvPr id="6" name="TextBox 5">
            <a:extLst>
              <a:ext uri="{FF2B5EF4-FFF2-40B4-BE49-F238E27FC236}">
                <a16:creationId xmlns:a16="http://schemas.microsoft.com/office/drawing/2014/main" id="{C5D63958-5E3E-4875-AAE8-CA9B60CEEB7A}"/>
              </a:ext>
            </a:extLst>
          </p:cNvPr>
          <p:cNvSpPr txBox="1"/>
          <p:nvPr/>
        </p:nvSpPr>
        <p:spPr>
          <a:xfrm>
            <a:off x="838200" y="1410355"/>
            <a:ext cx="6097136" cy="5447645"/>
          </a:xfrm>
          <a:prstGeom prst="rect">
            <a:avLst/>
          </a:prstGeom>
          <a:noFill/>
        </p:spPr>
        <p:txBody>
          <a:bodyPr wrap="square">
            <a:spAutoFit/>
          </a:bodyPr>
          <a:lstStyle/>
          <a:p>
            <a:r>
              <a:rPr lang="en-IN" sz="1200" dirty="0"/>
              <a:t>&gt; str(</a:t>
            </a:r>
            <a:r>
              <a:rPr lang="en-IN" sz="1200" dirty="0" err="1"/>
              <a:t>histdata</a:t>
            </a:r>
            <a:r>
              <a:rPr lang="en-IN" sz="1200" dirty="0"/>
              <a:t>)</a:t>
            </a:r>
          </a:p>
          <a:p>
            <a:r>
              <a:rPr lang="en-IN" sz="1200" dirty="0"/>
              <a:t>'</a:t>
            </a:r>
            <a:r>
              <a:rPr lang="en-IN" sz="1200" dirty="0" err="1"/>
              <a:t>data.frame</a:t>
            </a:r>
            <a:r>
              <a:rPr lang="en-IN" sz="1200" dirty="0"/>
              <a:t>':	52 obs. of  27 variables:</a:t>
            </a:r>
          </a:p>
          <a:p>
            <a:r>
              <a:rPr lang="en-IN" sz="1200" dirty="0"/>
              <a:t> $ Date                              : </a:t>
            </a:r>
            <a:r>
              <a:rPr lang="en-IN" sz="1200" dirty="0" err="1"/>
              <a:t>chr</a:t>
            </a:r>
            <a:r>
              <a:rPr lang="en-IN" sz="1200" dirty="0"/>
              <a:t>  "Q1 2005" "Q1 2006" "Q1 2007" "Q1 2008" ...</a:t>
            </a:r>
          </a:p>
          <a:p>
            <a:r>
              <a:rPr lang="en-IN" sz="1200" dirty="0"/>
              <a:t> $ Real GDP Growth                   : </a:t>
            </a:r>
            <a:r>
              <a:rPr lang="en-IN" sz="1200" dirty="0" err="1"/>
              <a:t>num</a:t>
            </a:r>
            <a:r>
              <a:rPr lang="en-IN" sz="1200" dirty="0"/>
              <a:t>  4.3 4.9 0.2 -2.7 -5.4 1.7 -1.5 2.7 2.8 -0.9 ...</a:t>
            </a:r>
          </a:p>
          <a:p>
            <a:r>
              <a:rPr lang="en-IN" sz="1200" dirty="0"/>
              <a:t> $ Nominal GDP growth                : </a:t>
            </a:r>
            <a:r>
              <a:rPr lang="en-IN" sz="1200" dirty="0" err="1"/>
              <a:t>num</a:t>
            </a:r>
            <a:r>
              <a:rPr lang="en-IN" sz="1200" dirty="0"/>
              <a:t>  8.3 8.2 4.8 -0.5 -4.5 3.2 0.2 4.9 4.4 0.7 ...</a:t>
            </a:r>
          </a:p>
          <a:p>
            <a:r>
              <a:rPr lang="en-IN" sz="1200" dirty="0"/>
              <a:t> $ Real Disposable Income Growth     : </a:t>
            </a:r>
            <a:r>
              <a:rPr lang="en-IN" sz="1200" dirty="0" err="1"/>
              <a:t>num</a:t>
            </a:r>
            <a:r>
              <a:rPr lang="en-IN" sz="1200" dirty="0"/>
              <a:t>  -3.8 9.5 2.6 2.9 -0.8 0.4 5 6.7 -15.7 4.3 ...</a:t>
            </a:r>
          </a:p>
          <a:p>
            <a:r>
              <a:rPr lang="en-IN" sz="1200" dirty="0"/>
              <a:t> $ Nominal Disposable Income         : </a:t>
            </a:r>
            <a:r>
              <a:rPr lang="en-IN" sz="1200" dirty="0" err="1"/>
              <a:t>num</a:t>
            </a:r>
            <a:r>
              <a:rPr lang="en-IN" sz="1200" dirty="0"/>
              <a:t>  -1.8 11.5 6.5 6.5 -3 1.8 8.2 9.2 -14.5 6.5 ...</a:t>
            </a:r>
          </a:p>
          <a:p>
            <a:r>
              <a:rPr lang="en-IN" sz="1200" dirty="0"/>
              <a:t> $ Unemployment Rate                 : </a:t>
            </a:r>
            <a:r>
              <a:rPr lang="en-IN" sz="1200" dirty="0" err="1"/>
              <a:t>num</a:t>
            </a:r>
            <a:r>
              <a:rPr lang="en-IN" sz="1200" dirty="0"/>
              <a:t>  5.3 4.7 4.5 5 8.3 9.8 9 8.3 7.7 6.7 ...</a:t>
            </a:r>
          </a:p>
          <a:p>
            <a:r>
              <a:rPr lang="en-IN" sz="1200" dirty="0"/>
              <a:t> $ CPI Inflation Rate                : </a:t>
            </a:r>
            <a:r>
              <a:rPr lang="en-IN" sz="1200" dirty="0" err="1"/>
              <a:t>num</a:t>
            </a:r>
            <a:r>
              <a:rPr lang="en-IN" sz="1200" dirty="0"/>
              <a:t>  2 2.1 4 4.4 -2.7 0.6 4.3 2.3 1.6 2.6 ...</a:t>
            </a:r>
          </a:p>
          <a:p>
            <a:r>
              <a:rPr lang="en-IN" sz="1200" dirty="0"/>
              <a:t> $ 3-month Treasury Rate             : </a:t>
            </a:r>
            <a:r>
              <a:rPr lang="en-IN" sz="1200" dirty="0" err="1"/>
              <a:t>num</a:t>
            </a:r>
            <a:r>
              <a:rPr lang="en-IN" sz="1200" dirty="0"/>
              <a:t>  2.5 4.4 5 2.1 0.2 0.1 0.1 0.1 0.1 0 ...</a:t>
            </a:r>
          </a:p>
          <a:p>
            <a:r>
              <a:rPr lang="en-IN" sz="1200" dirty="0"/>
              <a:t> $ 5-year Treasury Yield             : </a:t>
            </a:r>
            <a:r>
              <a:rPr lang="en-IN" sz="1200" dirty="0" err="1"/>
              <a:t>num</a:t>
            </a:r>
            <a:r>
              <a:rPr lang="en-IN" sz="1200" dirty="0"/>
              <a:t>  3.9 4.6 4.6 2.8 1.9 2.4 2.1 0.9 0.8 1.6 ...</a:t>
            </a:r>
          </a:p>
          <a:p>
            <a:r>
              <a:rPr lang="en-IN" sz="1200" dirty="0"/>
              <a:t> $ 10-year Treasury Yield            : </a:t>
            </a:r>
            <a:r>
              <a:rPr lang="en-IN" sz="1200" dirty="0" err="1"/>
              <a:t>num</a:t>
            </a:r>
            <a:r>
              <a:rPr lang="en-IN" sz="1200" dirty="0"/>
              <a:t>  4.4 4.7 4.8 3.9 3.2 3.9 3.5 2.1 1.9 2.8 ...</a:t>
            </a:r>
          </a:p>
          <a:p>
            <a:r>
              <a:rPr lang="en-IN" sz="1200" dirty="0"/>
              <a:t> $ BBB Corporate </a:t>
            </a:r>
            <a:r>
              <a:rPr lang="en-IN" sz="1200" dirty="0" err="1"/>
              <a:t>Yeild</a:t>
            </a:r>
            <a:r>
              <a:rPr lang="en-IN" sz="1200" dirty="0"/>
              <a:t>               : </a:t>
            </a:r>
            <a:r>
              <a:rPr lang="en-IN" sz="1200" dirty="0" err="1"/>
              <a:t>num</a:t>
            </a:r>
            <a:r>
              <a:rPr lang="en-IN" sz="1200" dirty="0"/>
              <a:t>  5.4 6 6.1 6.5 9 5.8 5.4 4.7 4 4.6 ...</a:t>
            </a:r>
          </a:p>
          <a:p>
            <a:r>
              <a:rPr lang="en-IN" sz="1200" dirty="0"/>
              <a:t> $ Mortgage Rate                     : </a:t>
            </a:r>
            <a:r>
              <a:rPr lang="en-IN" sz="1200" dirty="0" err="1"/>
              <a:t>num</a:t>
            </a:r>
            <a:r>
              <a:rPr lang="en-IN" sz="1200" dirty="0"/>
              <a:t>  5.8 6.2 6.2 5.9 5.1 5 4.8 3.9 3.5 4.4 ...</a:t>
            </a:r>
          </a:p>
          <a:p>
            <a:r>
              <a:rPr lang="en-IN" sz="1200" dirty="0"/>
              <a:t> $ Prime Rate                        : </a:t>
            </a:r>
            <a:r>
              <a:rPr lang="en-IN" sz="1200" dirty="0" err="1"/>
              <a:t>num</a:t>
            </a:r>
            <a:r>
              <a:rPr lang="en-IN" sz="1200" dirty="0"/>
              <a:t>  5.4 7.4 8.3 6.2 3.3 3.3 3.3 3.3 3.3 3.3 ...</a:t>
            </a:r>
          </a:p>
          <a:p>
            <a:r>
              <a:rPr lang="en-IN" sz="1200" dirty="0"/>
              <a:t> $ House Price Index                 : </a:t>
            </a:r>
            <a:r>
              <a:rPr lang="en-IN" sz="1200" dirty="0" err="1"/>
              <a:t>num</a:t>
            </a:r>
            <a:r>
              <a:rPr lang="en-IN" sz="1200" dirty="0"/>
              <a:t>  172 194 189 165 138 139 133 134 147 160 ...</a:t>
            </a:r>
          </a:p>
          <a:p>
            <a:r>
              <a:rPr lang="en-IN" sz="1200" dirty="0"/>
              <a:t> $ Commercial Real Estate Price Index: </a:t>
            </a:r>
            <a:r>
              <a:rPr lang="en-IN" sz="1200" dirty="0" err="1"/>
              <a:t>num</a:t>
            </a:r>
            <a:r>
              <a:rPr lang="en-IN" sz="1200" dirty="0"/>
              <a:t>  179 204 230 236 208 152 172 180 190 211 ...</a:t>
            </a:r>
          </a:p>
          <a:p>
            <a:r>
              <a:rPr lang="en-IN" sz="1200" dirty="0"/>
              <a:t> $ Market Volatility Index           : </a:t>
            </a:r>
            <a:r>
              <a:rPr lang="en-IN" sz="1200" dirty="0" err="1"/>
              <a:t>num</a:t>
            </a:r>
            <a:r>
              <a:rPr lang="en-IN" sz="1200" dirty="0"/>
              <a:t>  14.7 14.6 19.6 32.2 56.7 27.3 29.4 23 19 21.4 ...</a:t>
            </a:r>
          </a:p>
          <a:p>
            <a:r>
              <a:rPr lang="en-IN" sz="1200" dirty="0"/>
              <a:t> $ Money Supply                      : </a:t>
            </a:r>
            <a:r>
              <a:rPr lang="en-IN" sz="1200" dirty="0" err="1"/>
              <a:t>num</a:t>
            </a:r>
            <a:r>
              <a:rPr lang="en-IN" sz="1200" dirty="0"/>
              <a:t>  6419 6731 7117 7570 8304 ...</a:t>
            </a:r>
          </a:p>
          <a:p>
            <a:r>
              <a:rPr lang="en-IN" sz="1200" dirty="0"/>
              <a:t> $ FED Funds Rate                    : </a:t>
            </a:r>
            <a:r>
              <a:rPr lang="en-IN" sz="1200" dirty="0" err="1"/>
              <a:t>num</a:t>
            </a:r>
            <a:r>
              <a:rPr lang="en-IN" sz="1200" dirty="0"/>
              <a:t>  2.63 4.59 5.26 2.61 0.18 0.16 0.14 0.13 0.14 0.08 ...</a:t>
            </a:r>
          </a:p>
          <a:p>
            <a:r>
              <a:rPr lang="en-IN" sz="1200" dirty="0"/>
              <a:t> $ VIX CLS                           : </a:t>
            </a:r>
            <a:r>
              <a:rPr lang="en-IN" sz="1200" dirty="0" err="1"/>
              <a:t>num</a:t>
            </a:r>
            <a:r>
              <a:rPr lang="en-IN" sz="1200" dirty="0"/>
              <a:t>  13.4 14.5 13.7 20.7 33 ...</a:t>
            </a:r>
          </a:p>
          <a:p>
            <a:r>
              <a:rPr lang="en-IN" sz="1200" dirty="0"/>
              <a:t> $ TED Spread                        : </a:t>
            </a:r>
            <a:r>
              <a:rPr lang="en-IN" sz="1200" dirty="0" err="1"/>
              <a:t>num</a:t>
            </a:r>
            <a:r>
              <a:rPr lang="en-IN" sz="1200" dirty="0"/>
              <a:t>  0.42 0.514 0.628 1.128 0.671 ...</a:t>
            </a:r>
          </a:p>
          <a:p>
            <a:r>
              <a:rPr lang="en-IN" sz="1200" dirty="0"/>
              <a:t> $ Composite Leader Indicator        : </a:t>
            </a:r>
            <a:r>
              <a:rPr lang="en-IN" sz="1200" dirty="0" err="1"/>
              <a:t>num</a:t>
            </a:r>
            <a:r>
              <a:rPr lang="en-IN" sz="1200" dirty="0"/>
              <a:t>  100.4 100.6 101.8 99.7 95.6 ...</a:t>
            </a:r>
          </a:p>
          <a:p>
            <a:r>
              <a:rPr lang="en-IN" sz="1200" dirty="0"/>
              <a:t> $ consumer confidence index         : </a:t>
            </a:r>
            <a:r>
              <a:rPr lang="en-IN" sz="1200" dirty="0" err="1"/>
              <a:t>num</a:t>
            </a:r>
            <a:r>
              <a:rPr lang="en-IN" sz="1200" dirty="0"/>
              <a:t>  100.3 100.1 100.2 98.8 96.6 ...</a:t>
            </a:r>
          </a:p>
          <a:p>
            <a:r>
              <a:rPr lang="en-IN" sz="1200" dirty="0"/>
              <a:t> $ Business Confidence Index         : </a:t>
            </a:r>
            <a:r>
              <a:rPr lang="en-IN" sz="1200" dirty="0" err="1"/>
              <a:t>num</a:t>
            </a:r>
            <a:r>
              <a:rPr lang="en-IN" sz="1200" dirty="0"/>
              <a:t>  99.9 99.9 101.4 101.1 95.7 ...</a:t>
            </a:r>
          </a:p>
          <a:p>
            <a:r>
              <a:rPr lang="en-IN" sz="1200" dirty="0"/>
              <a:t> $ (USD/euro)                        : </a:t>
            </a:r>
            <a:r>
              <a:rPr lang="en-IN" sz="1200" dirty="0" err="1"/>
              <a:t>num</a:t>
            </a:r>
            <a:r>
              <a:rPr lang="en-IN" sz="1200" dirty="0"/>
              <a:t>  1.3 1.21 1.34 1.58 1.33 ...</a:t>
            </a:r>
          </a:p>
          <a:p>
            <a:r>
              <a:rPr lang="en-IN" sz="1200" dirty="0"/>
              <a:t> $ (yen/USD)                         : </a:t>
            </a:r>
            <a:r>
              <a:rPr lang="en-IN" sz="1200" dirty="0" err="1"/>
              <a:t>num</a:t>
            </a:r>
            <a:r>
              <a:rPr lang="en-IN" sz="1200" dirty="0"/>
              <a:t>  107.2 117.5 117.6 99.9 99.2 ...</a:t>
            </a:r>
          </a:p>
          <a:p>
            <a:r>
              <a:rPr lang="en-IN" sz="1200" dirty="0"/>
              <a:t> $ (USD/pound)                       : </a:t>
            </a:r>
            <a:r>
              <a:rPr lang="en-IN" sz="1200" dirty="0" err="1"/>
              <a:t>num</a:t>
            </a:r>
            <a:r>
              <a:rPr lang="en-IN" sz="1200" dirty="0"/>
              <a:t>  1.89 1.74 1.97 1.99 1.43 ...</a:t>
            </a:r>
          </a:p>
          <a:p>
            <a:r>
              <a:rPr lang="en-IN" sz="1200" dirty="0"/>
              <a:t> $ Portfolio Values                  : </a:t>
            </a:r>
            <a:r>
              <a:rPr lang="en-IN" sz="1200" dirty="0" err="1"/>
              <a:t>chr</a:t>
            </a:r>
            <a:r>
              <a:rPr lang="en-IN" sz="1200" dirty="0"/>
              <a:t>  "1180.5899999999999" "1294.83" "1420.86" "1322.7" ...</a:t>
            </a:r>
          </a:p>
        </p:txBody>
      </p:sp>
      <p:sp>
        <p:nvSpPr>
          <p:cNvPr id="7" name="TextBox 6">
            <a:extLst>
              <a:ext uri="{FF2B5EF4-FFF2-40B4-BE49-F238E27FC236}">
                <a16:creationId xmlns:a16="http://schemas.microsoft.com/office/drawing/2014/main" id="{F57855E6-7733-42C5-9A2A-87072062B9D8}"/>
              </a:ext>
            </a:extLst>
          </p:cNvPr>
          <p:cNvSpPr txBox="1"/>
          <p:nvPr/>
        </p:nvSpPr>
        <p:spPr>
          <a:xfrm>
            <a:off x="7499445" y="1738277"/>
            <a:ext cx="4469642" cy="1200329"/>
          </a:xfrm>
          <a:prstGeom prst="rect">
            <a:avLst/>
          </a:prstGeom>
          <a:noFill/>
        </p:spPr>
        <p:txBody>
          <a:bodyPr wrap="square" rtlCol="0">
            <a:spAutoFit/>
          </a:bodyPr>
          <a:lstStyle/>
          <a:p>
            <a:r>
              <a:rPr lang="en-US" dirty="0"/>
              <a:t>Things to do:</a:t>
            </a:r>
          </a:p>
          <a:p>
            <a:pPr marL="285750" indent="-285750">
              <a:buFont typeface="Arial" panose="020B0604020202020204" pitchFamily="34" charset="0"/>
              <a:buChar char="•"/>
            </a:pPr>
            <a:r>
              <a:rPr lang="en-US" dirty="0"/>
              <a:t>Convert portfolio values to numeric</a:t>
            </a:r>
          </a:p>
          <a:p>
            <a:pPr marL="285750" indent="-285750">
              <a:buFont typeface="Arial" panose="020B0604020202020204" pitchFamily="34" charset="0"/>
              <a:buChar char="•"/>
            </a:pPr>
            <a:r>
              <a:rPr lang="en-US" dirty="0"/>
              <a:t>Sort data according to Date</a:t>
            </a:r>
          </a:p>
          <a:p>
            <a:pPr marL="285750" indent="-285750">
              <a:buFont typeface="Arial" panose="020B0604020202020204" pitchFamily="34" charset="0"/>
              <a:buChar char="•"/>
            </a:pPr>
            <a:r>
              <a:rPr lang="en-US" dirty="0"/>
              <a:t>Have a closer look at portfolio values</a:t>
            </a:r>
            <a:endParaRPr lang="en-IN" dirty="0"/>
          </a:p>
        </p:txBody>
      </p:sp>
      <p:sp>
        <p:nvSpPr>
          <p:cNvPr id="8" name="Rectangle 7">
            <a:extLst>
              <a:ext uri="{FF2B5EF4-FFF2-40B4-BE49-F238E27FC236}">
                <a16:creationId xmlns:a16="http://schemas.microsoft.com/office/drawing/2014/main" id="{F415941A-2F6F-4B9C-BCF0-6608A669C856}"/>
              </a:ext>
            </a:extLst>
          </p:cNvPr>
          <p:cNvSpPr/>
          <p:nvPr/>
        </p:nvSpPr>
        <p:spPr>
          <a:xfrm>
            <a:off x="7499445" y="1738277"/>
            <a:ext cx="4012442" cy="12003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33793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D007F-54C9-4D73-8227-4B1C874687C4}"/>
              </a:ext>
            </a:extLst>
          </p:cNvPr>
          <p:cNvSpPr>
            <a:spLocks noGrp="1"/>
          </p:cNvSpPr>
          <p:nvPr>
            <p:ph type="title"/>
          </p:nvPr>
        </p:nvSpPr>
        <p:spPr>
          <a:xfrm>
            <a:off x="729018" y="-85251"/>
            <a:ext cx="10515600" cy="1325563"/>
          </a:xfrm>
        </p:spPr>
        <p:txBody>
          <a:bodyPr/>
          <a:lstStyle/>
          <a:p>
            <a:r>
              <a:rPr lang="en-US" b="1" dirty="0"/>
              <a:t>Data Cleaning</a:t>
            </a:r>
            <a:endParaRPr lang="en-IN" b="1" dirty="0"/>
          </a:p>
        </p:txBody>
      </p:sp>
      <p:sp>
        <p:nvSpPr>
          <p:cNvPr id="3" name="Content Placeholder 2">
            <a:extLst>
              <a:ext uri="{FF2B5EF4-FFF2-40B4-BE49-F238E27FC236}">
                <a16:creationId xmlns:a16="http://schemas.microsoft.com/office/drawing/2014/main" id="{8DC2AFED-02AF-4BE3-892E-51B713A051BD}"/>
              </a:ext>
            </a:extLst>
          </p:cNvPr>
          <p:cNvSpPr>
            <a:spLocks noGrp="1"/>
          </p:cNvSpPr>
          <p:nvPr>
            <p:ph idx="1"/>
          </p:nvPr>
        </p:nvSpPr>
        <p:spPr>
          <a:xfrm>
            <a:off x="729018" y="1095470"/>
            <a:ext cx="10515600" cy="4351338"/>
          </a:xfrm>
        </p:spPr>
        <p:txBody>
          <a:bodyPr>
            <a:normAutofit/>
          </a:bodyPr>
          <a:lstStyle/>
          <a:p>
            <a:pPr marL="0" indent="0">
              <a:buNone/>
            </a:pPr>
            <a:r>
              <a:rPr lang="en-US" sz="1800" dirty="0"/>
              <a:t>Step 2 : Closer look at portfolio values (after first two points in previous slide)</a:t>
            </a:r>
            <a:endParaRPr lang="en-IN" sz="1800" dirty="0"/>
          </a:p>
        </p:txBody>
      </p:sp>
      <p:pic>
        <p:nvPicPr>
          <p:cNvPr id="5" name="Picture 4">
            <a:extLst>
              <a:ext uri="{FF2B5EF4-FFF2-40B4-BE49-F238E27FC236}">
                <a16:creationId xmlns:a16="http://schemas.microsoft.com/office/drawing/2014/main" id="{32DCD7E0-B55A-4169-8C1F-D449CC1C9B86}"/>
              </a:ext>
            </a:extLst>
          </p:cNvPr>
          <p:cNvPicPr>
            <a:picLocks noChangeAspect="1"/>
          </p:cNvPicPr>
          <p:nvPr/>
        </p:nvPicPr>
        <p:blipFill rotWithShape="1">
          <a:blip r:embed="rId2"/>
          <a:srcRect l="925" t="8169" r="7949" b="6219"/>
          <a:stretch/>
        </p:blipFill>
        <p:spPr>
          <a:xfrm>
            <a:off x="729018" y="1656539"/>
            <a:ext cx="6197221" cy="3865332"/>
          </a:xfrm>
          <a:prstGeom prst="rect">
            <a:avLst/>
          </a:prstGeom>
        </p:spPr>
      </p:pic>
      <p:sp>
        <p:nvSpPr>
          <p:cNvPr id="6" name="TextBox 5">
            <a:extLst>
              <a:ext uri="{FF2B5EF4-FFF2-40B4-BE49-F238E27FC236}">
                <a16:creationId xmlns:a16="http://schemas.microsoft.com/office/drawing/2014/main" id="{DE68D7E5-D164-4EC2-AFA6-00184525B8A5}"/>
              </a:ext>
            </a:extLst>
          </p:cNvPr>
          <p:cNvSpPr txBox="1"/>
          <p:nvPr/>
        </p:nvSpPr>
        <p:spPr>
          <a:xfrm>
            <a:off x="1125940" y="5602406"/>
            <a:ext cx="9915099" cy="646331"/>
          </a:xfrm>
          <a:prstGeom prst="rect">
            <a:avLst/>
          </a:prstGeom>
          <a:noFill/>
        </p:spPr>
        <p:txBody>
          <a:bodyPr wrap="square" rtlCol="0">
            <a:spAutoFit/>
          </a:bodyPr>
          <a:lstStyle/>
          <a:p>
            <a:r>
              <a:rPr lang="en-US" dirty="0"/>
              <a:t>Two outliers and two missing values are to be seen. Boxplot confirms of the outliers present and graph of the missing values.</a:t>
            </a:r>
            <a:endParaRPr lang="en-IN" dirty="0"/>
          </a:p>
        </p:txBody>
      </p:sp>
      <p:pic>
        <p:nvPicPr>
          <p:cNvPr id="8" name="Picture 7">
            <a:extLst>
              <a:ext uri="{FF2B5EF4-FFF2-40B4-BE49-F238E27FC236}">
                <a16:creationId xmlns:a16="http://schemas.microsoft.com/office/drawing/2014/main" id="{1689B013-DA6E-40D9-A9AB-5672AAD9807F}"/>
              </a:ext>
            </a:extLst>
          </p:cNvPr>
          <p:cNvPicPr>
            <a:picLocks noChangeAspect="1"/>
          </p:cNvPicPr>
          <p:nvPr/>
        </p:nvPicPr>
        <p:blipFill rotWithShape="1">
          <a:blip r:embed="rId3"/>
          <a:srcRect l="8503" t="15973" r="7620" b="20398"/>
          <a:stretch/>
        </p:blipFill>
        <p:spPr>
          <a:xfrm>
            <a:off x="7263038" y="1827910"/>
            <a:ext cx="4446741" cy="3202180"/>
          </a:xfrm>
          <a:prstGeom prst="rect">
            <a:avLst/>
          </a:prstGeom>
        </p:spPr>
      </p:pic>
    </p:spTree>
    <p:extLst>
      <p:ext uri="{BB962C8B-B14F-4D97-AF65-F5344CB8AC3E}">
        <p14:creationId xmlns:p14="http://schemas.microsoft.com/office/powerpoint/2010/main" val="405148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A73C0-805C-485A-87BB-29BC47DCA5E3}"/>
              </a:ext>
            </a:extLst>
          </p:cNvPr>
          <p:cNvSpPr>
            <a:spLocks noGrp="1"/>
          </p:cNvSpPr>
          <p:nvPr>
            <p:ph type="title"/>
          </p:nvPr>
        </p:nvSpPr>
        <p:spPr>
          <a:xfrm>
            <a:off x="387824" y="158145"/>
            <a:ext cx="3508612" cy="699401"/>
          </a:xfrm>
        </p:spPr>
        <p:txBody>
          <a:bodyPr/>
          <a:lstStyle/>
          <a:p>
            <a:r>
              <a:rPr lang="en-US" b="1" dirty="0"/>
              <a:t>Data Cleaning</a:t>
            </a:r>
            <a:endParaRPr lang="en-IN" b="1" dirty="0"/>
          </a:p>
        </p:txBody>
      </p:sp>
      <p:sp>
        <p:nvSpPr>
          <p:cNvPr id="3" name="Content Placeholder 2">
            <a:extLst>
              <a:ext uri="{FF2B5EF4-FFF2-40B4-BE49-F238E27FC236}">
                <a16:creationId xmlns:a16="http://schemas.microsoft.com/office/drawing/2014/main" id="{1C2EAC23-E387-4FD6-840F-5356CECB3F18}"/>
              </a:ext>
            </a:extLst>
          </p:cNvPr>
          <p:cNvSpPr>
            <a:spLocks noGrp="1"/>
          </p:cNvSpPr>
          <p:nvPr>
            <p:ph idx="1"/>
          </p:nvPr>
        </p:nvSpPr>
        <p:spPr>
          <a:xfrm>
            <a:off x="387824" y="1013583"/>
            <a:ext cx="5377217" cy="4351338"/>
          </a:xfrm>
        </p:spPr>
        <p:txBody>
          <a:bodyPr>
            <a:normAutofit/>
          </a:bodyPr>
          <a:lstStyle/>
          <a:p>
            <a:pPr marL="0" indent="0">
              <a:buNone/>
            </a:pPr>
            <a:r>
              <a:rPr lang="en-US" sz="1800" dirty="0"/>
              <a:t>Outliers : from the graph, we can see that at Q3 2013 and Q4 2013, the values are 16000 and 18000 approx which does not follow pattern, maybe there might be mistake of decimal places so we shift them to left.</a:t>
            </a:r>
          </a:p>
          <a:p>
            <a:pPr marL="0" indent="0">
              <a:buNone/>
            </a:pPr>
            <a:r>
              <a:rPr lang="en-US" sz="1800" dirty="0"/>
              <a:t>Missing Values: there are two values missing for Q4 2009 and Q3 2016, we perform linear interpolation to fill those portfolio values</a:t>
            </a:r>
            <a:endParaRPr lang="en-IN" sz="1800" dirty="0"/>
          </a:p>
        </p:txBody>
      </p:sp>
      <p:pic>
        <p:nvPicPr>
          <p:cNvPr id="5" name="Picture 4">
            <a:extLst>
              <a:ext uri="{FF2B5EF4-FFF2-40B4-BE49-F238E27FC236}">
                <a16:creationId xmlns:a16="http://schemas.microsoft.com/office/drawing/2014/main" id="{3526E88F-E8F9-497A-9069-A1A08B110761}"/>
              </a:ext>
            </a:extLst>
          </p:cNvPr>
          <p:cNvPicPr>
            <a:picLocks noChangeAspect="1"/>
          </p:cNvPicPr>
          <p:nvPr/>
        </p:nvPicPr>
        <p:blipFill rotWithShape="1">
          <a:blip r:embed="rId2"/>
          <a:srcRect l="862" t="8988" r="7812" b="6635"/>
          <a:stretch/>
        </p:blipFill>
        <p:spPr>
          <a:xfrm>
            <a:off x="5765042" y="123653"/>
            <a:ext cx="6279107" cy="3921175"/>
          </a:xfrm>
          <a:prstGeom prst="rect">
            <a:avLst/>
          </a:prstGeom>
        </p:spPr>
      </p:pic>
      <p:pic>
        <p:nvPicPr>
          <p:cNvPr id="8" name="Picture 7">
            <a:extLst>
              <a:ext uri="{FF2B5EF4-FFF2-40B4-BE49-F238E27FC236}">
                <a16:creationId xmlns:a16="http://schemas.microsoft.com/office/drawing/2014/main" id="{1406388C-7181-41B1-BA33-A226EA0DD80A}"/>
              </a:ext>
            </a:extLst>
          </p:cNvPr>
          <p:cNvPicPr>
            <a:picLocks noChangeAspect="1"/>
          </p:cNvPicPr>
          <p:nvPr/>
        </p:nvPicPr>
        <p:blipFill rotWithShape="1">
          <a:blip r:embed="rId3"/>
          <a:srcRect l="8350" t="23104" r="7812" b="28451"/>
          <a:stretch/>
        </p:blipFill>
        <p:spPr>
          <a:xfrm>
            <a:off x="6761328" y="4239955"/>
            <a:ext cx="4763069" cy="2360370"/>
          </a:xfrm>
          <a:prstGeom prst="rect">
            <a:avLst/>
          </a:prstGeom>
        </p:spPr>
      </p:pic>
      <p:graphicFrame>
        <p:nvGraphicFramePr>
          <p:cNvPr id="13" name="Table 12">
            <a:extLst>
              <a:ext uri="{FF2B5EF4-FFF2-40B4-BE49-F238E27FC236}">
                <a16:creationId xmlns:a16="http://schemas.microsoft.com/office/drawing/2014/main" id="{6535B997-D03C-4EC8-AC27-FB5CF87D71DB}"/>
              </a:ext>
            </a:extLst>
          </p:cNvPr>
          <p:cNvGraphicFramePr>
            <a:graphicFrameLocks noGrp="1"/>
          </p:cNvGraphicFramePr>
          <p:nvPr>
            <p:extLst>
              <p:ext uri="{D42A27DB-BD31-4B8C-83A1-F6EECF244321}">
                <p14:modId xmlns:p14="http://schemas.microsoft.com/office/powerpoint/2010/main" val="1160190325"/>
              </p:ext>
            </p:extLst>
          </p:nvPr>
        </p:nvGraphicFramePr>
        <p:xfrm>
          <a:off x="3737780" y="3803267"/>
          <a:ext cx="2620370" cy="2082206"/>
        </p:xfrm>
        <a:graphic>
          <a:graphicData uri="http://schemas.openxmlformats.org/drawingml/2006/table">
            <a:tbl>
              <a:tblPr firstRow="1">
                <a:tableStyleId>{073A0DAA-6AF3-43AB-8588-CEC1D06C72B9}</a:tableStyleId>
              </a:tblPr>
              <a:tblGrid>
                <a:gridCol w="1268102">
                  <a:extLst>
                    <a:ext uri="{9D8B030D-6E8A-4147-A177-3AD203B41FA5}">
                      <a16:colId xmlns:a16="http://schemas.microsoft.com/office/drawing/2014/main" val="2403560648"/>
                    </a:ext>
                  </a:extLst>
                </a:gridCol>
                <a:gridCol w="1352268">
                  <a:extLst>
                    <a:ext uri="{9D8B030D-6E8A-4147-A177-3AD203B41FA5}">
                      <a16:colId xmlns:a16="http://schemas.microsoft.com/office/drawing/2014/main" val="2963269947"/>
                    </a:ext>
                  </a:extLst>
                </a:gridCol>
              </a:tblGrid>
              <a:tr h="448641">
                <a:tc gridSpan="2">
                  <a:txBody>
                    <a:bodyPr/>
                    <a:lstStyle/>
                    <a:p>
                      <a:pPr algn="ctr" fontAlgn="ctr"/>
                      <a:r>
                        <a:rPr lang="en-IN" sz="2400" u="none" strike="noStrike" dirty="0">
                          <a:effectLst/>
                        </a:rPr>
                        <a:t>Measures of Central Tendency</a:t>
                      </a:r>
                      <a:endParaRPr lang="en-IN" sz="2400" b="1" i="0" u="none" strike="noStrike" dirty="0">
                        <a:solidFill>
                          <a:srgbClr val="FFFFFF"/>
                        </a:solidFill>
                        <a:effectLst/>
                        <a:latin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639599812"/>
                  </a:ext>
                </a:extLst>
              </a:tr>
              <a:tr h="448641">
                <a:tc>
                  <a:txBody>
                    <a:bodyPr/>
                    <a:lstStyle/>
                    <a:p>
                      <a:pPr algn="ctr" fontAlgn="b"/>
                      <a:r>
                        <a:rPr lang="en-IN" sz="2000" b="1" u="none" strike="noStrike" dirty="0">
                          <a:solidFill>
                            <a:schemeClr val="bg1"/>
                          </a:solidFill>
                          <a:effectLst/>
                        </a:rPr>
                        <a:t>Mean </a:t>
                      </a:r>
                      <a:endParaRPr lang="en-IN" sz="2000" b="1" i="0" u="none" strike="noStrike" dirty="0">
                        <a:solidFill>
                          <a:schemeClr val="bg1"/>
                        </a:solidFill>
                        <a:effectLst/>
                        <a:latin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en-US" sz="1800" b="0" u="none" strike="noStrike" kern="1200" dirty="0">
                          <a:solidFill>
                            <a:srgbClr val="000000"/>
                          </a:solidFill>
                          <a:effectLst/>
                          <a:latin typeface="+mn-lt"/>
                          <a:ea typeface="+mn-ea"/>
                          <a:cs typeface="+mn-cs"/>
                        </a:rPr>
                        <a:t>1</a:t>
                      </a:r>
                      <a:r>
                        <a:rPr lang="en-IN" sz="1800" b="0" u="none" strike="noStrike" kern="1200" dirty="0">
                          <a:solidFill>
                            <a:srgbClr val="000000"/>
                          </a:solidFill>
                          <a:effectLst/>
                          <a:latin typeface="+mn-lt"/>
                          <a:ea typeface="+mn-ea"/>
                          <a:cs typeface="+mn-cs"/>
                        </a:rPr>
                        <a:t>562.934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4902862"/>
                  </a:ext>
                </a:extLst>
              </a:tr>
              <a:tr h="448641">
                <a:tc>
                  <a:txBody>
                    <a:bodyPr/>
                    <a:lstStyle/>
                    <a:p>
                      <a:pPr algn="ctr" fontAlgn="b"/>
                      <a:r>
                        <a:rPr lang="en-IN" sz="2000" b="1" u="none" strike="noStrike" dirty="0">
                          <a:solidFill>
                            <a:schemeClr val="bg1"/>
                          </a:solidFill>
                          <a:effectLst/>
                        </a:rPr>
                        <a:t>Median</a:t>
                      </a:r>
                      <a:endParaRPr lang="en-IN" sz="2000" b="1" i="0" u="none" strike="noStrike" dirty="0">
                        <a:solidFill>
                          <a:schemeClr val="bg1"/>
                        </a:solidFill>
                        <a:effectLst/>
                        <a:latin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IN" sz="1800" b="0" u="none" strike="noStrike" dirty="0">
                          <a:solidFill>
                            <a:srgbClr val="000000"/>
                          </a:solidFill>
                          <a:effectLst/>
                        </a:rPr>
                        <a:t>1419.58</a:t>
                      </a:r>
                      <a:endParaRPr lang="en-IN" sz="1800" b="0" i="0" u="none" strike="noStrike" dirty="0">
                        <a:solidFill>
                          <a:srgbClr val="000000"/>
                        </a:solidFill>
                        <a:effectLst/>
                        <a:latin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551803"/>
                  </a:ext>
                </a:extLst>
              </a:tr>
              <a:tr h="448641">
                <a:tc>
                  <a:txBody>
                    <a:bodyPr/>
                    <a:lstStyle/>
                    <a:p>
                      <a:pPr algn="ctr" fontAlgn="b"/>
                      <a:r>
                        <a:rPr lang="en-IN" sz="2000" b="1" u="none" strike="noStrike" dirty="0">
                          <a:solidFill>
                            <a:schemeClr val="bg1"/>
                          </a:solidFill>
                          <a:effectLst/>
                        </a:rPr>
                        <a:t>Mode</a:t>
                      </a:r>
                      <a:endParaRPr lang="en-IN" sz="2000" b="1" i="0" u="none" strike="noStrike" dirty="0">
                        <a:solidFill>
                          <a:schemeClr val="bg1"/>
                        </a:solidFill>
                        <a:effectLst/>
                        <a:latin typeface="Arial" panose="020B060402020202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800" b="0" u="none" strike="noStrike" kern="1200" dirty="0">
                          <a:solidFill>
                            <a:srgbClr val="000000"/>
                          </a:solidFill>
                          <a:effectLst/>
                          <a:latin typeface="+mn-lt"/>
                          <a:ea typeface="+mn-ea"/>
                          <a:cs typeface="+mn-cs"/>
                        </a:rPr>
                        <a:t>1</a:t>
                      </a:r>
                      <a:r>
                        <a:rPr lang="en-IN" sz="1800" b="0" u="none" strike="noStrike" kern="1200" dirty="0">
                          <a:solidFill>
                            <a:srgbClr val="000000"/>
                          </a:solidFill>
                          <a:effectLst/>
                          <a:latin typeface="+mn-lt"/>
                          <a:ea typeface="+mn-ea"/>
                          <a:cs typeface="+mn-cs"/>
                        </a:rPr>
                        <a:t>180.59</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2345582"/>
                  </a:ext>
                </a:extLst>
              </a:tr>
            </a:tbl>
          </a:graphicData>
        </a:graphic>
      </p:graphicFrame>
      <p:sp>
        <p:nvSpPr>
          <p:cNvPr id="14" name="Rectangle 13">
            <a:extLst>
              <a:ext uri="{FF2B5EF4-FFF2-40B4-BE49-F238E27FC236}">
                <a16:creationId xmlns:a16="http://schemas.microsoft.com/office/drawing/2014/main" id="{2B7B3067-4581-4D68-BFFD-F0303D018C00}"/>
              </a:ext>
            </a:extLst>
          </p:cNvPr>
          <p:cNvSpPr/>
          <p:nvPr/>
        </p:nvSpPr>
        <p:spPr>
          <a:xfrm>
            <a:off x="490182" y="3967207"/>
            <a:ext cx="2934268" cy="17543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55E8E7B7-E4A2-4CD0-9034-DC6CD19CCC0D}"/>
              </a:ext>
            </a:extLst>
          </p:cNvPr>
          <p:cNvSpPr txBox="1"/>
          <p:nvPr/>
        </p:nvSpPr>
        <p:spPr>
          <a:xfrm>
            <a:off x="545344" y="3967207"/>
            <a:ext cx="2856930" cy="1754326"/>
          </a:xfrm>
          <a:prstGeom prst="rect">
            <a:avLst/>
          </a:prstGeom>
          <a:noFill/>
        </p:spPr>
        <p:txBody>
          <a:bodyPr wrap="square" rtlCol="0">
            <a:spAutoFit/>
          </a:bodyPr>
          <a:lstStyle/>
          <a:p>
            <a:pPr algn="ctr"/>
            <a:r>
              <a:rPr lang="en-US" dirty="0"/>
              <a:t>Mean is the better measure of central tendency for this data because there is no outliers present now. The data is now fit for predictive modelling process</a:t>
            </a:r>
            <a:endParaRPr lang="en-IN" dirty="0"/>
          </a:p>
        </p:txBody>
      </p:sp>
    </p:spTree>
    <p:extLst>
      <p:ext uri="{BB962C8B-B14F-4D97-AF65-F5344CB8AC3E}">
        <p14:creationId xmlns:p14="http://schemas.microsoft.com/office/powerpoint/2010/main" val="3441367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8DDC-ADFE-4FD2-BE3C-0436F926B037}"/>
              </a:ext>
            </a:extLst>
          </p:cNvPr>
          <p:cNvSpPr>
            <a:spLocks noGrp="1"/>
          </p:cNvSpPr>
          <p:nvPr>
            <p:ph type="title"/>
          </p:nvPr>
        </p:nvSpPr>
        <p:spPr>
          <a:xfrm>
            <a:off x="838200" y="409446"/>
            <a:ext cx="10515600" cy="706224"/>
          </a:xfrm>
        </p:spPr>
        <p:txBody>
          <a:bodyPr/>
          <a:lstStyle/>
          <a:p>
            <a:r>
              <a:rPr lang="en-US" b="1" dirty="0"/>
              <a:t>EDA of Parameters</a:t>
            </a:r>
            <a:endParaRPr lang="en-IN" b="1" dirty="0"/>
          </a:p>
        </p:txBody>
      </p:sp>
      <p:sp>
        <p:nvSpPr>
          <p:cNvPr id="3" name="Content Placeholder 2">
            <a:extLst>
              <a:ext uri="{FF2B5EF4-FFF2-40B4-BE49-F238E27FC236}">
                <a16:creationId xmlns:a16="http://schemas.microsoft.com/office/drawing/2014/main" id="{BCE46590-8494-4140-A306-7D8BAB5029C3}"/>
              </a:ext>
            </a:extLst>
          </p:cNvPr>
          <p:cNvSpPr>
            <a:spLocks noGrp="1"/>
          </p:cNvSpPr>
          <p:nvPr>
            <p:ph idx="1"/>
          </p:nvPr>
        </p:nvSpPr>
        <p:spPr>
          <a:xfrm>
            <a:off x="838200" y="1289713"/>
            <a:ext cx="10515600" cy="4887250"/>
          </a:xfrm>
        </p:spPr>
        <p:txBody>
          <a:bodyPr/>
          <a:lstStyle/>
          <a:p>
            <a:pPr marL="0" indent="0">
              <a:buNone/>
            </a:pPr>
            <a:r>
              <a:rPr lang="en-US" dirty="0"/>
              <a:t>1) Correlation Test</a:t>
            </a:r>
            <a:endParaRPr lang="en-IN" dirty="0"/>
          </a:p>
        </p:txBody>
      </p:sp>
      <p:graphicFrame>
        <p:nvGraphicFramePr>
          <p:cNvPr id="4" name="Table 3">
            <a:extLst>
              <a:ext uri="{FF2B5EF4-FFF2-40B4-BE49-F238E27FC236}">
                <a16:creationId xmlns:a16="http://schemas.microsoft.com/office/drawing/2014/main" id="{1873C3E1-B035-4C87-B61B-6C544B0D82E9}"/>
              </a:ext>
            </a:extLst>
          </p:cNvPr>
          <p:cNvGraphicFramePr>
            <a:graphicFrameLocks noGrp="1"/>
          </p:cNvGraphicFramePr>
          <p:nvPr>
            <p:extLst>
              <p:ext uri="{D42A27DB-BD31-4B8C-83A1-F6EECF244321}">
                <p14:modId xmlns:p14="http://schemas.microsoft.com/office/powerpoint/2010/main" val="58870955"/>
              </p:ext>
            </p:extLst>
          </p:nvPr>
        </p:nvGraphicFramePr>
        <p:xfrm>
          <a:off x="997390" y="1907508"/>
          <a:ext cx="3560962" cy="4745763"/>
        </p:xfrm>
        <a:graphic>
          <a:graphicData uri="http://schemas.openxmlformats.org/drawingml/2006/table">
            <a:tbl>
              <a:tblPr/>
              <a:tblGrid>
                <a:gridCol w="2250777">
                  <a:extLst>
                    <a:ext uri="{9D8B030D-6E8A-4147-A177-3AD203B41FA5}">
                      <a16:colId xmlns:a16="http://schemas.microsoft.com/office/drawing/2014/main" val="616922050"/>
                    </a:ext>
                  </a:extLst>
                </a:gridCol>
                <a:gridCol w="1310185">
                  <a:extLst>
                    <a:ext uri="{9D8B030D-6E8A-4147-A177-3AD203B41FA5}">
                      <a16:colId xmlns:a16="http://schemas.microsoft.com/office/drawing/2014/main" val="3565688585"/>
                    </a:ext>
                  </a:extLst>
                </a:gridCol>
              </a:tblGrid>
              <a:tr h="175769">
                <a:tc>
                  <a:txBody>
                    <a:bodyPr/>
                    <a:lstStyle/>
                    <a:p>
                      <a:pPr algn="l" fontAlgn="b"/>
                      <a:r>
                        <a:rPr lang="en-IN" sz="1000" b="0" i="0" u="none" strike="noStrike">
                          <a:solidFill>
                            <a:srgbClr val="000000"/>
                          </a:solidFill>
                          <a:effectLst/>
                          <a:latin typeface="Arial" panose="020B0604020202020204" pitchFamily="34" charset="0"/>
                        </a:rPr>
                        <a:t> </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1" i="0" u="none" strike="noStrike" dirty="0">
                          <a:solidFill>
                            <a:srgbClr val="000000"/>
                          </a:solidFill>
                          <a:effectLst/>
                          <a:latin typeface="Arial" panose="020B0604020202020204" pitchFamily="34" charset="0"/>
                        </a:rPr>
                        <a:t>Portfolio.Values</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2514652"/>
                  </a:ext>
                </a:extLst>
              </a:tr>
              <a:tr h="175769">
                <a:tc>
                  <a:txBody>
                    <a:bodyPr/>
                    <a:lstStyle/>
                    <a:p>
                      <a:pPr algn="l" fontAlgn="b"/>
                      <a:r>
                        <a:rPr lang="en-IN" sz="1000" b="1" i="0" u="none" strike="noStrike">
                          <a:solidFill>
                            <a:srgbClr val="000000"/>
                          </a:solidFill>
                          <a:effectLst/>
                          <a:latin typeface="Arial" panose="020B0604020202020204" pitchFamily="34" charset="0"/>
                        </a:rPr>
                        <a:t>Real.GDP.Growth</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rPr>
                        <a:t>0.3166432</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142837"/>
                  </a:ext>
                </a:extLst>
              </a:tr>
              <a:tr h="175769">
                <a:tc>
                  <a:txBody>
                    <a:bodyPr/>
                    <a:lstStyle/>
                    <a:p>
                      <a:pPr algn="l" fontAlgn="b"/>
                      <a:r>
                        <a:rPr lang="en-IN" sz="1000" b="1" i="0" u="none" strike="noStrike">
                          <a:solidFill>
                            <a:srgbClr val="000000"/>
                          </a:solidFill>
                          <a:effectLst/>
                          <a:latin typeface="Arial" panose="020B0604020202020204" pitchFamily="34" charset="0"/>
                        </a:rPr>
                        <a:t>Nominal.GDP.growth</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rPr>
                        <a:t>0.23755195</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827957"/>
                  </a:ext>
                </a:extLst>
              </a:tr>
              <a:tr h="175769">
                <a:tc>
                  <a:txBody>
                    <a:bodyPr/>
                    <a:lstStyle/>
                    <a:p>
                      <a:pPr algn="l" fontAlgn="b"/>
                      <a:r>
                        <a:rPr lang="en-IN" sz="1000" b="1" i="0" u="none" strike="noStrike">
                          <a:solidFill>
                            <a:srgbClr val="000000"/>
                          </a:solidFill>
                          <a:effectLst/>
                          <a:latin typeface="Arial" panose="020B0604020202020204" pitchFamily="34" charset="0"/>
                        </a:rPr>
                        <a:t>Real.Disposable.Income.Growth</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dirty="0">
                          <a:solidFill>
                            <a:srgbClr val="000000"/>
                          </a:solidFill>
                          <a:effectLst/>
                          <a:latin typeface="Arial" panose="020B0604020202020204" pitchFamily="34" charset="0"/>
                        </a:rPr>
                        <a:t>0.06909554</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648531"/>
                  </a:ext>
                </a:extLst>
              </a:tr>
              <a:tr h="175769">
                <a:tc>
                  <a:txBody>
                    <a:bodyPr/>
                    <a:lstStyle/>
                    <a:p>
                      <a:pPr algn="l" fontAlgn="b"/>
                      <a:r>
                        <a:rPr lang="en-IN" sz="1000" b="1" i="0" u="none" strike="noStrike">
                          <a:solidFill>
                            <a:srgbClr val="000000"/>
                          </a:solidFill>
                          <a:effectLst/>
                          <a:latin typeface="Arial" panose="020B0604020202020204" pitchFamily="34" charset="0"/>
                        </a:rPr>
                        <a:t>Nominal.Disposable.Income</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rPr>
                        <a:t>0.05983924</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019519"/>
                  </a:ext>
                </a:extLst>
              </a:tr>
              <a:tr h="175769">
                <a:tc>
                  <a:txBody>
                    <a:bodyPr/>
                    <a:lstStyle/>
                    <a:p>
                      <a:pPr algn="l" fontAlgn="b"/>
                      <a:r>
                        <a:rPr lang="en-IN" sz="1000" b="1" i="0" u="none" strike="noStrike">
                          <a:solidFill>
                            <a:srgbClr val="000000"/>
                          </a:solidFill>
                          <a:effectLst/>
                          <a:latin typeface="Arial" panose="020B0604020202020204" pitchFamily="34" charset="0"/>
                        </a:rPr>
                        <a:t>Unemployment.Rate</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rPr>
                        <a:t>-0.5591771</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2332445"/>
                  </a:ext>
                </a:extLst>
              </a:tr>
              <a:tr h="175769">
                <a:tc>
                  <a:txBody>
                    <a:bodyPr/>
                    <a:lstStyle/>
                    <a:p>
                      <a:pPr algn="l" fontAlgn="b"/>
                      <a:r>
                        <a:rPr lang="en-IN" sz="1000" b="1" i="0" u="none" strike="noStrike">
                          <a:solidFill>
                            <a:srgbClr val="000000"/>
                          </a:solidFill>
                          <a:effectLst/>
                          <a:latin typeface="Arial" panose="020B0604020202020204" pitchFamily="34" charset="0"/>
                        </a:rPr>
                        <a:t>CPI.Inflation.Rate</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rPr>
                        <a:t>-0.01667026</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7176901"/>
                  </a:ext>
                </a:extLst>
              </a:tr>
              <a:tr h="175769">
                <a:tc>
                  <a:txBody>
                    <a:bodyPr/>
                    <a:lstStyle/>
                    <a:p>
                      <a:pPr algn="l" fontAlgn="b"/>
                      <a:r>
                        <a:rPr lang="en-IN" sz="1000" b="1" i="0" u="none" strike="noStrike">
                          <a:solidFill>
                            <a:srgbClr val="000000"/>
                          </a:solidFill>
                          <a:effectLst/>
                          <a:latin typeface="Arial" panose="020B0604020202020204" pitchFamily="34" charset="0"/>
                        </a:rPr>
                        <a:t>X3.month.Treasury.Rate</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rPr>
                        <a:t>-0.20185493</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4456197"/>
                  </a:ext>
                </a:extLst>
              </a:tr>
              <a:tr h="175769">
                <a:tc>
                  <a:txBody>
                    <a:bodyPr/>
                    <a:lstStyle/>
                    <a:p>
                      <a:pPr algn="l" fontAlgn="b"/>
                      <a:r>
                        <a:rPr lang="en-IN" sz="1000" b="1" i="0" u="none" strike="noStrike">
                          <a:solidFill>
                            <a:srgbClr val="000000"/>
                          </a:solidFill>
                          <a:effectLst/>
                          <a:latin typeface="Arial" panose="020B0604020202020204" pitchFamily="34" charset="0"/>
                        </a:rPr>
                        <a:t>X5.year.Treasury.Yield</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rPr>
                        <a:t>-0.31874352</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499124"/>
                  </a:ext>
                </a:extLst>
              </a:tr>
              <a:tr h="175769">
                <a:tc>
                  <a:txBody>
                    <a:bodyPr/>
                    <a:lstStyle/>
                    <a:p>
                      <a:pPr algn="l" fontAlgn="b"/>
                      <a:r>
                        <a:rPr lang="en-IN" sz="1000" b="1" i="0" u="none" strike="noStrike">
                          <a:solidFill>
                            <a:srgbClr val="000000"/>
                          </a:solidFill>
                          <a:effectLst/>
                          <a:latin typeface="Arial" panose="020B0604020202020204" pitchFamily="34" charset="0"/>
                        </a:rPr>
                        <a:t>X10.year.Treasury.Yield</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rPr>
                        <a:t>-0.54791683</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124425"/>
                  </a:ext>
                </a:extLst>
              </a:tr>
              <a:tr h="175769">
                <a:tc>
                  <a:txBody>
                    <a:bodyPr/>
                    <a:lstStyle/>
                    <a:p>
                      <a:pPr algn="l" fontAlgn="b"/>
                      <a:r>
                        <a:rPr lang="en-IN" sz="1000" b="1" i="0" u="none" strike="noStrike">
                          <a:solidFill>
                            <a:srgbClr val="000000"/>
                          </a:solidFill>
                          <a:effectLst/>
                          <a:latin typeface="Arial" panose="020B0604020202020204" pitchFamily="34" charset="0"/>
                        </a:rPr>
                        <a:t>BBB.Corporate.Yeild</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dirty="0">
                          <a:solidFill>
                            <a:srgbClr val="000000"/>
                          </a:solidFill>
                          <a:effectLst/>
                          <a:latin typeface="Arial" panose="020B0604020202020204" pitchFamily="34" charset="0"/>
                        </a:rPr>
                        <a:t>-0.72499409</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674059321"/>
                  </a:ext>
                </a:extLst>
              </a:tr>
              <a:tr h="175769">
                <a:tc>
                  <a:txBody>
                    <a:bodyPr/>
                    <a:lstStyle/>
                    <a:p>
                      <a:pPr algn="l" fontAlgn="b"/>
                      <a:r>
                        <a:rPr lang="en-IN" sz="1000" b="1" i="0" u="none" strike="noStrike">
                          <a:solidFill>
                            <a:srgbClr val="000000"/>
                          </a:solidFill>
                          <a:effectLst/>
                          <a:latin typeface="Arial" panose="020B0604020202020204" pitchFamily="34" charset="0"/>
                        </a:rPr>
                        <a:t>Mortgage.Rate</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rPr>
                        <a:t>-0.5573453</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926137"/>
                  </a:ext>
                </a:extLst>
              </a:tr>
              <a:tr h="175769">
                <a:tc>
                  <a:txBody>
                    <a:bodyPr/>
                    <a:lstStyle/>
                    <a:p>
                      <a:pPr algn="l" fontAlgn="b"/>
                      <a:r>
                        <a:rPr lang="en-IN" sz="1000" b="1" i="0" u="none" strike="noStrike">
                          <a:solidFill>
                            <a:srgbClr val="000000"/>
                          </a:solidFill>
                          <a:effectLst/>
                          <a:latin typeface="Arial" panose="020B0604020202020204" pitchFamily="34" charset="0"/>
                        </a:rPr>
                        <a:t>Prime.Rate</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rPr>
                        <a:t>-0.2038846</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5496872"/>
                  </a:ext>
                </a:extLst>
              </a:tr>
              <a:tr h="175769">
                <a:tc>
                  <a:txBody>
                    <a:bodyPr/>
                    <a:lstStyle/>
                    <a:p>
                      <a:pPr algn="l" fontAlgn="b"/>
                      <a:r>
                        <a:rPr lang="en-IN" sz="1000" b="1" i="0" u="none" strike="noStrike">
                          <a:solidFill>
                            <a:srgbClr val="000000"/>
                          </a:solidFill>
                          <a:effectLst/>
                          <a:latin typeface="Arial" panose="020B0604020202020204" pitchFamily="34" charset="0"/>
                        </a:rPr>
                        <a:t>House.Price.Index</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rPr>
                        <a:t>0.54392207</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893212"/>
                  </a:ext>
                </a:extLst>
              </a:tr>
              <a:tr h="175769">
                <a:tc>
                  <a:txBody>
                    <a:bodyPr/>
                    <a:lstStyle/>
                    <a:p>
                      <a:pPr algn="l" fontAlgn="b"/>
                      <a:r>
                        <a:rPr lang="en-IN" sz="1000" b="1" i="0" u="none" strike="noStrike">
                          <a:solidFill>
                            <a:srgbClr val="000000"/>
                          </a:solidFill>
                          <a:effectLst/>
                          <a:latin typeface="Arial" panose="020B0604020202020204" pitchFamily="34" charset="0"/>
                        </a:rPr>
                        <a:t>Commercial.Real.Estate.Price.Index</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dirty="0">
                          <a:solidFill>
                            <a:srgbClr val="000000"/>
                          </a:solidFill>
                          <a:effectLst/>
                          <a:latin typeface="Arial" panose="020B0604020202020204" pitchFamily="34" charset="0"/>
                        </a:rPr>
                        <a:t>0.78270769</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08950056"/>
                  </a:ext>
                </a:extLst>
              </a:tr>
              <a:tr h="175769">
                <a:tc>
                  <a:txBody>
                    <a:bodyPr/>
                    <a:lstStyle/>
                    <a:p>
                      <a:pPr algn="l" fontAlgn="b"/>
                      <a:r>
                        <a:rPr lang="en-IN" sz="1000" b="1" i="0" u="none" strike="noStrike">
                          <a:solidFill>
                            <a:srgbClr val="000000"/>
                          </a:solidFill>
                          <a:effectLst/>
                          <a:latin typeface="Arial" panose="020B0604020202020204" pitchFamily="34" charset="0"/>
                        </a:rPr>
                        <a:t>Market.Volatility.Index</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rPr>
                        <a:t>-0.5032053</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692410"/>
                  </a:ext>
                </a:extLst>
              </a:tr>
              <a:tr h="175769">
                <a:tc>
                  <a:txBody>
                    <a:bodyPr/>
                    <a:lstStyle/>
                    <a:p>
                      <a:pPr algn="l" fontAlgn="b"/>
                      <a:r>
                        <a:rPr lang="en-IN" sz="1000" b="1" i="0" u="none" strike="noStrike">
                          <a:solidFill>
                            <a:srgbClr val="000000"/>
                          </a:solidFill>
                          <a:effectLst/>
                          <a:latin typeface="Arial" panose="020B0604020202020204" pitchFamily="34" charset="0"/>
                        </a:rPr>
                        <a:t>Money.Supply</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dirty="0">
                          <a:solidFill>
                            <a:srgbClr val="000000"/>
                          </a:solidFill>
                          <a:effectLst/>
                          <a:latin typeface="Arial" panose="020B0604020202020204" pitchFamily="34" charset="0"/>
                        </a:rPr>
                        <a:t>0.86038352</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602466743"/>
                  </a:ext>
                </a:extLst>
              </a:tr>
              <a:tr h="175769">
                <a:tc>
                  <a:txBody>
                    <a:bodyPr/>
                    <a:lstStyle/>
                    <a:p>
                      <a:pPr algn="l" fontAlgn="b"/>
                      <a:r>
                        <a:rPr lang="en-IN" sz="1000" b="1" i="0" u="none" strike="noStrike">
                          <a:solidFill>
                            <a:srgbClr val="000000"/>
                          </a:solidFill>
                          <a:effectLst/>
                          <a:latin typeface="Arial" panose="020B0604020202020204" pitchFamily="34" charset="0"/>
                        </a:rPr>
                        <a:t>FED.Funds.Rate</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rPr>
                        <a:t>-0.18693779</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827132"/>
                  </a:ext>
                </a:extLst>
              </a:tr>
              <a:tr h="175769">
                <a:tc>
                  <a:txBody>
                    <a:bodyPr/>
                    <a:lstStyle/>
                    <a:p>
                      <a:pPr algn="l" fontAlgn="b"/>
                      <a:r>
                        <a:rPr lang="en-IN" sz="1000" b="1" i="0" u="none" strike="noStrike">
                          <a:solidFill>
                            <a:srgbClr val="000000"/>
                          </a:solidFill>
                          <a:effectLst/>
                          <a:latin typeface="Arial" panose="020B0604020202020204" pitchFamily="34" charset="0"/>
                        </a:rPr>
                        <a:t>VIX.CLS</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rPr>
                        <a:t>-0.47259362</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131051"/>
                  </a:ext>
                </a:extLst>
              </a:tr>
              <a:tr h="175769">
                <a:tc>
                  <a:txBody>
                    <a:bodyPr/>
                    <a:lstStyle/>
                    <a:p>
                      <a:pPr algn="l" fontAlgn="b"/>
                      <a:r>
                        <a:rPr lang="en-IN" sz="1000" b="1" i="0" u="none" strike="noStrike">
                          <a:solidFill>
                            <a:srgbClr val="000000"/>
                          </a:solidFill>
                          <a:effectLst/>
                          <a:latin typeface="Arial" panose="020B0604020202020204" pitchFamily="34" charset="0"/>
                        </a:rPr>
                        <a:t>TED.Spread</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rPr>
                        <a:t>-0.22677664</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84168"/>
                  </a:ext>
                </a:extLst>
              </a:tr>
              <a:tr h="175769">
                <a:tc>
                  <a:txBody>
                    <a:bodyPr/>
                    <a:lstStyle/>
                    <a:p>
                      <a:pPr algn="l" fontAlgn="b"/>
                      <a:r>
                        <a:rPr lang="en-IN" sz="1000" b="1" i="0" u="none" strike="noStrike">
                          <a:solidFill>
                            <a:srgbClr val="000000"/>
                          </a:solidFill>
                          <a:effectLst/>
                          <a:latin typeface="Arial" panose="020B0604020202020204" pitchFamily="34" charset="0"/>
                        </a:rPr>
                        <a:t>Composite.Leader.Indicator</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rPr>
                        <a:t>0.26577099</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6099449"/>
                  </a:ext>
                </a:extLst>
              </a:tr>
              <a:tr h="175769">
                <a:tc>
                  <a:txBody>
                    <a:bodyPr/>
                    <a:lstStyle/>
                    <a:p>
                      <a:pPr algn="l" fontAlgn="b"/>
                      <a:r>
                        <a:rPr lang="en-IN" sz="1000" b="1" i="0" u="none" strike="noStrike">
                          <a:solidFill>
                            <a:srgbClr val="000000"/>
                          </a:solidFill>
                          <a:effectLst/>
                          <a:latin typeface="Arial" panose="020B0604020202020204" pitchFamily="34" charset="0"/>
                        </a:rPr>
                        <a:t>consumer.confidence.index</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dirty="0">
                          <a:solidFill>
                            <a:srgbClr val="000000"/>
                          </a:solidFill>
                          <a:effectLst/>
                          <a:latin typeface="Arial" panose="020B0604020202020204" pitchFamily="34" charset="0"/>
                        </a:rPr>
                        <a:t>0.80824174</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780269357"/>
                  </a:ext>
                </a:extLst>
              </a:tr>
              <a:tr h="175769">
                <a:tc>
                  <a:txBody>
                    <a:bodyPr/>
                    <a:lstStyle/>
                    <a:p>
                      <a:pPr algn="l" fontAlgn="b"/>
                      <a:r>
                        <a:rPr lang="en-IN" sz="1000" b="1" i="0" u="none" strike="noStrike">
                          <a:solidFill>
                            <a:srgbClr val="000000"/>
                          </a:solidFill>
                          <a:effectLst/>
                          <a:latin typeface="Arial" panose="020B0604020202020204" pitchFamily="34" charset="0"/>
                        </a:rPr>
                        <a:t>Business.Confidence.Index</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dirty="0">
                          <a:solidFill>
                            <a:srgbClr val="000000"/>
                          </a:solidFill>
                          <a:effectLst/>
                          <a:latin typeface="Arial" panose="020B0604020202020204" pitchFamily="34" charset="0"/>
                        </a:rPr>
                        <a:t>0.63483382</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908147546"/>
                  </a:ext>
                </a:extLst>
              </a:tr>
              <a:tr h="175769">
                <a:tc>
                  <a:txBody>
                    <a:bodyPr/>
                    <a:lstStyle/>
                    <a:p>
                      <a:pPr algn="l" fontAlgn="b"/>
                      <a:r>
                        <a:rPr lang="en-IN" sz="1000" b="1" i="0" u="none" strike="noStrike">
                          <a:solidFill>
                            <a:srgbClr val="000000"/>
                          </a:solidFill>
                          <a:effectLst/>
                          <a:latin typeface="Arial" panose="020B0604020202020204" pitchFamily="34" charset="0"/>
                        </a:rPr>
                        <a:t>X.USD.euro.</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dirty="0">
                          <a:solidFill>
                            <a:srgbClr val="000000"/>
                          </a:solidFill>
                          <a:effectLst/>
                          <a:latin typeface="Arial" panose="020B0604020202020204" pitchFamily="34" charset="0"/>
                        </a:rPr>
                        <a:t>-0.61541133</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993284433"/>
                  </a:ext>
                </a:extLst>
              </a:tr>
              <a:tr h="175769">
                <a:tc>
                  <a:txBody>
                    <a:bodyPr/>
                    <a:lstStyle/>
                    <a:p>
                      <a:pPr algn="l" fontAlgn="b"/>
                      <a:r>
                        <a:rPr lang="en-IN" sz="1000" b="1" i="0" u="none" strike="noStrike">
                          <a:solidFill>
                            <a:srgbClr val="000000"/>
                          </a:solidFill>
                          <a:effectLst/>
                          <a:latin typeface="Arial" panose="020B0604020202020204" pitchFamily="34" charset="0"/>
                        </a:rPr>
                        <a:t>X.yen.USD.</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rPr>
                        <a:t>0.46547555</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090727"/>
                  </a:ext>
                </a:extLst>
              </a:tr>
              <a:tr h="175769">
                <a:tc>
                  <a:txBody>
                    <a:bodyPr/>
                    <a:lstStyle/>
                    <a:p>
                      <a:pPr algn="l" fontAlgn="b"/>
                      <a:r>
                        <a:rPr lang="en-IN" sz="1000" b="1" i="0" u="none" strike="noStrike">
                          <a:solidFill>
                            <a:srgbClr val="000000"/>
                          </a:solidFill>
                          <a:effectLst/>
                          <a:latin typeface="Arial" panose="020B0604020202020204" pitchFamily="34" charset="0"/>
                        </a:rPr>
                        <a:t>X.USD.pound.</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rPr>
                        <a:t>-0.49147599</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6907792"/>
                  </a:ext>
                </a:extLst>
              </a:tr>
              <a:tr h="175769">
                <a:tc>
                  <a:txBody>
                    <a:bodyPr/>
                    <a:lstStyle/>
                    <a:p>
                      <a:pPr algn="l" fontAlgn="b"/>
                      <a:r>
                        <a:rPr lang="en-IN" sz="1000" b="1" i="0" u="none" strike="noStrike">
                          <a:solidFill>
                            <a:srgbClr val="000000"/>
                          </a:solidFill>
                          <a:effectLst/>
                          <a:latin typeface="Arial" panose="020B0604020202020204" pitchFamily="34" charset="0"/>
                        </a:rPr>
                        <a:t>Portfolio.Values</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dirty="0">
                          <a:solidFill>
                            <a:srgbClr val="000000"/>
                          </a:solidFill>
                          <a:effectLst/>
                          <a:latin typeface="Arial" panose="020B0604020202020204" pitchFamily="34" charset="0"/>
                        </a:rPr>
                        <a:t>1</a:t>
                      </a:r>
                    </a:p>
                  </a:txBody>
                  <a:tcPr marL="4348" marR="4348" marT="4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5471545"/>
                  </a:ext>
                </a:extLst>
              </a:tr>
            </a:tbl>
          </a:graphicData>
        </a:graphic>
      </p:graphicFrame>
      <p:sp>
        <p:nvSpPr>
          <p:cNvPr id="5" name="TextBox 4">
            <a:extLst>
              <a:ext uri="{FF2B5EF4-FFF2-40B4-BE49-F238E27FC236}">
                <a16:creationId xmlns:a16="http://schemas.microsoft.com/office/drawing/2014/main" id="{BC45BE35-3590-4C46-AE9D-6B9C1B56560D}"/>
              </a:ext>
            </a:extLst>
          </p:cNvPr>
          <p:cNvSpPr txBox="1"/>
          <p:nvPr/>
        </p:nvSpPr>
        <p:spPr>
          <a:xfrm>
            <a:off x="5914599" y="1907508"/>
            <a:ext cx="5465928" cy="3693319"/>
          </a:xfrm>
          <a:prstGeom prst="rect">
            <a:avLst/>
          </a:prstGeom>
          <a:noFill/>
        </p:spPr>
        <p:txBody>
          <a:bodyPr wrap="square" rtlCol="0">
            <a:spAutoFit/>
          </a:bodyPr>
          <a:lstStyle/>
          <a:p>
            <a:r>
              <a:rPr lang="en-US" dirty="0"/>
              <a:t>We select the Macroeconomic variables whose correlation with Portfolio values is more than 0.6 or less than -0.6.</a:t>
            </a:r>
          </a:p>
          <a:p>
            <a:endParaRPr lang="en-US" dirty="0"/>
          </a:p>
          <a:p>
            <a:endParaRPr lang="en-US" dirty="0"/>
          </a:p>
          <a:p>
            <a:r>
              <a:rPr lang="en-US" dirty="0"/>
              <a:t>The Macroeconomic variables satisfying the condition are</a:t>
            </a:r>
            <a:r>
              <a:rPr lang="en-IN" dirty="0"/>
              <a:t>:</a:t>
            </a:r>
          </a:p>
          <a:p>
            <a:pPr marL="285750" indent="-285750">
              <a:buFont typeface="Arial" panose="020B0604020202020204" pitchFamily="34" charset="0"/>
              <a:buChar char="•"/>
            </a:pPr>
            <a:r>
              <a:rPr lang="en-IN" dirty="0"/>
              <a:t>BBB Corporate Yield</a:t>
            </a:r>
          </a:p>
          <a:p>
            <a:pPr marL="285750" indent="-285750">
              <a:buFont typeface="Arial" panose="020B0604020202020204" pitchFamily="34" charset="0"/>
              <a:buChar char="•"/>
            </a:pPr>
            <a:r>
              <a:rPr lang="en-IN" dirty="0"/>
              <a:t>Commercial Real Estate Price Index</a:t>
            </a:r>
          </a:p>
          <a:p>
            <a:pPr marL="285750" indent="-285750">
              <a:buFont typeface="Arial" panose="020B0604020202020204" pitchFamily="34" charset="0"/>
              <a:buChar char="•"/>
            </a:pPr>
            <a:r>
              <a:rPr lang="en-IN" dirty="0"/>
              <a:t>Money Supply</a:t>
            </a:r>
          </a:p>
          <a:p>
            <a:pPr marL="285750" indent="-285750">
              <a:buFont typeface="Arial" panose="020B0604020202020204" pitchFamily="34" charset="0"/>
              <a:buChar char="•"/>
            </a:pPr>
            <a:r>
              <a:rPr lang="en-IN" dirty="0"/>
              <a:t>Consumer Confidence Index</a:t>
            </a:r>
          </a:p>
          <a:p>
            <a:pPr marL="285750" indent="-285750">
              <a:buFont typeface="Arial" panose="020B0604020202020204" pitchFamily="34" charset="0"/>
              <a:buChar char="•"/>
            </a:pPr>
            <a:r>
              <a:rPr lang="en-IN" dirty="0"/>
              <a:t>Business Confidence Index</a:t>
            </a:r>
          </a:p>
          <a:p>
            <a:pPr marL="285750" indent="-285750">
              <a:buFont typeface="Arial" panose="020B0604020202020204" pitchFamily="34" charset="0"/>
              <a:buChar char="•"/>
            </a:pPr>
            <a:r>
              <a:rPr lang="en-IN" dirty="0"/>
              <a:t>(USD/Euro) rate</a:t>
            </a:r>
            <a:endParaRPr lang="en-US" dirty="0"/>
          </a:p>
        </p:txBody>
      </p:sp>
    </p:spTree>
    <p:extLst>
      <p:ext uri="{BB962C8B-B14F-4D97-AF65-F5344CB8AC3E}">
        <p14:creationId xmlns:p14="http://schemas.microsoft.com/office/powerpoint/2010/main" val="3718827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11FE-A42E-47B2-8667-4F19694B064A}"/>
              </a:ext>
            </a:extLst>
          </p:cNvPr>
          <p:cNvSpPr>
            <a:spLocks noGrp="1"/>
          </p:cNvSpPr>
          <p:nvPr>
            <p:ph type="title"/>
          </p:nvPr>
        </p:nvSpPr>
        <p:spPr>
          <a:xfrm>
            <a:off x="838200" y="262767"/>
            <a:ext cx="10515600" cy="1081538"/>
          </a:xfrm>
        </p:spPr>
        <p:txBody>
          <a:bodyPr/>
          <a:lstStyle/>
          <a:p>
            <a:r>
              <a:rPr lang="en-US" b="1" dirty="0"/>
              <a:t>EDA of Parameters</a:t>
            </a:r>
            <a:endParaRPr lang="en-IN" b="1" dirty="0"/>
          </a:p>
        </p:txBody>
      </p:sp>
      <p:sp>
        <p:nvSpPr>
          <p:cNvPr id="3" name="Content Placeholder 2">
            <a:extLst>
              <a:ext uri="{FF2B5EF4-FFF2-40B4-BE49-F238E27FC236}">
                <a16:creationId xmlns:a16="http://schemas.microsoft.com/office/drawing/2014/main" id="{51995ECF-2AB1-439B-AB72-D1118AC1D71B}"/>
              </a:ext>
            </a:extLst>
          </p:cNvPr>
          <p:cNvSpPr>
            <a:spLocks noGrp="1"/>
          </p:cNvSpPr>
          <p:nvPr>
            <p:ph idx="1"/>
          </p:nvPr>
        </p:nvSpPr>
        <p:spPr>
          <a:xfrm>
            <a:off x="838200" y="1593613"/>
            <a:ext cx="10515600" cy="4351338"/>
          </a:xfrm>
        </p:spPr>
        <p:txBody>
          <a:bodyPr/>
          <a:lstStyle/>
          <a:p>
            <a:pPr marL="0" indent="0">
              <a:buNone/>
            </a:pPr>
            <a:r>
              <a:rPr lang="en-US" dirty="0"/>
              <a:t>2) Correlation matrix to check multicollinearity</a:t>
            </a:r>
            <a:endParaRPr lang="en-IN" dirty="0"/>
          </a:p>
        </p:txBody>
      </p:sp>
      <p:pic>
        <p:nvPicPr>
          <p:cNvPr id="5" name="Picture 4">
            <a:extLst>
              <a:ext uri="{FF2B5EF4-FFF2-40B4-BE49-F238E27FC236}">
                <a16:creationId xmlns:a16="http://schemas.microsoft.com/office/drawing/2014/main" id="{E124CD66-9938-4D73-9EEA-7CF18A3371A6}"/>
              </a:ext>
            </a:extLst>
          </p:cNvPr>
          <p:cNvPicPr>
            <a:picLocks noChangeAspect="1"/>
          </p:cNvPicPr>
          <p:nvPr/>
        </p:nvPicPr>
        <p:blipFill rotWithShape="1">
          <a:blip r:embed="rId2"/>
          <a:srcRect l="8016" t="10017" r="8361" b="2626"/>
          <a:stretch/>
        </p:blipFill>
        <p:spPr>
          <a:xfrm>
            <a:off x="627796" y="2367936"/>
            <a:ext cx="4960962" cy="3954342"/>
          </a:xfrm>
          <a:prstGeom prst="rect">
            <a:avLst/>
          </a:prstGeom>
        </p:spPr>
      </p:pic>
      <p:sp>
        <p:nvSpPr>
          <p:cNvPr id="6" name="TextBox 5">
            <a:extLst>
              <a:ext uri="{FF2B5EF4-FFF2-40B4-BE49-F238E27FC236}">
                <a16:creationId xmlns:a16="http://schemas.microsoft.com/office/drawing/2014/main" id="{96F1B9B6-EC00-43E1-8EEF-D7C759198F7F}"/>
              </a:ext>
            </a:extLst>
          </p:cNvPr>
          <p:cNvSpPr txBox="1"/>
          <p:nvPr/>
        </p:nvSpPr>
        <p:spPr>
          <a:xfrm>
            <a:off x="6693089" y="2982035"/>
            <a:ext cx="4660711" cy="2585323"/>
          </a:xfrm>
          <a:prstGeom prst="rect">
            <a:avLst/>
          </a:prstGeom>
          <a:noFill/>
        </p:spPr>
        <p:txBody>
          <a:bodyPr wrap="square" rtlCol="0">
            <a:spAutoFit/>
          </a:bodyPr>
          <a:lstStyle/>
          <a:p>
            <a:r>
              <a:rPr lang="en-US" dirty="0"/>
              <a:t>The Correlations with absolute correlation more than 0.6:</a:t>
            </a:r>
          </a:p>
          <a:p>
            <a:pPr marL="285750" indent="-285750">
              <a:buFont typeface="Arial" panose="020B0604020202020204" pitchFamily="34" charset="0"/>
              <a:buChar char="•"/>
            </a:pPr>
            <a:r>
              <a:rPr lang="en-US" dirty="0"/>
              <a:t>BBB Corporate Yield and Money Supply</a:t>
            </a:r>
          </a:p>
          <a:p>
            <a:pPr marL="285750" indent="-285750">
              <a:buFont typeface="Arial" panose="020B0604020202020204" pitchFamily="34" charset="0"/>
              <a:buChar char="•"/>
            </a:pPr>
            <a:r>
              <a:rPr lang="en-US" dirty="0"/>
              <a:t>BBB Corporate Yield and Consumer Confidence Index</a:t>
            </a:r>
          </a:p>
          <a:p>
            <a:pPr marL="285750" indent="-285750">
              <a:buFont typeface="Arial" panose="020B0604020202020204" pitchFamily="34" charset="0"/>
              <a:buChar char="•"/>
            </a:pPr>
            <a:r>
              <a:rPr lang="en-US" dirty="0"/>
              <a:t>Consumer Confidence Index and Money Supply</a:t>
            </a:r>
          </a:p>
          <a:p>
            <a:pPr marL="285750" indent="-285750">
              <a:buFont typeface="Arial" panose="020B0604020202020204" pitchFamily="34" charset="0"/>
              <a:buChar char="•"/>
            </a:pPr>
            <a:r>
              <a:rPr lang="en-IN" dirty="0"/>
              <a:t>Commercial Real Estate Price Index Business Confidence Index</a:t>
            </a:r>
          </a:p>
        </p:txBody>
      </p:sp>
    </p:spTree>
    <p:extLst>
      <p:ext uri="{BB962C8B-B14F-4D97-AF65-F5344CB8AC3E}">
        <p14:creationId xmlns:p14="http://schemas.microsoft.com/office/powerpoint/2010/main" val="1100929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D0A8F7-333A-4547-9164-2972D8FD18F7}"/>
              </a:ext>
            </a:extLst>
          </p:cNvPr>
          <p:cNvSpPr/>
          <p:nvPr/>
        </p:nvSpPr>
        <p:spPr>
          <a:xfrm>
            <a:off x="0" y="-9323"/>
            <a:ext cx="2819966" cy="68673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101C4E13-2E64-4FEC-B6EC-1E4936C26131}"/>
              </a:ext>
            </a:extLst>
          </p:cNvPr>
          <p:cNvSpPr>
            <a:spLocks noGrp="1"/>
          </p:cNvSpPr>
          <p:nvPr>
            <p:ph type="title"/>
          </p:nvPr>
        </p:nvSpPr>
        <p:spPr>
          <a:xfrm>
            <a:off x="-18768" y="2011987"/>
            <a:ext cx="2838734" cy="2824701"/>
          </a:xfrm>
        </p:spPr>
        <p:txBody>
          <a:bodyPr>
            <a:normAutofit/>
          </a:bodyPr>
          <a:lstStyle/>
          <a:p>
            <a:pPr algn="ctr"/>
            <a:r>
              <a:rPr lang="en-US" b="1" dirty="0">
                <a:solidFill>
                  <a:schemeClr val="bg1"/>
                </a:solidFill>
              </a:rPr>
              <a:t>EDA of Parameters</a:t>
            </a:r>
            <a:endParaRPr lang="en-IN" b="1" dirty="0">
              <a:solidFill>
                <a:schemeClr val="bg1"/>
              </a:solidFill>
            </a:endParaRPr>
          </a:p>
        </p:txBody>
      </p:sp>
      <p:sp>
        <p:nvSpPr>
          <p:cNvPr id="3" name="Content Placeholder 2">
            <a:extLst>
              <a:ext uri="{FF2B5EF4-FFF2-40B4-BE49-F238E27FC236}">
                <a16:creationId xmlns:a16="http://schemas.microsoft.com/office/drawing/2014/main" id="{BE472A8D-7BB5-4302-A1C5-C92C686A8FF8}"/>
              </a:ext>
            </a:extLst>
          </p:cNvPr>
          <p:cNvSpPr>
            <a:spLocks noGrp="1"/>
          </p:cNvSpPr>
          <p:nvPr>
            <p:ph idx="1"/>
          </p:nvPr>
        </p:nvSpPr>
        <p:spPr>
          <a:xfrm>
            <a:off x="2866031" y="102506"/>
            <a:ext cx="3575713" cy="531641"/>
          </a:xfrm>
        </p:spPr>
        <p:txBody>
          <a:bodyPr>
            <a:normAutofit/>
          </a:bodyPr>
          <a:lstStyle/>
          <a:p>
            <a:pPr marL="0" indent="0">
              <a:buNone/>
            </a:pPr>
            <a:r>
              <a:rPr lang="en-US" dirty="0"/>
              <a:t>3) Graph Analysis</a:t>
            </a:r>
            <a:endParaRPr lang="en-IN" dirty="0"/>
          </a:p>
        </p:txBody>
      </p:sp>
      <p:pic>
        <p:nvPicPr>
          <p:cNvPr id="5" name="Picture 4">
            <a:extLst>
              <a:ext uri="{FF2B5EF4-FFF2-40B4-BE49-F238E27FC236}">
                <a16:creationId xmlns:a16="http://schemas.microsoft.com/office/drawing/2014/main" id="{F53B4E88-965C-42D5-8284-F7D16A1AF58E}"/>
              </a:ext>
            </a:extLst>
          </p:cNvPr>
          <p:cNvPicPr>
            <a:picLocks noChangeAspect="1"/>
          </p:cNvPicPr>
          <p:nvPr/>
        </p:nvPicPr>
        <p:blipFill rotWithShape="1">
          <a:blip r:embed="rId2"/>
          <a:srcRect l="1593" t="5090" b="6424"/>
          <a:stretch/>
        </p:blipFill>
        <p:spPr>
          <a:xfrm>
            <a:off x="2893329" y="664126"/>
            <a:ext cx="4640238" cy="1799718"/>
          </a:xfrm>
          <a:prstGeom prst="rect">
            <a:avLst/>
          </a:prstGeom>
        </p:spPr>
      </p:pic>
      <p:pic>
        <p:nvPicPr>
          <p:cNvPr id="7" name="Picture 6">
            <a:extLst>
              <a:ext uri="{FF2B5EF4-FFF2-40B4-BE49-F238E27FC236}">
                <a16:creationId xmlns:a16="http://schemas.microsoft.com/office/drawing/2014/main" id="{2F219B5A-29D4-47E3-A700-A6BC93F75BEF}"/>
              </a:ext>
            </a:extLst>
          </p:cNvPr>
          <p:cNvPicPr>
            <a:picLocks/>
          </p:cNvPicPr>
          <p:nvPr/>
        </p:nvPicPr>
        <p:blipFill rotWithShape="1">
          <a:blip r:embed="rId3"/>
          <a:srcRect l="1274" t="4781" b="5501"/>
          <a:stretch/>
        </p:blipFill>
        <p:spPr>
          <a:xfrm>
            <a:off x="7497005" y="663844"/>
            <a:ext cx="4640400" cy="1800000"/>
          </a:xfrm>
          <a:prstGeom prst="rect">
            <a:avLst/>
          </a:prstGeom>
        </p:spPr>
      </p:pic>
      <p:pic>
        <p:nvPicPr>
          <p:cNvPr id="9" name="Picture 8">
            <a:extLst>
              <a:ext uri="{FF2B5EF4-FFF2-40B4-BE49-F238E27FC236}">
                <a16:creationId xmlns:a16="http://schemas.microsoft.com/office/drawing/2014/main" id="{8A24B69D-A677-4E60-8372-A50554CD99B3}"/>
              </a:ext>
            </a:extLst>
          </p:cNvPr>
          <p:cNvPicPr>
            <a:picLocks/>
          </p:cNvPicPr>
          <p:nvPr/>
        </p:nvPicPr>
        <p:blipFill rotWithShape="1">
          <a:blip r:embed="rId4"/>
          <a:srcRect l="1674" t="4166" b="6321"/>
          <a:stretch/>
        </p:blipFill>
        <p:spPr>
          <a:xfrm>
            <a:off x="2874561" y="2679971"/>
            <a:ext cx="4640400" cy="1799718"/>
          </a:xfrm>
          <a:prstGeom prst="rect">
            <a:avLst/>
          </a:prstGeom>
        </p:spPr>
      </p:pic>
      <p:pic>
        <p:nvPicPr>
          <p:cNvPr id="12" name="Picture 11">
            <a:extLst>
              <a:ext uri="{FF2B5EF4-FFF2-40B4-BE49-F238E27FC236}">
                <a16:creationId xmlns:a16="http://schemas.microsoft.com/office/drawing/2014/main" id="{7AB5EDA2-84CC-4AC9-A19C-C2331FA78C51}"/>
              </a:ext>
            </a:extLst>
          </p:cNvPr>
          <p:cNvPicPr>
            <a:picLocks/>
          </p:cNvPicPr>
          <p:nvPr/>
        </p:nvPicPr>
        <p:blipFill rotWithShape="1">
          <a:blip r:embed="rId5"/>
          <a:srcRect l="1512" t="4988" r="927" b="4885"/>
          <a:stretch/>
        </p:blipFill>
        <p:spPr>
          <a:xfrm>
            <a:off x="2838285" y="4872285"/>
            <a:ext cx="4640400" cy="1800000"/>
          </a:xfrm>
          <a:prstGeom prst="rect">
            <a:avLst/>
          </a:prstGeom>
        </p:spPr>
      </p:pic>
      <p:pic>
        <p:nvPicPr>
          <p:cNvPr id="14" name="Picture 13">
            <a:extLst>
              <a:ext uri="{FF2B5EF4-FFF2-40B4-BE49-F238E27FC236}">
                <a16:creationId xmlns:a16="http://schemas.microsoft.com/office/drawing/2014/main" id="{CDE67F84-5C38-4C2E-BC76-DDCD04FB61F2}"/>
              </a:ext>
            </a:extLst>
          </p:cNvPr>
          <p:cNvPicPr>
            <a:picLocks/>
          </p:cNvPicPr>
          <p:nvPr/>
        </p:nvPicPr>
        <p:blipFill rotWithShape="1">
          <a:blip r:embed="rId6"/>
          <a:srcRect l="1674" t="4885" r="1406" b="6322"/>
          <a:stretch/>
        </p:blipFill>
        <p:spPr>
          <a:xfrm>
            <a:off x="7497005" y="2679830"/>
            <a:ext cx="4640400" cy="1800000"/>
          </a:xfrm>
          <a:prstGeom prst="rect">
            <a:avLst/>
          </a:prstGeom>
        </p:spPr>
      </p:pic>
      <p:pic>
        <p:nvPicPr>
          <p:cNvPr id="16" name="Picture 15">
            <a:extLst>
              <a:ext uri="{FF2B5EF4-FFF2-40B4-BE49-F238E27FC236}">
                <a16:creationId xmlns:a16="http://schemas.microsoft.com/office/drawing/2014/main" id="{5B9968E2-0A86-41BE-94C5-6055A63EA30D}"/>
              </a:ext>
            </a:extLst>
          </p:cNvPr>
          <p:cNvPicPr>
            <a:picLocks/>
          </p:cNvPicPr>
          <p:nvPr/>
        </p:nvPicPr>
        <p:blipFill rotWithShape="1">
          <a:blip r:embed="rId7"/>
          <a:srcRect l="1913" t="5089" r="1086" b="6425"/>
          <a:stretch/>
        </p:blipFill>
        <p:spPr>
          <a:xfrm>
            <a:off x="7533567" y="4872285"/>
            <a:ext cx="4640400" cy="1800000"/>
          </a:xfrm>
          <a:prstGeom prst="rect">
            <a:avLst/>
          </a:prstGeom>
        </p:spPr>
      </p:pic>
    </p:spTree>
    <p:extLst>
      <p:ext uri="{BB962C8B-B14F-4D97-AF65-F5344CB8AC3E}">
        <p14:creationId xmlns:p14="http://schemas.microsoft.com/office/powerpoint/2010/main" val="3757379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D6EE2-9639-4238-8CAE-A6478056B54A}"/>
              </a:ext>
            </a:extLst>
          </p:cNvPr>
          <p:cNvSpPr>
            <a:spLocks noGrp="1"/>
          </p:cNvSpPr>
          <p:nvPr>
            <p:ph type="title"/>
          </p:nvPr>
        </p:nvSpPr>
        <p:spPr>
          <a:xfrm>
            <a:off x="838200" y="365125"/>
            <a:ext cx="10515600" cy="897293"/>
          </a:xfrm>
        </p:spPr>
        <p:txBody>
          <a:bodyPr/>
          <a:lstStyle/>
          <a:p>
            <a:r>
              <a:rPr lang="en-US" b="1" dirty="0"/>
              <a:t>EDA of Parameters</a:t>
            </a:r>
            <a:endParaRPr lang="en-IN" b="1" dirty="0"/>
          </a:p>
        </p:txBody>
      </p:sp>
      <p:sp>
        <p:nvSpPr>
          <p:cNvPr id="3" name="Content Placeholder 2">
            <a:extLst>
              <a:ext uri="{FF2B5EF4-FFF2-40B4-BE49-F238E27FC236}">
                <a16:creationId xmlns:a16="http://schemas.microsoft.com/office/drawing/2014/main" id="{56BEE17F-76B6-4921-A81D-556372E86B98}"/>
              </a:ext>
            </a:extLst>
          </p:cNvPr>
          <p:cNvSpPr>
            <a:spLocks noGrp="1"/>
          </p:cNvSpPr>
          <p:nvPr>
            <p:ph idx="1"/>
          </p:nvPr>
        </p:nvSpPr>
        <p:spPr/>
        <p:txBody>
          <a:bodyPr/>
          <a:lstStyle/>
          <a:p>
            <a:pPr marL="0" indent="0">
              <a:buNone/>
            </a:pPr>
            <a:r>
              <a:rPr lang="en-US" dirty="0"/>
              <a:t>4) p-value analysis</a:t>
            </a:r>
          </a:p>
          <a:p>
            <a:pPr marL="0" indent="0">
              <a:buNone/>
            </a:pPr>
            <a:endParaRPr lang="en-IN" dirty="0"/>
          </a:p>
        </p:txBody>
      </p:sp>
      <p:graphicFrame>
        <p:nvGraphicFramePr>
          <p:cNvPr id="5" name="Table 4">
            <a:extLst>
              <a:ext uri="{FF2B5EF4-FFF2-40B4-BE49-F238E27FC236}">
                <a16:creationId xmlns:a16="http://schemas.microsoft.com/office/drawing/2014/main" id="{86E8FB29-BA79-44B7-8F23-39442B687E52}"/>
              </a:ext>
            </a:extLst>
          </p:cNvPr>
          <p:cNvGraphicFramePr>
            <a:graphicFrameLocks noGrp="1"/>
          </p:cNvGraphicFramePr>
          <p:nvPr>
            <p:extLst>
              <p:ext uri="{D42A27DB-BD31-4B8C-83A1-F6EECF244321}">
                <p14:modId xmlns:p14="http://schemas.microsoft.com/office/powerpoint/2010/main" val="3082323612"/>
              </p:ext>
            </p:extLst>
          </p:nvPr>
        </p:nvGraphicFramePr>
        <p:xfrm>
          <a:off x="1071254" y="2885295"/>
          <a:ext cx="5024746" cy="2493851"/>
        </p:xfrm>
        <a:graphic>
          <a:graphicData uri="http://schemas.openxmlformats.org/drawingml/2006/table">
            <a:tbl>
              <a:tblPr/>
              <a:tblGrid>
                <a:gridCol w="3550787">
                  <a:extLst>
                    <a:ext uri="{9D8B030D-6E8A-4147-A177-3AD203B41FA5}">
                      <a16:colId xmlns:a16="http://schemas.microsoft.com/office/drawing/2014/main" val="2251849351"/>
                    </a:ext>
                  </a:extLst>
                </a:gridCol>
                <a:gridCol w="1473959">
                  <a:extLst>
                    <a:ext uri="{9D8B030D-6E8A-4147-A177-3AD203B41FA5}">
                      <a16:colId xmlns:a16="http://schemas.microsoft.com/office/drawing/2014/main" val="2548148736"/>
                    </a:ext>
                  </a:extLst>
                </a:gridCol>
              </a:tblGrid>
              <a:tr h="199183">
                <a:tc>
                  <a:txBody>
                    <a:bodyPr/>
                    <a:lstStyle/>
                    <a:p>
                      <a:pPr algn="ctr" fontAlgn="b"/>
                      <a:r>
                        <a:rPr lang="en-IN" sz="1600" b="1" i="0" u="none" strike="noStrike" dirty="0">
                          <a:solidFill>
                            <a:srgbClr val="FFFFFF"/>
                          </a:solidFill>
                          <a:effectLst/>
                          <a:latin typeface="Arial" panose="020B0604020202020204" pitchFamily="34" charset="0"/>
                        </a:rPr>
                        <a:t>Parameters</a:t>
                      </a:r>
                      <a:r>
                        <a:rPr lang="en-IN" sz="1100" b="1" i="0" u="none" strike="noStrike" dirty="0">
                          <a:solidFill>
                            <a:srgbClr val="FFFFFF"/>
                          </a:solidFill>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8D2B"/>
                    </a:solidFill>
                  </a:tcPr>
                </a:tc>
                <a:tc>
                  <a:txBody>
                    <a:bodyPr/>
                    <a:lstStyle/>
                    <a:p>
                      <a:pPr algn="ctr" fontAlgn="b"/>
                      <a:r>
                        <a:rPr lang="en-IN" sz="1600" b="1" i="0" u="none" strike="noStrike" dirty="0">
                          <a:solidFill>
                            <a:srgbClr val="FFFFFF"/>
                          </a:solidFill>
                          <a:effectLst/>
                          <a:latin typeface="Arial" panose="020B0604020202020204" pitchFamily="34" charset="0"/>
                        </a:rPr>
                        <a:t>p-value of correlation</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8D2B"/>
                    </a:solidFill>
                  </a:tcPr>
                </a:tc>
                <a:extLst>
                  <a:ext uri="{0D108BD9-81ED-4DB2-BD59-A6C34878D82A}">
                    <a16:rowId xmlns:a16="http://schemas.microsoft.com/office/drawing/2014/main" val="729454424"/>
                  </a:ext>
                </a:extLst>
              </a:tr>
              <a:tr h="333568">
                <a:tc>
                  <a:txBody>
                    <a:bodyPr/>
                    <a:lstStyle/>
                    <a:p>
                      <a:pPr algn="ctr" fontAlgn="b"/>
                      <a:r>
                        <a:rPr lang="en-IN" sz="1600" b="1" i="0" u="none" strike="noStrike" dirty="0">
                          <a:solidFill>
                            <a:srgbClr val="000000"/>
                          </a:solidFill>
                          <a:effectLst/>
                          <a:latin typeface="Arial" panose="020B0604020202020204" pitchFamily="34" charset="0"/>
                        </a:rPr>
                        <a:t>BBB Corporate Yield</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dirty="0">
                          <a:solidFill>
                            <a:srgbClr val="000000"/>
                          </a:solidFill>
                          <a:effectLst/>
                          <a:latin typeface="Arial" panose="020B0604020202020204" pitchFamily="34" charset="0"/>
                        </a:rPr>
                        <a:t>1.22E-09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6960758"/>
                  </a:ext>
                </a:extLst>
              </a:tr>
              <a:tr h="333568">
                <a:tc>
                  <a:txBody>
                    <a:bodyPr/>
                    <a:lstStyle/>
                    <a:p>
                      <a:pPr algn="ctr" fontAlgn="b"/>
                      <a:r>
                        <a:rPr lang="en-US" sz="1600" b="1" i="0" u="none" strike="noStrike" dirty="0">
                          <a:solidFill>
                            <a:srgbClr val="000000"/>
                          </a:solidFill>
                          <a:effectLst/>
                          <a:latin typeface="Arial" panose="020B0604020202020204" pitchFamily="34" charset="0"/>
                        </a:rPr>
                        <a:t>Commercial Real Estate Price Index</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dirty="0">
                          <a:solidFill>
                            <a:srgbClr val="000000"/>
                          </a:solidFill>
                          <a:effectLst/>
                          <a:latin typeface="Arial" panose="020B0604020202020204" pitchFamily="34" charset="0"/>
                        </a:rPr>
                        <a:t>7.16E-12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0998243"/>
                  </a:ext>
                </a:extLst>
              </a:tr>
              <a:tr h="333568">
                <a:tc>
                  <a:txBody>
                    <a:bodyPr/>
                    <a:lstStyle/>
                    <a:p>
                      <a:pPr algn="ctr" fontAlgn="b"/>
                      <a:r>
                        <a:rPr lang="en-IN" sz="1600" b="1" i="0" u="none" strike="noStrike" dirty="0">
                          <a:solidFill>
                            <a:srgbClr val="000000"/>
                          </a:solidFill>
                          <a:effectLst/>
                          <a:latin typeface="Arial" panose="020B0604020202020204" pitchFamily="34" charset="0"/>
                        </a:rPr>
                        <a:t>Money Supply</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dirty="0">
                          <a:solidFill>
                            <a:srgbClr val="000000"/>
                          </a:solidFill>
                          <a:effectLst/>
                          <a:latin typeface="Arial" panose="020B0604020202020204" pitchFamily="34" charset="0"/>
                        </a:rPr>
                        <a:t>2.99E-16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0371646"/>
                  </a:ext>
                </a:extLst>
              </a:tr>
              <a:tr h="333568">
                <a:tc>
                  <a:txBody>
                    <a:bodyPr/>
                    <a:lstStyle/>
                    <a:p>
                      <a:pPr algn="ctr" fontAlgn="b"/>
                      <a:r>
                        <a:rPr lang="en-IN" sz="1600" b="1" i="0" u="none" strike="noStrike" dirty="0">
                          <a:solidFill>
                            <a:srgbClr val="000000"/>
                          </a:solidFill>
                          <a:effectLst/>
                          <a:latin typeface="Arial" panose="020B0604020202020204" pitchFamily="34" charset="0"/>
                        </a:rPr>
                        <a:t>Consumer Confidence Index</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dirty="0">
                          <a:solidFill>
                            <a:srgbClr val="000000"/>
                          </a:solidFill>
                          <a:effectLst/>
                          <a:latin typeface="Arial" panose="020B0604020202020204" pitchFamily="34" charset="0"/>
                        </a:rPr>
                        <a:t>4.35E-13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908880"/>
                  </a:ext>
                </a:extLst>
              </a:tr>
              <a:tr h="333568">
                <a:tc>
                  <a:txBody>
                    <a:bodyPr/>
                    <a:lstStyle/>
                    <a:p>
                      <a:pPr algn="ctr" fontAlgn="b"/>
                      <a:r>
                        <a:rPr lang="en-IN" sz="1600" b="1" i="0" u="none" strike="noStrike" dirty="0">
                          <a:solidFill>
                            <a:srgbClr val="000000"/>
                          </a:solidFill>
                          <a:effectLst/>
                          <a:latin typeface="Arial" panose="020B0604020202020204" pitchFamily="34" charset="0"/>
                        </a:rPr>
                        <a:t>Business Confidence Index</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dirty="0">
                          <a:solidFill>
                            <a:srgbClr val="000000"/>
                          </a:solidFill>
                          <a:effectLst/>
                          <a:latin typeface="Arial" panose="020B0604020202020204" pitchFamily="34" charset="0"/>
                        </a:rPr>
                        <a:t>4.32E-07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0077374"/>
                  </a:ext>
                </a:extLst>
              </a:tr>
              <a:tr h="333568">
                <a:tc>
                  <a:txBody>
                    <a:bodyPr/>
                    <a:lstStyle/>
                    <a:p>
                      <a:pPr algn="ctr" fontAlgn="b"/>
                      <a:r>
                        <a:rPr lang="en-IN" sz="1600" b="1" i="0" u="none" strike="noStrike" dirty="0">
                          <a:solidFill>
                            <a:srgbClr val="000000"/>
                          </a:solidFill>
                          <a:effectLst/>
                          <a:latin typeface="Arial" panose="020B0604020202020204" pitchFamily="34" charset="0"/>
                        </a:rPr>
                        <a:t>(USD/Euro)</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dirty="0">
                          <a:solidFill>
                            <a:srgbClr val="000000"/>
                          </a:solidFill>
                          <a:effectLst/>
                          <a:latin typeface="Arial" panose="020B0604020202020204" pitchFamily="34" charset="0"/>
                        </a:rPr>
                        <a:t>1.20E-06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6321654"/>
                  </a:ext>
                </a:extLst>
              </a:tr>
            </a:tbl>
          </a:graphicData>
        </a:graphic>
      </p:graphicFrame>
      <p:sp>
        <p:nvSpPr>
          <p:cNvPr id="6" name="TextBox 5">
            <a:extLst>
              <a:ext uri="{FF2B5EF4-FFF2-40B4-BE49-F238E27FC236}">
                <a16:creationId xmlns:a16="http://schemas.microsoft.com/office/drawing/2014/main" id="{526167D3-59E4-48C9-9D67-2454C62A10AE}"/>
              </a:ext>
            </a:extLst>
          </p:cNvPr>
          <p:cNvSpPr txBox="1"/>
          <p:nvPr/>
        </p:nvSpPr>
        <p:spPr>
          <a:xfrm>
            <a:off x="6682853" y="3480515"/>
            <a:ext cx="4906370" cy="1200329"/>
          </a:xfrm>
          <a:prstGeom prst="rect">
            <a:avLst/>
          </a:prstGeom>
          <a:noFill/>
        </p:spPr>
        <p:txBody>
          <a:bodyPr wrap="square" rtlCol="0">
            <a:spAutoFit/>
          </a:bodyPr>
          <a:lstStyle/>
          <a:p>
            <a:pPr algn="ctr"/>
            <a:r>
              <a:rPr lang="en-US" dirty="0"/>
              <a:t>All p values are less than 0.05 suggesting the relation being significant and that these parameters can be incorporated into the regression model.</a:t>
            </a:r>
            <a:endParaRPr lang="en-IN" dirty="0"/>
          </a:p>
        </p:txBody>
      </p:sp>
      <p:sp>
        <p:nvSpPr>
          <p:cNvPr id="7" name="Rectangle 6">
            <a:extLst>
              <a:ext uri="{FF2B5EF4-FFF2-40B4-BE49-F238E27FC236}">
                <a16:creationId xmlns:a16="http://schemas.microsoft.com/office/drawing/2014/main" id="{7029FBCB-1B3C-42EC-9AA8-D02F1FEAD5C7}"/>
              </a:ext>
            </a:extLst>
          </p:cNvPr>
          <p:cNvSpPr/>
          <p:nvPr/>
        </p:nvSpPr>
        <p:spPr>
          <a:xfrm>
            <a:off x="6870510" y="3429000"/>
            <a:ext cx="4531057" cy="13033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86698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BC06F-6799-4CB3-AD1E-9C5589672828}"/>
              </a:ext>
            </a:extLst>
          </p:cNvPr>
          <p:cNvSpPr>
            <a:spLocks noGrp="1"/>
          </p:cNvSpPr>
          <p:nvPr>
            <p:ph type="title"/>
          </p:nvPr>
        </p:nvSpPr>
        <p:spPr>
          <a:xfrm>
            <a:off x="627797" y="320588"/>
            <a:ext cx="10515600" cy="1325563"/>
          </a:xfrm>
        </p:spPr>
        <p:txBody>
          <a:bodyPr/>
          <a:lstStyle/>
          <a:p>
            <a:r>
              <a:rPr lang="en-US" b="1" dirty="0"/>
              <a:t>Regression Modelling</a:t>
            </a:r>
            <a:endParaRPr lang="en-IN" b="1" dirty="0"/>
          </a:p>
        </p:txBody>
      </p:sp>
      <p:sp>
        <p:nvSpPr>
          <p:cNvPr id="3" name="Content Placeholder 2">
            <a:extLst>
              <a:ext uri="{FF2B5EF4-FFF2-40B4-BE49-F238E27FC236}">
                <a16:creationId xmlns:a16="http://schemas.microsoft.com/office/drawing/2014/main" id="{BC09FC16-074A-4BC3-829C-681FBCBEB138}"/>
              </a:ext>
            </a:extLst>
          </p:cNvPr>
          <p:cNvSpPr>
            <a:spLocks noGrp="1"/>
          </p:cNvSpPr>
          <p:nvPr>
            <p:ph idx="1"/>
          </p:nvPr>
        </p:nvSpPr>
        <p:spPr>
          <a:xfrm>
            <a:off x="627797" y="1441434"/>
            <a:ext cx="10515600" cy="4351338"/>
          </a:xfrm>
        </p:spPr>
        <p:txBody>
          <a:bodyPr/>
          <a:lstStyle/>
          <a:p>
            <a:pPr marL="0" indent="0">
              <a:buNone/>
            </a:pPr>
            <a:r>
              <a:rPr lang="en-US" dirty="0"/>
              <a:t>Model1 : Not using money supply due to results from EDA</a:t>
            </a:r>
          </a:p>
          <a:p>
            <a:pPr marL="0" indent="0">
              <a:buNone/>
            </a:pPr>
            <a:r>
              <a:rPr lang="en-US" dirty="0"/>
              <a:t> </a:t>
            </a:r>
            <a:endParaRPr lang="en-IN" dirty="0"/>
          </a:p>
        </p:txBody>
      </p:sp>
      <p:sp>
        <p:nvSpPr>
          <p:cNvPr id="7" name="TextBox 6">
            <a:extLst>
              <a:ext uri="{FF2B5EF4-FFF2-40B4-BE49-F238E27FC236}">
                <a16:creationId xmlns:a16="http://schemas.microsoft.com/office/drawing/2014/main" id="{E5F24A7B-4490-49FA-A619-296E588F5902}"/>
              </a:ext>
            </a:extLst>
          </p:cNvPr>
          <p:cNvSpPr txBox="1"/>
          <p:nvPr/>
        </p:nvSpPr>
        <p:spPr>
          <a:xfrm>
            <a:off x="627797" y="2004841"/>
            <a:ext cx="11771194" cy="4324261"/>
          </a:xfrm>
          <a:prstGeom prst="rect">
            <a:avLst/>
          </a:prstGeom>
          <a:noFill/>
        </p:spPr>
        <p:txBody>
          <a:bodyPr wrap="square">
            <a:spAutoFit/>
          </a:bodyPr>
          <a:lstStyle/>
          <a:p>
            <a:r>
              <a:rPr lang="en-IN" sz="1200" dirty="0"/>
              <a:t>Call:</a:t>
            </a:r>
          </a:p>
          <a:p>
            <a:r>
              <a:rPr lang="en-IN" sz="1200" dirty="0" err="1"/>
              <a:t>lm</a:t>
            </a:r>
            <a:r>
              <a:rPr lang="en-IN" sz="1200" dirty="0"/>
              <a:t>(formula = </a:t>
            </a:r>
            <a:r>
              <a:rPr lang="en-IN" sz="1200" dirty="0" err="1"/>
              <a:t>histdata$Portfolio.Values</a:t>
            </a:r>
            <a:r>
              <a:rPr lang="en-IN" sz="1200" dirty="0"/>
              <a:t> ~ </a:t>
            </a:r>
            <a:r>
              <a:rPr lang="en-IN" sz="1200" dirty="0" err="1"/>
              <a:t>histdata$BBB.Corporate.Yeild</a:t>
            </a:r>
            <a:r>
              <a:rPr lang="en-IN" sz="1200" dirty="0"/>
              <a:t> +</a:t>
            </a:r>
            <a:r>
              <a:rPr lang="en-IN" sz="1200" dirty="0" err="1"/>
              <a:t>histdata$Commercial.Real.Estate.Price.Index</a:t>
            </a:r>
            <a:r>
              <a:rPr lang="en-IN" sz="1200" dirty="0"/>
              <a:t> +</a:t>
            </a:r>
          </a:p>
          <a:p>
            <a:r>
              <a:rPr lang="en-IN" sz="1200" dirty="0" err="1"/>
              <a:t>histdata$consumer.confidence.index</a:t>
            </a:r>
            <a:r>
              <a:rPr lang="en-IN" sz="1200" dirty="0"/>
              <a:t> + </a:t>
            </a:r>
            <a:r>
              <a:rPr lang="en-IN" sz="1200" dirty="0" err="1"/>
              <a:t>histdata$Business.Confidence.Index</a:t>
            </a:r>
            <a:r>
              <a:rPr lang="en-IN" sz="1200" dirty="0"/>
              <a:t> + </a:t>
            </a:r>
            <a:r>
              <a:rPr lang="en-IN" sz="1200" dirty="0" err="1"/>
              <a:t>histdata$X.USD.euro</a:t>
            </a:r>
            <a:r>
              <a:rPr lang="en-IN" sz="1200" dirty="0"/>
              <a:t>.)</a:t>
            </a:r>
          </a:p>
          <a:p>
            <a:endParaRPr lang="en-IN" sz="1200" dirty="0"/>
          </a:p>
          <a:p>
            <a:r>
              <a:rPr lang="en-IN" sz="1200" dirty="0"/>
              <a:t>Residuals:</a:t>
            </a:r>
          </a:p>
          <a:p>
            <a:r>
              <a:rPr lang="en-IN" sz="1200" dirty="0"/>
              <a:t>    Min      1Q  Median      3Q     Max </a:t>
            </a:r>
          </a:p>
          <a:p>
            <a:r>
              <a:rPr lang="en-IN" sz="1200" dirty="0"/>
              <a:t>-267.75  -84.32  -23.11   85.98  320.50 </a:t>
            </a:r>
          </a:p>
          <a:p>
            <a:endParaRPr lang="en-IN" sz="1200" dirty="0"/>
          </a:p>
          <a:p>
            <a:endParaRPr lang="en-IN" sz="1200" dirty="0"/>
          </a:p>
          <a:p>
            <a:endParaRPr lang="en-IN" sz="1200" dirty="0"/>
          </a:p>
          <a:p>
            <a:endParaRPr lang="en-IN" sz="1200" dirty="0"/>
          </a:p>
          <a:p>
            <a:endParaRPr lang="en-IN" sz="1200" dirty="0"/>
          </a:p>
          <a:p>
            <a:endParaRPr lang="en-IN" sz="1200" dirty="0"/>
          </a:p>
          <a:p>
            <a:endParaRPr lang="en-IN" sz="1200" dirty="0"/>
          </a:p>
          <a:p>
            <a:endParaRPr lang="en-IN" sz="1200" dirty="0"/>
          </a:p>
          <a:p>
            <a:endParaRPr lang="en-IN" sz="1200" dirty="0"/>
          </a:p>
          <a:p>
            <a:endParaRPr lang="en-IN" sz="1200" dirty="0"/>
          </a:p>
          <a:p>
            <a:r>
              <a:rPr lang="en-US" sz="1200" dirty="0" err="1"/>
              <a:t>Signif</a:t>
            </a:r>
            <a:r>
              <a:rPr lang="en-US" sz="1200" dirty="0"/>
              <a:t>. codes:  0 ‘***’ 0.001 ‘**’ 0.01 ‘*’ 0.05 ‘.’ 0.1 ‘ ’ 1</a:t>
            </a:r>
          </a:p>
          <a:p>
            <a:endParaRPr lang="en-US" sz="1200" dirty="0"/>
          </a:p>
          <a:p>
            <a:r>
              <a:rPr lang="en-US" sz="1200" dirty="0"/>
              <a:t>Residual standard error: 133.6 on 46 degrees of freedom</a:t>
            </a:r>
          </a:p>
          <a:p>
            <a:r>
              <a:rPr lang="en-US" sz="1200" dirty="0"/>
              <a:t>Multiple R-squared:  0.9251,	Adjusted R-squared:  0.917 </a:t>
            </a:r>
          </a:p>
          <a:p>
            <a:r>
              <a:rPr lang="en-US" sz="1200" dirty="0"/>
              <a:t>F-statistic: 113.7 on 5 and 46 DF,  p-value: &lt; 2.2e-16</a:t>
            </a:r>
            <a:endParaRPr lang="en-IN" sz="1200" dirty="0"/>
          </a:p>
          <a:p>
            <a:endParaRPr lang="en-IN" sz="1100" dirty="0"/>
          </a:p>
        </p:txBody>
      </p:sp>
      <p:graphicFrame>
        <p:nvGraphicFramePr>
          <p:cNvPr id="10" name="Table 9">
            <a:extLst>
              <a:ext uri="{FF2B5EF4-FFF2-40B4-BE49-F238E27FC236}">
                <a16:creationId xmlns:a16="http://schemas.microsoft.com/office/drawing/2014/main" id="{E0AAB857-5857-4DD5-A7D8-E53C53699770}"/>
              </a:ext>
            </a:extLst>
          </p:cNvPr>
          <p:cNvGraphicFramePr>
            <a:graphicFrameLocks noGrp="1"/>
          </p:cNvGraphicFramePr>
          <p:nvPr>
            <p:extLst>
              <p:ext uri="{D42A27DB-BD31-4B8C-83A1-F6EECF244321}">
                <p14:modId xmlns:p14="http://schemas.microsoft.com/office/powerpoint/2010/main" val="598213529"/>
              </p:ext>
            </p:extLst>
          </p:nvPr>
        </p:nvGraphicFramePr>
        <p:xfrm>
          <a:off x="702103" y="3530446"/>
          <a:ext cx="5842000" cy="1501144"/>
        </p:xfrm>
        <a:graphic>
          <a:graphicData uri="http://schemas.openxmlformats.org/drawingml/2006/table">
            <a:tbl>
              <a:tblPr>
                <a:tableStyleId>{5C22544A-7EE6-4342-B048-85BDC9FD1C3A}</a:tableStyleId>
              </a:tblPr>
              <a:tblGrid>
                <a:gridCol w="2844800">
                  <a:extLst>
                    <a:ext uri="{9D8B030D-6E8A-4147-A177-3AD203B41FA5}">
                      <a16:colId xmlns:a16="http://schemas.microsoft.com/office/drawing/2014/main" val="4086521214"/>
                    </a:ext>
                  </a:extLst>
                </a:gridCol>
                <a:gridCol w="838200">
                  <a:extLst>
                    <a:ext uri="{9D8B030D-6E8A-4147-A177-3AD203B41FA5}">
                      <a16:colId xmlns:a16="http://schemas.microsoft.com/office/drawing/2014/main" val="1224276953"/>
                    </a:ext>
                  </a:extLst>
                </a:gridCol>
                <a:gridCol w="774700">
                  <a:extLst>
                    <a:ext uri="{9D8B030D-6E8A-4147-A177-3AD203B41FA5}">
                      <a16:colId xmlns:a16="http://schemas.microsoft.com/office/drawing/2014/main" val="842555743"/>
                    </a:ext>
                  </a:extLst>
                </a:gridCol>
                <a:gridCol w="558800">
                  <a:extLst>
                    <a:ext uri="{9D8B030D-6E8A-4147-A177-3AD203B41FA5}">
                      <a16:colId xmlns:a16="http://schemas.microsoft.com/office/drawing/2014/main" val="97349372"/>
                    </a:ext>
                  </a:extLst>
                </a:gridCol>
                <a:gridCol w="825500">
                  <a:extLst>
                    <a:ext uri="{9D8B030D-6E8A-4147-A177-3AD203B41FA5}">
                      <a16:colId xmlns:a16="http://schemas.microsoft.com/office/drawing/2014/main" val="3788100019"/>
                    </a:ext>
                  </a:extLst>
                </a:gridCol>
              </a:tblGrid>
              <a:tr h="171450">
                <a:tc>
                  <a:txBody>
                    <a:bodyPr/>
                    <a:lstStyle/>
                    <a:p>
                      <a:pPr algn="l" fontAlgn="b"/>
                      <a:r>
                        <a:rPr lang="en-IN" sz="1200" u="none" strike="noStrike" dirty="0">
                          <a:effectLst/>
                        </a:rPr>
                        <a:t>Coefficients:</a:t>
                      </a:r>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8355641"/>
                  </a:ext>
                </a:extLst>
              </a:tr>
              <a:tr h="171450">
                <a:tc>
                  <a:txBody>
                    <a:bodyPr/>
                    <a:lstStyle/>
                    <a:p>
                      <a:pPr algn="ctr" fontAlgn="b"/>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Estimate</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Std. Error</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t value </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Pr(&gt;|t|)</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9521013"/>
                  </a:ext>
                </a:extLst>
              </a:tr>
              <a:tr h="171450">
                <a:tc>
                  <a:txBody>
                    <a:bodyPr/>
                    <a:lstStyle/>
                    <a:p>
                      <a:pPr algn="l" fontAlgn="b"/>
                      <a:r>
                        <a:rPr lang="en-IN" sz="1200" u="none" strike="noStrike" dirty="0">
                          <a:effectLst/>
                        </a:rPr>
                        <a:t>(Intercept)</a:t>
                      </a:r>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-1707.4102</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2563.7332</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-0.666</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0.5087</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1774942"/>
                  </a:ext>
                </a:extLst>
              </a:tr>
              <a:tr h="171450">
                <a:tc>
                  <a:txBody>
                    <a:bodyPr/>
                    <a:lstStyle/>
                    <a:p>
                      <a:pPr algn="l" fontAlgn="b"/>
                      <a:r>
                        <a:rPr lang="en-IN" sz="1200" u="none" strike="noStrike" dirty="0" err="1">
                          <a:effectLst/>
                        </a:rPr>
                        <a:t>histdata$BBB.Corporate.Yeild</a:t>
                      </a:r>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-170.3159</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26.8637</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-6.34</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8.94e-08 ***</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4385852"/>
                  </a:ext>
                </a:extLst>
              </a:tr>
              <a:tr h="171450">
                <a:tc>
                  <a:txBody>
                    <a:bodyPr/>
                    <a:lstStyle/>
                    <a:p>
                      <a:pPr algn="l" fontAlgn="b"/>
                      <a:r>
                        <a:rPr lang="en-IN" sz="1200" u="none" strike="noStrike" dirty="0" err="1">
                          <a:effectLst/>
                        </a:rPr>
                        <a:t>histdata$Commercial.Real.Estate.Price.Index</a:t>
                      </a:r>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8.2727</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0.8534</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9.694</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1.08e-12 ***</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3019166"/>
                  </a:ext>
                </a:extLst>
              </a:tr>
              <a:tr h="171450">
                <a:tc>
                  <a:txBody>
                    <a:bodyPr/>
                    <a:lstStyle/>
                    <a:p>
                      <a:pPr algn="l" fontAlgn="b"/>
                      <a:r>
                        <a:rPr lang="en-IN" sz="1200" u="none" strike="noStrike" dirty="0" err="1">
                          <a:effectLst/>
                        </a:rPr>
                        <a:t>histdata$consumer.confidence.index</a:t>
                      </a:r>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34.9014</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17.0428</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2.048</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0.0463 *</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296954"/>
                  </a:ext>
                </a:extLst>
              </a:tr>
              <a:tr h="171450">
                <a:tc>
                  <a:txBody>
                    <a:bodyPr/>
                    <a:lstStyle/>
                    <a:p>
                      <a:pPr algn="l" fontAlgn="b"/>
                      <a:r>
                        <a:rPr lang="en-IN" sz="1200" u="none" strike="noStrike" dirty="0" err="1">
                          <a:effectLst/>
                        </a:rPr>
                        <a:t>histdata$Business.Confidence.Index</a:t>
                      </a:r>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-12.6255</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18.6889</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-0.676</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dirty="0">
                          <a:effectLst/>
                        </a:rPr>
                        <a:t>0.5027</a:t>
                      </a:r>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8843167"/>
                  </a:ext>
                </a:extLst>
              </a:tr>
              <a:tr h="171450">
                <a:tc>
                  <a:txBody>
                    <a:bodyPr/>
                    <a:lstStyle/>
                    <a:p>
                      <a:pPr algn="l" fontAlgn="b"/>
                      <a:r>
                        <a:rPr lang="en-IN" sz="1200" u="none" strike="noStrike" dirty="0" err="1">
                          <a:effectLst/>
                        </a:rPr>
                        <a:t>histdata$X.USD.euro</a:t>
                      </a:r>
                      <a:r>
                        <a:rPr lang="en-IN" sz="1200" u="none" strike="noStrike" dirty="0">
                          <a:effectLst/>
                        </a:rPr>
                        <a:t>.</a:t>
                      </a:r>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121.0502</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202.0073</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a:effectLst/>
                        </a:rPr>
                        <a:t>0.599</a:t>
                      </a:r>
                      <a:endParaRPr lang="en-IN" sz="1200" b="0" i="0" u="none" strike="noStrike">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IN" sz="1200" u="none" strike="noStrike" dirty="0">
                          <a:effectLst/>
                        </a:rPr>
                        <a:t>0.552</a:t>
                      </a:r>
                      <a:endParaRPr lang="en-IN" sz="1200" b="0" i="0" u="none" strike="noStrike" dirty="0">
                        <a:solidFill>
                          <a:srgbClr val="000000"/>
                        </a:solidFill>
                        <a:effectLst/>
                        <a:latin typeface="Arial" panose="020B060402020202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613492"/>
                  </a:ext>
                </a:extLst>
              </a:tr>
            </a:tbl>
          </a:graphicData>
        </a:graphic>
      </p:graphicFrame>
      <p:sp>
        <p:nvSpPr>
          <p:cNvPr id="11" name="TextBox 10">
            <a:extLst>
              <a:ext uri="{FF2B5EF4-FFF2-40B4-BE49-F238E27FC236}">
                <a16:creationId xmlns:a16="http://schemas.microsoft.com/office/drawing/2014/main" id="{D9C65FB4-81D8-4CC5-B151-3AF96A9EC955}"/>
              </a:ext>
            </a:extLst>
          </p:cNvPr>
          <p:cNvSpPr txBox="1"/>
          <p:nvPr/>
        </p:nvSpPr>
        <p:spPr>
          <a:xfrm>
            <a:off x="7929350" y="4091884"/>
            <a:ext cx="3930555" cy="646331"/>
          </a:xfrm>
          <a:prstGeom prst="rect">
            <a:avLst/>
          </a:prstGeom>
          <a:noFill/>
        </p:spPr>
        <p:txBody>
          <a:bodyPr wrap="square" rtlCol="0">
            <a:spAutoFit/>
          </a:bodyPr>
          <a:lstStyle/>
          <a:p>
            <a:pPr algn="ctr"/>
            <a:r>
              <a:rPr lang="en-US" dirty="0"/>
              <a:t>p-values for Business confidence index and USD/Euro is more than 0.05.</a:t>
            </a:r>
            <a:endParaRPr lang="en-IN" dirty="0"/>
          </a:p>
        </p:txBody>
      </p:sp>
      <p:sp>
        <p:nvSpPr>
          <p:cNvPr id="12" name="Rectangle 11">
            <a:extLst>
              <a:ext uri="{FF2B5EF4-FFF2-40B4-BE49-F238E27FC236}">
                <a16:creationId xmlns:a16="http://schemas.microsoft.com/office/drawing/2014/main" id="{7555F772-3EB7-4586-8A19-129D111FF08D}"/>
              </a:ext>
            </a:extLst>
          </p:cNvPr>
          <p:cNvSpPr/>
          <p:nvPr/>
        </p:nvSpPr>
        <p:spPr>
          <a:xfrm>
            <a:off x="7963470" y="4053385"/>
            <a:ext cx="3862316" cy="7233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768111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485</TotalTime>
  <Words>2356</Words>
  <Application>Microsoft Office PowerPoint</Application>
  <PresentationFormat>Widescreen</PresentationFormat>
  <Paragraphs>470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Droid Sans Mono</vt:lpstr>
      <vt:lpstr>Office Theme</vt:lpstr>
      <vt:lpstr>Predictive Modelling – Portfolio Values</vt:lpstr>
      <vt:lpstr>Data Cleaning</vt:lpstr>
      <vt:lpstr>Data Cleaning</vt:lpstr>
      <vt:lpstr>Data Cleaning</vt:lpstr>
      <vt:lpstr>EDA of Parameters</vt:lpstr>
      <vt:lpstr>EDA of Parameters</vt:lpstr>
      <vt:lpstr>EDA of Parameters</vt:lpstr>
      <vt:lpstr>EDA of Parameters</vt:lpstr>
      <vt:lpstr>Regression Modelling</vt:lpstr>
      <vt:lpstr>Regression Modelling</vt:lpstr>
      <vt:lpstr>Regression Modelling</vt:lpstr>
      <vt:lpstr>Regression Modelling</vt:lpstr>
      <vt:lpstr>Quantitative Statistical tests</vt:lpstr>
      <vt:lpstr>Qualitative Statistical tests</vt:lpstr>
      <vt:lpstr>In Sample Analysis</vt:lpstr>
      <vt:lpstr>Out Sample Analysis</vt:lpstr>
      <vt:lpstr>Forecast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Abhinav Iyer</dc:creator>
  <cp:lastModifiedBy>Abhinav Iyer</cp:lastModifiedBy>
  <cp:revision>7</cp:revision>
  <dcterms:created xsi:type="dcterms:W3CDTF">2021-10-07T19:27:46Z</dcterms:created>
  <dcterms:modified xsi:type="dcterms:W3CDTF">2021-10-12T18:00:46Z</dcterms:modified>
</cp:coreProperties>
</file>