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424" r:id="rId3"/>
    <p:sldId id="283" r:id="rId4"/>
    <p:sldId id="481" r:id="rId5"/>
    <p:sldId id="478" r:id="rId6"/>
    <p:sldId id="396" r:id="rId7"/>
    <p:sldId id="479" r:id="rId8"/>
    <p:sldId id="314" r:id="rId9"/>
    <p:sldId id="423" r:id="rId10"/>
    <p:sldId id="477" r:id="rId11"/>
    <p:sldId id="324" r:id="rId12"/>
    <p:sldId id="395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ushi morzaria" initials="km" lastIdx="2" clrIdx="0">
    <p:extLst>
      <p:ext uri="{19B8F6BF-5375-455C-9EA6-DF929625EA0E}">
        <p15:presenceInfo xmlns:p15="http://schemas.microsoft.com/office/powerpoint/2012/main" userId="d4bf15be6b4aef4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C36"/>
    <a:srgbClr val="7E8DA7"/>
    <a:srgbClr val="5C8D26"/>
    <a:srgbClr val="7ABC32"/>
    <a:srgbClr val="333F50"/>
    <a:srgbClr val="0CB458"/>
    <a:srgbClr val="404040"/>
    <a:srgbClr val="900000"/>
    <a:srgbClr val="405064"/>
    <a:srgbClr val="A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4" autoAdjust="0"/>
    <p:restoredTop sz="94660"/>
  </p:normalViewPr>
  <p:slideViewPr>
    <p:cSldViewPr snapToGrid="0">
      <p:cViewPr>
        <p:scale>
          <a:sx n="75" d="100"/>
          <a:sy n="75" d="100"/>
        </p:scale>
        <p:origin x="835" y="3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effectLst>
              <a:outerShdw blurRad="25400" dist="38100" dir="2400000" algn="ctr" rotWithShape="0">
                <a:srgbClr val="000000">
                  <a:alpha val="10000"/>
                </a:srgbClr>
              </a:outerShdw>
            </a:effectLst>
          </c:spPr>
          <c:explosion val="6"/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outerShdw blurRad="25400" dist="38100" dir="2400000" algn="ctr" rotWithShape="0">
                  <a:srgbClr val="000000">
                    <a:alpha val="1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D10-4DC7-AD75-27A446D2B709}"/>
              </c:ext>
            </c:extLst>
          </c:dPt>
          <c:dPt>
            <c:idx val="1"/>
            <c:bubble3D val="0"/>
            <c:spPr>
              <a:solidFill>
                <a:srgbClr val="7E7E7E"/>
              </a:solidFill>
              <a:ln>
                <a:noFill/>
              </a:ln>
              <a:effectLst>
                <a:outerShdw blurRad="25400" dist="38100" dir="2400000" algn="ctr" rotWithShape="0">
                  <a:srgbClr val="000000">
                    <a:alpha val="1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D10-4DC7-AD75-27A446D2B709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25400" dist="38100" dir="2400000" algn="ctr" rotWithShape="0">
                  <a:srgbClr val="000000">
                    <a:alpha val="1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D10-4DC7-AD75-27A446D2B709}"/>
              </c:ext>
            </c:extLst>
          </c:dPt>
          <c:dLbls>
            <c:dLbl>
              <c:idx val="0"/>
              <c:layout>
                <c:manualLayout>
                  <c:x val="8.9873935252249321E-2"/>
                  <c:y val="-0.1191011860898073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5C50BC3B-DCBB-4197-A917-14EFB246C335}" type="PERCENTAGE">
                      <a:rPr lang="en-US" baseline="0" smtClean="0"/>
                      <a:pPr>
                        <a:defRPr sz="1400" b="1"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[PERCENTAGE]</a:t>
                    </a:fld>
                    <a:endParaRPr lang="en-IN"/>
                  </a:p>
                </c:rich>
              </c:tx>
              <c:spPr>
                <a:xfrm>
                  <a:off x="4522515" y="609600"/>
                  <a:ext cx="1159138" cy="695960"/>
                </a:xfrm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70563"/>
                        <a:gd name="adj2" fmla="val 4939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0935479484052999"/>
                      <c:h val="6.532901772311444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D10-4DC7-AD75-27A446D2B709}"/>
                </c:ext>
              </c:extLst>
            </c:dLbl>
            <c:dLbl>
              <c:idx val="1"/>
              <c:layout>
                <c:manualLayout>
                  <c:x val="1.4202826941625293E-2"/>
                  <c:y val="0.13821981832099084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A63610F1-410F-482D-B4EB-988F1CCC9423}" type="PERCENTAGE">
                      <a:rPr lang="en-US" baseline="0" smtClean="0"/>
                      <a:pPr>
                        <a:defRPr sz="1400" b="1"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[PERCENTAGE]</a:t>
                    </a:fld>
                    <a:endParaRPr lang="en-IN"/>
                  </a:p>
                </c:rich>
              </c:tx>
              <c:spPr>
                <a:xfrm>
                  <a:off x="290788" y="2542052"/>
                  <a:ext cx="1088014" cy="815991"/>
                </a:xfrm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563"/>
                        <a:gd name="adj2" fmla="val -89223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8703594176260822"/>
                      <c:h val="9.532261208325926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D10-4DC7-AD75-27A446D2B709}"/>
                </c:ext>
              </c:extLst>
            </c:dLbl>
            <c:dLbl>
              <c:idx val="2"/>
              <c:layout>
                <c:manualLayout>
                  <c:x val="-9.2458580148920944E-2"/>
                  <c:y val="-3.4443670856172171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E5CC57CF-1FA9-45B8-B321-4B081FAB2303}" type="PERCENTAGE">
                      <a:rPr lang="en-US" baseline="0" smtClean="0"/>
                      <a:pPr>
                        <a:defRPr sz="1400" b="1"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[PERCENTAGE]</a:t>
                    </a:fld>
                    <a:endParaRPr lang="en-IN"/>
                  </a:p>
                </c:rich>
              </c:tx>
              <c:spPr>
                <a:xfrm>
                  <a:off x="254000" y="713373"/>
                  <a:ext cx="1234754" cy="695960"/>
                </a:xfrm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67685"/>
                        <a:gd name="adj2" fmla="val 40491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435806188118598"/>
                      <c:h val="8.171477273573131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D10-4DC7-AD75-27A446D2B709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Vegetarian &amp; Vegan</c:v>
                </c:pt>
                <c:pt idx="1">
                  <c:v>Non-Vegetarian</c:v>
                </c:pt>
                <c:pt idx="2">
                  <c:v>Flexitarian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0.52900000000000003</c:v>
                </c:pt>
                <c:pt idx="1">
                  <c:v>0.33800000000000002</c:v>
                </c:pt>
                <c:pt idx="2">
                  <c:v>0.13200000000000001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D10-4DC7-AD75-27A446D2B7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3.6077483867633549E-3"/>
          <c:y val="0.7819814589210643"/>
          <c:w val="0.61828549517682008"/>
          <c:h val="0.218018541078935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effectLst>
              <a:outerShdw blurRad="25400" dist="38100" dir="2400000" algn="ctr" rotWithShape="0">
                <a:srgbClr val="000000">
                  <a:alpha val="10000"/>
                </a:srgbClr>
              </a:outerShdw>
            </a:effectLst>
          </c:spPr>
          <c:explosion val="6"/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outerShdw blurRad="25400" dist="38100" dir="2400000" algn="ctr" rotWithShape="0">
                  <a:srgbClr val="000000">
                    <a:alpha val="1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A29-4397-BC59-9514AC60BCD9}"/>
              </c:ext>
            </c:extLst>
          </c:dPt>
          <c:dPt>
            <c:idx val="1"/>
            <c:bubble3D val="0"/>
            <c:spPr>
              <a:solidFill>
                <a:srgbClr val="7E7E7E"/>
              </a:solidFill>
              <a:ln>
                <a:noFill/>
              </a:ln>
              <a:effectLst>
                <a:outerShdw blurRad="25400" dist="38100" dir="2400000" algn="ctr" rotWithShape="0">
                  <a:srgbClr val="000000">
                    <a:alpha val="1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A29-4397-BC59-9514AC60BCD9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25400" dist="38100" dir="2400000" algn="ctr" rotWithShape="0">
                  <a:srgbClr val="000000">
                    <a:alpha val="1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A29-4397-BC59-9514AC60BCD9}"/>
              </c:ext>
            </c:extLst>
          </c:dPt>
          <c:dLbls>
            <c:dLbl>
              <c:idx val="0"/>
              <c:layout>
                <c:manualLayout>
                  <c:x val="8.9873935252249321E-2"/>
                  <c:y val="-0.1191011860898073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5C50BC3B-DCBB-4197-A917-14EFB246C335}" type="PERCENTAGE">
                      <a:rPr lang="en-US" baseline="0" smtClean="0"/>
                      <a:pPr>
                        <a:defRPr sz="1400" b="1"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[PERCENTAGE]</a:t>
                    </a:fld>
                    <a:endParaRPr lang="en-IN"/>
                  </a:p>
                </c:rich>
              </c:tx>
              <c:spPr>
                <a:xfrm>
                  <a:off x="4522515" y="609600"/>
                  <a:ext cx="1159138" cy="695960"/>
                </a:xfrm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70563"/>
                        <a:gd name="adj2" fmla="val 4939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0935479484052999"/>
                      <c:h val="6.532901772311444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A29-4397-BC59-9514AC60BCD9}"/>
                </c:ext>
              </c:extLst>
            </c:dLbl>
            <c:dLbl>
              <c:idx val="1"/>
              <c:layout>
                <c:manualLayout>
                  <c:x val="7.8539063379488877E-2"/>
                  <c:y val="0.10373520147713697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A63610F1-410F-482D-B4EB-988F1CCC9423}" type="PERCENTAGE">
                      <a:rPr lang="en-US" baseline="0" smtClean="0"/>
                      <a:pPr>
                        <a:defRPr sz="1400" b="1"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[PERCENTAGE]</a:t>
                    </a:fld>
                    <a:endParaRPr lang="en-IN"/>
                  </a:p>
                </c:rich>
              </c:tx>
              <c:spPr>
                <a:xfrm>
                  <a:off x="290788" y="2542052"/>
                  <a:ext cx="1088014" cy="815991"/>
                </a:xfrm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563"/>
                        <a:gd name="adj2" fmla="val -89223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8703594176260822"/>
                      <c:h val="9.532261208325926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A29-4397-BC59-9514AC60BCD9}"/>
                </c:ext>
              </c:extLst>
            </c:dLbl>
            <c:dLbl>
              <c:idx val="2"/>
              <c:layout>
                <c:manualLayout>
                  <c:x val="-9.2458580148920944E-2"/>
                  <c:y val="-3.4443670856172171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E5CC57CF-1FA9-45B8-B321-4B081FAB2303}" type="PERCENTAGE">
                      <a:rPr lang="en-US" baseline="0" smtClean="0"/>
                      <a:pPr>
                        <a:defRPr sz="1400" b="1"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[PERCENTAGE]</a:t>
                    </a:fld>
                    <a:endParaRPr lang="en-IN"/>
                  </a:p>
                </c:rich>
              </c:tx>
              <c:spPr>
                <a:xfrm>
                  <a:off x="254000" y="713373"/>
                  <a:ext cx="1234754" cy="695960"/>
                </a:xfrm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67685"/>
                        <a:gd name="adj2" fmla="val 40491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435806188118598"/>
                      <c:h val="8.171477273573131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A29-4397-BC59-9514AC60BCD9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Vague Idea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0.29399999999999998</c:v>
                </c:pt>
                <c:pt idx="1">
                  <c:v>0.47099999999999997</c:v>
                </c:pt>
                <c:pt idx="2">
                  <c:v>0.23499999999999999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A29-4397-BC59-9514AC60BC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3.6077483867633549E-3"/>
          <c:y val="0.7819814589210643"/>
          <c:w val="0.43958497552645626"/>
          <c:h val="0.218018541078935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effectLst>
              <a:outerShdw blurRad="25400" dist="38100" dir="2400000" algn="ctr" rotWithShape="0">
                <a:srgbClr val="000000">
                  <a:alpha val="10000"/>
                </a:srgbClr>
              </a:outerShdw>
            </a:effectLst>
          </c:spPr>
          <c:explosion val="6"/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outerShdw blurRad="25400" dist="38100" dir="2400000" algn="ctr" rotWithShape="0">
                  <a:srgbClr val="000000">
                    <a:alpha val="1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EA7-403E-93C9-07D146A14488}"/>
              </c:ext>
            </c:extLst>
          </c:dPt>
          <c:dPt>
            <c:idx val="1"/>
            <c:bubble3D val="0"/>
            <c:spPr>
              <a:solidFill>
                <a:srgbClr val="7E7E7E"/>
              </a:solidFill>
              <a:ln>
                <a:noFill/>
              </a:ln>
              <a:effectLst>
                <a:outerShdw blurRad="25400" dist="38100" dir="2400000" algn="ctr" rotWithShape="0">
                  <a:srgbClr val="000000">
                    <a:alpha val="1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EA7-403E-93C9-07D146A14488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25400" dist="38100" dir="2400000" algn="ctr" rotWithShape="0">
                  <a:srgbClr val="000000">
                    <a:alpha val="1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EA7-403E-93C9-07D146A14488}"/>
              </c:ext>
            </c:extLst>
          </c:dPt>
          <c:dLbls>
            <c:dLbl>
              <c:idx val="0"/>
              <c:layout>
                <c:manualLayout>
                  <c:x val="0.10417088821344141"/>
                  <c:y val="-0.1811734278266536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5C50BC3B-DCBB-4197-A917-14EFB246C335}" type="PERCENTAGE">
                      <a:rPr lang="en-US" baseline="0" smtClean="0"/>
                      <a:pPr>
                        <a:defRPr sz="1400" b="1"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[PERCENTAGE]</a:t>
                    </a:fld>
                    <a:endParaRPr lang="en-IN"/>
                  </a:p>
                </c:rich>
              </c:tx>
              <c:spPr>
                <a:xfrm>
                  <a:off x="4522515" y="609600"/>
                  <a:ext cx="1159138" cy="695960"/>
                </a:xfrm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70563"/>
                        <a:gd name="adj2" fmla="val 4939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0935479484052999"/>
                      <c:h val="6.532901772311444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EA7-403E-93C9-07D146A14488}"/>
                </c:ext>
              </c:extLst>
            </c:dLbl>
            <c:dLbl>
              <c:idx val="1"/>
              <c:layout>
                <c:manualLayout>
                  <c:x val="1.4202826941625293E-2"/>
                  <c:y val="0.13821981832099084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A63610F1-410F-482D-B4EB-988F1CCC9423}" type="PERCENTAGE">
                      <a:rPr lang="en-US" baseline="0" smtClean="0"/>
                      <a:pPr>
                        <a:defRPr sz="1400" b="1"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[PERCENTAGE]</a:t>
                    </a:fld>
                    <a:endParaRPr lang="en-IN"/>
                  </a:p>
                </c:rich>
              </c:tx>
              <c:spPr>
                <a:xfrm>
                  <a:off x="290788" y="2542052"/>
                  <a:ext cx="1088014" cy="815991"/>
                </a:xfrm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563"/>
                        <a:gd name="adj2" fmla="val -89223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8703594176260822"/>
                      <c:h val="9.532261208325926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EA7-403E-93C9-07D146A14488}"/>
                </c:ext>
              </c:extLst>
            </c:dLbl>
            <c:dLbl>
              <c:idx val="2"/>
              <c:layout>
                <c:manualLayout>
                  <c:x val="-0.12105257232916808"/>
                  <c:y val="-0.10341289236450529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E5CC57CF-1FA9-45B8-B321-4B081FAB2303}" type="PERCENTAGE">
                      <a:rPr lang="en-US" baseline="0" smtClean="0"/>
                      <a:pPr>
                        <a:defRPr sz="1400" b="1"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[PERCENTAGE]</a:t>
                    </a:fld>
                    <a:endParaRPr lang="en-IN"/>
                  </a:p>
                </c:rich>
              </c:tx>
              <c:spPr>
                <a:xfrm>
                  <a:off x="179417" y="674178"/>
                  <a:ext cx="797189" cy="300939"/>
                </a:xfrm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53166"/>
                        <a:gd name="adj2" fmla="val 12510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435806188118598"/>
                      <c:h val="8.171477273573131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EA7-403E-93C9-07D146A14488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Very Interesting</c:v>
                </c:pt>
                <c:pt idx="1">
                  <c:v>Indifferent</c:v>
                </c:pt>
                <c:pt idx="2">
                  <c:v>Boring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0.61799999999999999</c:v>
                </c:pt>
                <c:pt idx="1">
                  <c:v>0.32400000000000001</c:v>
                </c:pt>
                <c:pt idx="2">
                  <c:v>5.8999999999999997E-2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EA7-403E-93C9-07D146A144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3.6077483867633549E-3"/>
          <c:y val="0.7819814589210643"/>
          <c:w val="0.43958497552645626"/>
          <c:h val="0.218018541078935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effectLst>
              <a:outerShdw blurRad="25400" dist="38100" dir="2400000" algn="ctr" rotWithShape="0">
                <a:srgbClr val="000000">
                  <a:alpha val="10000"/>
                </a:srgbClr>
              </a:outerShdw>
            </a:effectLst>
          </c:spPr>
          <c:explosion val="6"/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outerShdw blurRad="25400" dist="38100" dir="2400000" algn="ctr" rotWithShape="0">
                  <a:srgbClr val="000000">
                    <a:alpha val="1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A2E-4740-A374-4DFAB293B9AF}"/>
              </c:ext>
            </c:extLst>
          </c:dPt>
          <c:dPt>
            <c:idx val="1"/>
            <c:bubble3D val="0"/>
            <c:spPr>
              <a:solidFill>
                <a:srgbClr val="7E7E7E"/>
              </a:solidFill>
              <a:ln>
                <a:noFill/>
              </a:ln>
              <a:effectLst>
                <a:outerShdw blurRad="25400" dist="38100" dir="2400000" algn="ctr" rotWithShape="0">
                  <a:srgbClr val="000000">
                    <a:alpha val="1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A2E-4740-A374-4DFAB293B9AF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25400" dist="38100" dir="2400000" algn="ctr" rotWithShape="0">
                  <a:srgbClr val="000000">
                    <a:alpha val="1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A2E-4740-A374-4DFAB293B9AF}"/>
              </c:ext>
            </c:extLst>
          </c:dPt>
          <c:dLbls>
            <c:dLbl>
              <c:idx val="0"/>
              <c:layout>
                <c:manualLayout>
                  <c:x val="0.10417088821344141"/>
                  <c:y val="-0.1811734278266536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5C50BC3B-DCBB-4197-A917-14EFB246C335}" type="PERCENTAGE">
                      <a:rPr lang="en-US" baseline="0" smtClean="0"/>
                      <a:pPr>
                        <a:defRPr sz="1400" b="1"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[PERCENTAGE]</a:t>
                    </a:fld>
                    <a:endParaRPr lang="en-IN"/>
                  </a:p>
                </c:rich>
              </c:tx>
              <c:spPr>
                <a:xfrm>
                  <a:off x="4522515" y="609600"/>
                  <a:ext cx="1159138" cy="695960"/>
                </a:xfrm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70563"/>
                        <a:gd name="adj2" fmla="val 4939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0935479484052999"/>
                      <c:h val="6.532901772311444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A2E-4740-A374-4DFAB293B9AF}"/>
                </c:ext>
              </c:extLst>
            </c:dLbl>
            <c:dLbl>
              <c:idx val="1"/>
              <c:layout>
                <c:manualLayout>
                  <c:x val="-5.7282168186423503E-2"/>
                  <c:y val="-3.167155425220068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A63610F1-410F-482D-B4EB-988F1CCC9423}" type="PERCENTAGE">
                      <a:rPr lang="en-US" baseline="0" smtClean="0"/>
                      <a:pPr>
                        <a:defRPr sz="1400" b="1"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[PERCENTAGE]</a:t>
                    </a:fld>
                    <a:endParaRPr lang="en-IN"/>
                  </a:p>
                </c:rich>
              </c:tx>
              <c:spPr>
                <a:xfrm>
                  <a:off x="290788" y="2542052"/>
                  <a:ext cx="1088014" cy="815991"/>
                </a:xfrm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563"/>
                        <a:gd name="adj2" fmla="val -89223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8703594176260822"/>
                      <c:h val="9.532261208325926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A2E-4740-A374-4DFAB293B9AF}"/>
                </c:ext>
              </c:extLst>
            </c:dLbl>
            <c:dLbl>
              <c:idx val="2"/>
              <c:layout>
                <c:manualLayout>
                  <c:x val="-0.12105257232916808"/>
                  <c:y val="-0.10341289236450529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E5CC57CF-1FA9-45B8-B321-4B081FAB2303}" type="PERCENTAGE">
                      <a:rPr lang="en-US" baseline="0" smtClean="0"/>
                      <a:pPr>
                        <a:defRPr sz="1400" b="1"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[PERCENTAGE]</a:t>
                    </a:fld>
                    <a:endParaRPr lang="en-IN"/>
                  </a:p>
                </c:rich>
              </c:tx>
              <c:spPr>
                <a:xfrm>
                  <a:off x="179417" y="674178"/>
                  <a:ext cx="797189" cy="300939"/>
                </a:xfrm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53166"/>
                        <a:gd name="adj2" fmla="val 12510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435806188118598"/>
                      <c:h val="8.171477273573131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A2E-4740-A374-4DFAB293B9AF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Definitely</c:v>
                </c:pt>
                <c:pt idx="1">
                  <c:v>Maybe</c:v>
                </c:pt>
                <c:pt idx="2">
                  <c:v>Not really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0.42599999999999999</c:v>
                </c:pt>
                <c:pt idx="1">
                  <c:v>0.39700000000000002</c:v>
                </c:pt>
                <c:pt idx="2">
                  <c:v>0.17599999999999999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A2E-4740-A374-4DFAB293B9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3.6077483867633549E-3"/>
          <c:y val="0.7819814589210643"/>
          <c:w val="0.43958497552645626"/>
          <c:h val="0.218018541078935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3E208-CF76-4778-9EE9-DCB38B4E8C87}" type="datetimeFigureOut">
              <a:rPr lang="en-US" smtClean="0"/>
              <a:t>8/31/2021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1ECFE-D3B4-4618-A568-FB626A1434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032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9181F-1A88-474C-977E-2D2B4A359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4BB72B-30B4-4E1D-8A49-925A6E2B66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BA264-59B6-4237-9B33-83071BC7F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4D10-5C51-4637-8F32-19EC32AA3489}" type="datetimeFigureOut">
              <a:rPr lang="en-IN" smtClean="0"/>
              <a:t>Aug 31, 2021 Tue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D50A4-B566-4C86-B435-85BAF6E06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E877C-3E40-4A69-8DF4-42ADCA36C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55E7-494E-4122-AD55-9595F7B31E5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70594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16847-F3FD-4FAA-866B-03E3FCC67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56059B-2805-45AC-8CA6-374DFC5D37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D13B5-E727-4DE2-898C-43AC4D509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4D10-5C51-4637-8F32-19EC32AA3489}" type="datetimeFigureOut">
              <a:rPr lang="en-IN" smtClean="0"/>
              <a:t>Aug 31, 2021 Tue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1DC86-0BDE-4C86-A6B2-DD9365CAB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6FA78-7909-4154-A89D-9BB1440E8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55E7-494E-4122-AD55-9595F7B31E5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3632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152A05-F60D-48BC-9647-5FBEF60CC6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159C99-4CAB-4A6F-972F-84B33D251B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C6E4B-5C31-4BDF-AD76-A93D920CC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4D10-5C51-4637-8F32-19EC32AA3489}" type="datetimeFigureOut">
              <a:rPr lang="en-IN" smtClean="0"/>
              <a:t>Aug 31, 2021 Tue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5E700-C39B-4D9C-883D-26B2EA3A1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C20CC-2C10-433A-B7C2-E169F0C26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55E7-494E-4122-AD55-9595F7B31E5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95678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813619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CD405-F367-443C-9FF8-127864717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93AC8-353D-4EBB-94E3-228B536E2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8D503-3E49-41A2-A338-2ABDE927F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4D10-5C51-4637-8F32-19EC32AA3489}" type="datetimeFigureOut">
              <a:rPr lang="en-IN" smtClean="0"/>
              <a:t>Aug 31, 2021 Tue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B66B3-B76A-4360-8E21-27D8DB109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1BA65-70C9-4AEC-AD3F-14D464A5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55E7-494E-4122-AD55-9595F7B31E5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32824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12EAB-07CB-49D1-BCF7-7F719FD60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A87DD5-8749-47D4-BCD7-20ADEDE34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1C432-7128-4C0D-94EA-2B2380DF4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4D10-5C51-4637-8F32-19EC32AA3489}" type="datetimeFigureOut">
              <a:rPr lang="en-IN" smtClean="0"/>
              <a:t>Aug 31, 2021 Tue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81F73-74B7-4C7E-BE98-521A08D6F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6E4B7-EE2A-4310-96F8-A0EE3B5CB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55E7-494E-4122-AD55-9595F7B31E5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80890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7E5BC-528D-432D-9912-494B7F923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B195C-6A34-4A4C-84DD-F1AC2B43FE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305328-DA30-49DC-AC0E-080B53931F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7A5080-E205-4A99-8BE4-2CBEE2236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4D10-5C51-4637-8F32-19EC32AA3489}" type="datetimeFigureOut">
              <a:rPr lang="en-IN" smtClean="0"/>
              <a:t>Aug 31, 2021 Tue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D8B7BC-048B-47F6-B7AF-750AF1864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BB822C-2F87-4A2E-8478-76314C969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55E7-494E-4122-AD55-9595F7B31E5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951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16DFA-3A89-4874-9A0C-1535024A6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1FE26-C85D-4967-940C-1223FF0EB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1AAB17-EF1B-4679-AF72-201355BE1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17BA8C-C08C-4569-8901-70D5964AE4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25B497-95C0-4C91-BB1E-66987FC9B7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685DA0-3A77-47C5-9B03-AC1317A96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4D10-5C51-4637-8F32-19EC32AA3489}" type="datetimeFigureOut">
              <a:rPr lang="en-IN" smtClean="0"/>
              <a:t>Aug 31, 2021 Tue</a:t>
            </a:fld>
            <a:endParaRPr lang="en-IN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854D3C-479B-4E75-93B4-49EED05EB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596373-B0C4-4E5E-A07F-7BC08FF7D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55E7-494E-4122-AD55-9595F7B31E5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28107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2854B-1863-4E14-996A-23BCB6679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C54DAB-96DD-43BC-AE83-679675BBD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4D10-5C51-4637-8F32-19EC32AA3489}" type="datetimeFigureOut">
              <a:rPr lang="en-IN" smtClean="0"/>
              <a:t>Aug 31, 2021 Tue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99FA56-DD51-4856-AE43-A78BF6394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6AB0DC-85CF-4FEA-A5AC-F001E166E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55E7-494E-4122-AD55-9595F7B31E5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06036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4E9674-56E4-4F9D-8193-F72BDDF41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4D10-5C51-4637-8F32-19EC32AA3489}" type="datetimeFigureOut">
              <a:rPr lang="en-IN" smtClean="0"/>
              <a:t>Aug 31, 2021 Tue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E4BB8F-84E5-4774-8384-FB9FAE141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AA8D2F-701F-4A0B-A8B9-D484114D8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55E7-494E-4122-AD55-9595F7B31E5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08990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F4194-9893-4785-A736-389464825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B3F4F-BA31-47C4-9E35-98A2885DA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5932D4-76F7-469F-BB6F-2BB32F69D2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9CC341-44B7-4CAB-841D-29E6489B4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4D10-5C51-4637-8F32-19EC32AA3489}" type="datetimeFigureOut">
              <a:rPr lang="en-IN" smtClean="0"/>
              <a:t>Aug 31, 2021 Tue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DFC280-2986-45AF-944F-2F2326C31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C22EAB-852A-45E9-A41B-8C9640553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55E7-494E-4122-AD55-9595F7B31E5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49044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1792E-74DE-49D8-B40A-DC964EBAD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F716E5-4081-4B12-B7DF-23982CA049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E53927-8677-41C0-AB79-480811473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711EC5-E3C3-4F3E-803A-53ACFF14C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4D10-5C51-4637-8F32-19EC32AA3489}" type="datetimeFigureOut">
              <a:rPr lang="en-IN" smtClean="0"/>
              <a:t>Aug 31, 2021 Tue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37E772-746A-47CB-A71C-D55AF0B5C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A744F-0903-47C7-93DB-E81AC0109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55E7-494E-4122-AD55-9595F7B31E5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69163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8B95C-CC46-4D9B-AFB3-48C33E69E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A42CE0-8217-4592-B7E8-018B1B1BF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70B5A-5022-40DB-986D-2F0202DEDA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64D10-5C51-4637-8F32-19EC32AA3489}" type="datetimeFigureOut">
              <a:rPr lang="en-IN" smtClean="0"/>
              <a:t>Aug 31, 2021 Tue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05D74-944A-4953-B545-720B502A0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B24D4-E428-4D20-B2ED-470D71EAAD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155E7-494E-4122-AD55-9595F7B31E5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71827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svg"/><Relationship Id="rId7" Type="http://schemas.openxmlformats.org/officeDocument/2006/relationships/image" Target="../media/image48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Relationship Id="rId9" Type="http://schemas.openxmlformats.org/officeDocument/2006/relationships/image" Target="../media/image5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svg"/><Relationship Id="rId18" Type="http://schemas.openxmlformats.org/officeDocument/2006/relationships/image" Target="../media/image67.png"/><Relationship Id="rId3" Type="http://schemas.openxmlformats.org/officeDocument/2006/relationships/image" Target="../media/image52.svg"/><Relationship Id="rId21" Type="http://schemas.openxmlformats.org/officeDocument/2006/relationships/image" Target="../media/image70.svg"/><Relationship Id="rId7" Type="http://schemas.openxmlformats.org/officeDocument/2006/relationships/image" Target="../media/image56.svg"/><Relationship Id="rId12" Type="http://schemas.openxmlformats.org/officeDocument/2006/relationships/image" Target="../media/image61.png"/><Relationship Id="rId17" Type="http://schemas.openxmlformats.org/officeDocument/2006/relationships/image" Target="../media/image66.svg"/><Relationship Id="rId25" Type="http://schemas.openxmlformats.org/officeDocument/2006/relationships/image" Target="../media/image74.svg"/><Relationship Id="rId2" Type="http://schemas.openxmlformats.org/officeDocument/2006/relationships/image" Target="../media/image51.png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0.svg"/><Relationship Id="rId24" Type="http://schemas.openxmlformats.org/officeDocument/2006/relationships/image" Target="../media/image73.png"/><Relationship Id="rId5" Type="http://schemas.openxmlformats.org/officeDocument/2006/relationships/image" Target="../media/image54.svg"/><Relationship Id="rId15" Type="http://schemas.openxmlformats.org/officeDocument/2006/relationships/image" Target="../media/image64.svg"/><Relationship Id="rId23" Type="http://schemas.openxmlformats.org/officeDocument/2006/relationships/image" Target="../media/image72.svg"/><Relationship Id="rId10" Type="http://schemas.openxmlformats.org/officeDocument/2006/relationships/image" Target="../media/image59.png"/><Relationship Id="rId19" Type="http://schemas.openxmlformats.org/officeDocument/2006/relationships/image" Target="../media/image68.svg"/><Relationship Id="rId4" Type="http://schemas.openxmlformats.org/officeDocument/2006/relationships/image" Target="../media/image53.png"/><Relationship Id="rId9" Type="http://schemas.openxmlformats.org/officeDocument/2006/relationships/image" Target="../media/image58.svg"/><Relationship Id="rId14" Type="http://schemas.openxmlformats.org/officeDocument/2006/relationships/image" Target="../media/image63.png"/><Relationship Id="rId22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fif"/><Relationship Id="rId3" Type="http://schemas.openxmlformats.org/officeDocument/2006/relationships/image" Target="../media/image3.png"/><Relationship Id="rId7" Type="http://schemas.openxmlformats.org/officeDocument/2006/relationships/hyperlink" Target="https://www.linkedin.com/in/khushi-morzaria-2b9b831a3/" TargetMode="External"/><Relationship Id="rId12" Type="http://schemas.openxmlformats.org/officeDocument/2006/relationships/image" Target="../media/image8.jpeg"/><Relationship Id="rId2" Type="http://schemas.openxmlformats.org/officeDocument/2006/relationships/hyperlink" Target="https://www.linkedin.com/in/aryan-tripathi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linkedin.com/in/dharini-shah-20611719b/" TargetMode="External"/><Relationship Id="rId11" Type="http://schemas.openxmlformats.org/officeDocument/2006/relationships/image" Target="../media/image7.jfif"/><Relationship Id="rId5" Type="http://schemas.openxmlformats.org/officeDocument/2006/relationships/hyperlink" Target="https://www.linkedin.com/in/krunal-modi-036665150/" TargetMode="External"/><Relationship Id="rId10" Type="http://schemas.openxmlformats.org/officeDocument/2006/relationships/hyperlink" Target="https://www.linkedin.com/in/devika-jyotish-0ab40a1a0/" TargetMode="External"/><Relationship Id="rId4" Type="http://schemas.openxmlformats.org/officeDocument/2006/relationships/image" Target="../media/image4.jpeg"/><Relationship Id="rId9" Type="http://schemas.openxmlformats.org/officeDocument/2006/relationships/image" Target="../media/image6.jf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18" Type="http://schemas.microsoft.com/office/2007/relationships/hdphoto" Target="../media/hdphoto6.wdp"/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17" Type="http://schemas.openxmlformats.org/officeDocument/2006/relationships/image" Target="../media/image19.png"/><Relationship Id="rId2" Type="http://schemas.openxmlformats.org/officeDocument/2006/relationships/hyperlink" Target="http://www.fao.org/docrep/010/a0701e/a0701e00.HTM" TargetMode="Externa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5" Type="http://schemas.openxmlformats.org/officeDocument/2006/relationships/image" Target="../media/image17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svg"/><Relationship Id="rId18" Type="http://schemas.openxmlformats.org/officeDocument/2006/relationships/image" Target="../media/image40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12" Type="http://schemas.openxmlformats.org/officeDocument/2006/relationships/image" Target="../media/image34.png"/><Relationship Id="rId17" Type="http://schemas.openxmlformats.org/officeDocument/2006/relationships/image" Target="../media/image39.sv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5" Type="http://schemas.openxmlformats.org/officeDocument/2006/relationships/image" Target="../media/image37.svg"/><Relationship Id="rId10" Type="http://schemas.openxmlformats.org/officeDocument/2006/relationships/image" Target="../media/image32.png"/><Relationship Id="rId19" Type="http://schemas.openxmlformats.org/officeDocument/2006/relationships/image" Target="../media/image41.svg"/><Relationship Id="rId4" Type="http://schemas.openxmlformats.org/officeDocument/2006/relationships/image" Target="../media/image26.png"/><Relationship Id="rId9" Type="http://schemas.openxmlformats.org/officeDocument/2006/relationships/image" Target="../media/image31.svg"/><Relationship Id="rId1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25" r="225"/>
          <a:stretch>
            <a:fillRect/>
          </a:stretch>
        </p:blipFill>
        <p:spPr>
          <a:xfrm>
            <a:off x="1457839" y="0"/>
            <a:ext cx="4557094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4342"/>
          <a:stretch>
            <a:fillRect/>
          </a:stretch>
        </p:blipFill>
        <p:spPr>
          <a:xfrm>
            <a:off x="10495418" y="0"/>
            <a:ext cx="1499475" cy="143681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6738121" y="2420579"/>
            <a:ext cx="4730691" cy="2127391"/>
            <a:chOff x="0" y="209551"/>
            <a:chExt cx="9461383" cy="4254781"/>
          </a:xfrm>
        </p:grpSpPr>
        <p:sp>
          <p:nvSpPr>
            <p:cNvPr id="5" name="TextBox 5"/>
            <p:cNvSpPr txBox="1"/>
            <p:nvPr/>
          </p:nvSpPr>
          <p:spPr>
            <a:xfrm>
              <a:off x="0" y="209551"/>
              <a:ext cx="9461383" cy="30777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16"/>
                </a:lnSpc>
              </a:pPr>
              <a:r>
                <a:rPr lang="en-US" sz="6267" dirty="0">
                  <a:solidFill>
                    <a:srgbClr val="5D7963"/>
                  </a:solidFill>
                  <a:latin typeface="Aileron Heavy Bold"/>
                </a:rPr>
                <a:t>Project</a:t>
              </a:r>
            </a:p>
            <a:p>
              <a:pPr algn="ctr">
                <a:lnSpc>
                  <a:spcPts val="6016"/>
                </a:lnSpc>
              </a:pPr>
              <a:r>
                <a:rPr lang="en-US" sz="6267" dirty="0">
                  <a:solidFill>
                    <a:srgbClr val="5D7963"/>
                  </a:solidFill>
                  <a:latin typeface="Aileron Heavy Bold"/>
                </a:rPr>
                <a:t>PlantNation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861602"/>
              <a:ext cx="9461383" cy="6027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pc="108" dirty="0">
                  <a:solidFill>
                    <a:srgbClr val="5D7963"/>
                  </a:solidFill>
                  <a:latin typeface="Aileron Regular"/>
                </a:rPr>
                <a:t>Revolutionizing your Diet!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738121" y="5205395"/>
            <a:ext cx="4730691" cy="1357055"/>
            <a:chOff x="0" y="209551"/>
            <a:chExt cx="9461383" cy="2714109"/>
          </a:xfrm>
        </p:grpSpPr>
        <p:sp>
          <p:nvSpPr>
            <p:cNvPr id="8" name="TextBox 8"/>
            <p:cNvSpPr txBox="1"/>
            <p:nvPr/>
          </p:nvSpPr>
          <p:spPr>
            <a:xfrm>
              <a:off x="0" y="209551"/>
              <a:ext cx="9461383" cy="12354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16"/>
                </a:lnSpc>
              </a:pPr>
              <a:endParaRPr sz="120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337602"/>
              <a:ext cx="9461383" cy="5860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pc="108">
                  <a:solidFill>
                    <a:srgbClr val="5D7963"/>
                  </a:solidFill>
                  <a:latin typeface="Aileron Regular"/>
                </a:rPr>
                <a:t>Privileged and Confidential.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0AA921E6-96E5-4588-991A-87EB61519A10}"/>
              </a:ext>
            </a:extLst>
          </p:cNvPr>
          <p:cNvSpPr/>
          <p:nvPr/>
        </p:nvSpPr>
        <p:spPr>
          <a:xfrm>
            <a:off x="4812648" y="2582255"/>
            <a:ext cx="2640122" cy="2703311"/>
          </a:xfrm>
          <a:prstGeom prst="flowChartConnector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161,420 Money bag Vector Images - Free &amp;amp; Royalty-free Money bag Vectors |  Depositphotos®">
            <a:extLst>
              <a:ext uri="{FF2B5EF4-FFF2-40B4-BE49-F238E27FC236}">
                <a16:creationId xmlns:a16="http://schemas.microsoft.com/office/drawing/2014/main" id="{ECF20528-5D39-4675-9DCB-875E19AC1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566" y="3025373"/>
            <a:ext cx="1416594" cy="179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Elbow Connector 31">
            <a:extLst>
              <a:ext uri="{FF2B5EF4-FFF2-40B4-BE49-F238E27FC236}">
                <a16:creationId xmlns:a16="http://schemas.microsoft.com/office/drawing/2014/main" id="{2E8F60EA-9B68-4F97-A59D-9C9EA6C6BA7C}"/>
              </a:ext>
            </a:extLst>
          </p:cNvPr>
          <p:cNvCxnSpPr>
            <a:cxnSpLocks/>
          </p:cNvCxnSpPr>
          <p:nvPr/>
        </p:nvCxnSpPr>
        <p:spPr>
          <a:xfrm>
            <a:off x="2811991" y="3090527"/>
            <a:ext cx="2202461" cy="667616"/>
          </a:xfrm>
          <a:prstGeom prst="bentConnector3">
            <a:avLst>
              <a:gd name="adj1" fmla="val 50000"/>
            </a:avLst>
          </a:prstGeom>
          <a:ln w="25400">
            <a:solidFill>
              <a:srgbClr val="193C3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31">
            <a:extLst>
              <a:ext uri="{FF2B5EF4-FFF2-40B4-BE49-F238E27FC236}">
                <a16:creationId xmlns:a16="http://schemas.microsoft.com/office/drawing/2014/main" id="{F11BA07E-A18C-4B91-87A9-564DC8F04072}"/>
              </a:ext>
            </a:extLst>
          </p:cNvPr>
          <p:cNvCxnSpPr>
            <a:cxnSpLocks/>
          </p:cNvCxnSpPr>
          <p:nvPr/>
        </p:nvCxnSpPr>
        <p:spPr>
          <a:xfrm flipV="1">
            <a:off x="2861499" y="4381542"/>
            <a:ext cx="2152953" cy="796735"/>
          </a:xfrm>
          <a:prstGeom prst="bentConnector3">
            <a:avLst>
              <a:gd name="adj1" fmla="val 50000"/>
            </a:avLst>
          </a:prstGeom>
          <a:ln w="25400">
            <a:solidFill>
              <a:srgbClr val="193C3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19">
            <a:extLst>
              <a:ext uri="{FF2B5EF4-FFF2-40B4-BE49-F238E27FC236}">
                <a16:creationId xmlns:a16="http://schemas.microsoft.com/office/drawing/2014/main" id="{D4EA1E00-C618-451D-B1C3-3FE630E7C266}"/>
              </a:ext>
            </a:extLst>
          </p:cNvPr>
          <p:cNvCxnSpPr>
            <a:cxnSpLocks/>
          </p:cNvCxnSpPr>
          <p:nvPr/>
        </p:nvCxnSpPr>
        <p:spPr>
          <a:xfrm flipV="1">
            <a:off x="4298867" y="5038452"/>
            <a:ext cx="1260000" cy="972000"/>
          </a:xfrm>
          <a:prstGeom prst="bentConnector3">
            <a:avLst>
              <a:gd name="adj1" fmla="val 100515"/>
            </a:avLst>
          </a:prstGeom>
          <a:ln w="25400">
            <a:solidFill>
              <a:srgbClr val="193C3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31">
            <a:extLst>
              <a:ext uri="{FF2B5EF4-FFF2-40B4-BE49-F238E27FC236}">
                <a16:creationId xmlns:a16="http://schemas.microsoft.com/office/drawing/2014/main" id="{1F994EC4-26EA-464B-BFBA-0F39EEBEEAB4}"/>
              </a:ext>
            </a:extLst>
          </p:cNvPr>
          <p:cNvCxnSpPr>
            <a:cxnSpLocks/>
          </p:cNvCxnSpPr>
          <p:nvPr/>
        </p:nvCxnSpPr>
        <p:spPr>
          <a:xfrm flipV="1">
            <a:off x="2754828" y="4075710"/>
            <a:ext cx="2259624" cy="8489"/>
          </a:xfrm>
          <a:prstGeom prst="straightConnector1">
            <a:avLst/>
          </a:prstGeom>
          <a:ln w="25400">
            <a:solidFill>
              <a:srgbClr val="193C3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4C697D4C-1061-404D-AFE8-561C8E1FB397}"/>
              </a:ext>
            </a:extLst>
          </p:cNvPr>
          <p:cNvSpPr txBox="1">
            <a:spLocks/>
          </p:cNvSpPr>
          <p:nvPr/>
        </p:nvSpPr>
        <p:spPr>
          <a:xfrm>
            <a:off x="1826584" y="5858429"/>
            <a:ext cx="2817336" cy="37876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Franchising Outlets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EFF229A0-CCC3-4A57-B063-94C076DD5EBE}"/>
              </a:ext>
            </a:extLst>
          </p:cNvPr>
          <p:cNvSpPr txBox="1">
            <a:spLocks/>
          </p:cNvSpPr>
          <p:nvPr/>
        </p:nvSpPr>
        <p:spPr>
          <a:xfrm>
            <a:off x="808866" y="5005179"/>
            <a:ext cx="2817336" cy="37876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Subscription Based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A318305E-2A63-42D9-BC9D-831FD89A8A8C}"/>
              </a:ext>
            </a:extLst>
          </p:cNvPr>
          <p:cNvSpPr txBox="1">
            <a:spLocks/>
          </p:cNvSpPr>
          <p:nvPr/>
        </p:nvSpPr>
        <p:spPr>
          <a:xfrm>
            <a:off x="1285614" y="2919913"/>
            <a:ext cx="2817336" cy="37876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Retail Outlets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FCBBB3F6-0E6C-4EB2-BB60-B3AB5C1D3BF1}"/>
              </a:ext>
            </a:extLst>
          </p:cNvPr>
          <p:cNvSpPr txBox="1">
            <a:spLocks/>
          </p:cNvSpPr>
          <p:nvPr/>
        </p:nvSpPr>
        <p:spPr>
          <a:xfrm>
            <a:off x="649981" y="3962546"/>
            <a:ext cx="2817336" cy="37876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Direct to Customers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FC578D5E-A7A2-478E-9158-1BB7848C280B}"/>
              </a:ext>
            </a:extLst>
          </p:cNvPr>
          <p:cNvSpPr txBox="1">
            <a:spLocks/>
          </p:cNvSpPr>
          <p:nvPr/>
        </p:nvSpPr>
        <p:spPr>
          <a:xfrm>
            <a:off x="7774451" y="1772879"/>
            <a:ext cx="2817336" cy="37876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Efficient Supply Chain</a:t>
            </a:r>
          </a:p>
        </p:txBody>
      </p:sp>
      <p:cxnSp>
        <p:nvCxnSpPr>
          <p:cNvPr id="36" name="Elbow Connector 22">
            <a:extLst>
              <a:ext uri="{FF2B5EF4-FFF2-40B4-BE49-F238E27FC236}">
                <a16:creationId xmlns:a16="http://schemas.microsoft.com/office/drawing/2014/main" id="{8FA6ACF5-37D4-4227-83FB-95E4B3F633C6}"/>
              </a:ext>
            </a:extLst>
          </p:cNvPr>
          <p:cNvCxnSpPr>
            <a:cxnSpLocks/>
          </p:cNvCxnSpPr>
          <p:nvPr/>
        </p:nvCxnSpPr>
        <p:spPr>
          <a:xfrm rot="10800000">
            <a:off x="6634059" y="5038452"/>
            <a:ext cx="1260000" cy="972000"/>
          </a:xfrm>
          <a:prstGeom prst="bentConnector3">
            <a:avLst>
              <a:gd name="adj1" fmla="val 99033"/>
            </a:avLst>
          </a:prstGeom>
          <a:ln w="25400">
            <a:solidFill>
              <a:schemeClr val="accent2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22">
            <a:extLst>
              <a:ext uri="{FF2B5EF4-FFF2-40B4-BE49-F238E27FC236}">
                <a16:creationId xmlns:a16="http://schemas.microsoft.com/office/drawing/2014/main" id="{A3CE871F-CA1C-4F4D-A93F-B60985E8D431}"/>
              </a:ext>
            </a:extLst>
          </p:cNvPr>
          <p:cNvCxnSpPr>
            <a:cxnSpLocks/>
          </p:cNvCxnSpPr>
          <p:nvPr/>
        </p:nvCxnSpPr>
        <p:spPr>
          <a:xfrm rot="10800000">
            <a:off x="7209142" y="4354675"/>
            <a:ext cx="1768791" cy="650504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2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8DC63354-C645-48A3-916C-8FC4A818FCD3}"/>
              </a:ext>
            </a:extLst>
          </p:cNvPr>
          <p:cNvSpPr txBox="1">
            <a:spLocks/>
          </p:cNvSpPr>
          <p:nvPr/>
        </p:nvSpPr>
        <p:spPr>
          <a:xfrm>
            <a:off x="9125868" y="2955959"/>
            <a:ext cx="2817336" cy="37876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Controlled Production Cost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FCD2D1D7-81A1-42ED-A547-9B85421D74C8}"/>
              </a:ext>
            </a:extLst>
          </p:cNvPr>
          <p:cNvSpPr txBox="1">
            <a:spLocks/>
          </p:cNvSpPr>
          <p:nvPr/>
        </p:nvSpPr>
        <p:spPr>
          <a:xfrm>
            <a:off x="8022619" y="5851609"/>
            <a:ext cx="2817336" cy="37876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Inculcate Taste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2E71C108-4CD0-49DA-9224-002123DE148C}"/>
              </a:ext>
            </a:extLst>
          </p:cNvPr>
          <p:cNvSpPr txBox="1">
            <a:spLocks/>
          </p:cNvSpPr>
          <p:nvPr/>
        </p:nvSpPr>
        <p:spPr>
          <a:xfrm>
            <a:off x="9183119" y="4818530"/>
            <a:ext cx="2817336" cy="37876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Controlled Ingredient Cost</a:t>
            </a:r>
          </a:p>
        </p:txBody>
      </p:sp>
      <p:cxnSp>
        <p:nvCxnSpPr>
          <p:cNvPr id="49" name="Elbow Connector 34">
            <a:extLst>
              <a:ext uri="{FF2B5EF4-FFF2-40B4-BE49-F238E27FC236}">
                <a16:creationId xmlns:a16="http://schemas.microsoft.com/office/drawing/2014/main" id="{B5492271-13F2-45BC-A8C9-1920F0E0F033}"/>
              </a:ext>
            </a:extLst>
          </p:cNvPr>
          <p:cNvCxnSpPr>
            <a:cxnSpLocks/>
          </p:cNvCxnSpPr>
          <p:nvPr/>
        </p:nvCxnSpPr>
        <p:spPr>
          <a:xfrm rot="10800000" flipV="1">
            <a:off x="7209141" y="3145341"/>
            <a:ext cx="1768790" cy="616066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2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27426A7-DFAD-437D-B438-D62C254159CD}"/>
              </a:ext>
            </a:extLst>
          </p:cNvPr>
          <p:cNvGrpSpPr/>
          <p:nvPr/>
        </p:nvGrpSpPr>
        <p:grpSpPr>
          <a:xfrm>
            <a:off x="1281440" y="292101"/>
            <a:ext cx="9629121" cy="571499"/>
            <a:chOff x="1281440" y="292101"/>
            <a:chExt cx="9629121" cy="571499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A1CF046-5022-4645-8AAB-2EF56784799E}"/>
                </a:ext>
              </a:extLst>
            </p:cNvPr>
            <p:cNvCxnSpPr>
              <a:cxnSpLocks/>
            </p:cNvCxnSpPr>
            <p:nvPr/>
          </p:nvCxnSpPr>
          <p:spPr>
            <a:xfrm>
              <a:off x="4272280" y="863600"/>
              <a:ext cx="3647440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F3D9EE1-BD83-4A81-B543-865CCA3FB0FD}"/>
                </a:ext>
              </a:extLst>
            </p:cNvPr>
            <p:cNvSpPr txBox="1"/>
            <p:nvPr/>
          </p:nvSpPr>
          <p:spPr>
            <a:xfrm>
              <a:off x="1281440" y="292101"/>
              <a:ext cx="9629121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3200" b="1" dirty="0">
                  <a:latin typeface="Century Gothic" panose="020B0502020202020204" pitchFamily="34" charset="0"/>
                </a:rPr>
                <a:t>REVENUE MODEL (II) – SOURCES OF REVENUE</a:t>
              </a:r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D2E45B50-47FD-4A34-A082-11DB7790C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2702"/>
            <a:ext cx="12192000" cy="4552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  <a:latin typeface="Calibri Light (Body)"/>
                <a:cs typeface="Calibri" panose="020F0502020204030204" pitchFamily="34" charset="0"/>
              </a:rPr>
              <a:t>For educational purposes only. Privileged &amp; Confidential </a:t>
            </a:r>
            <a:endParaRPr lang="ru-RU" sz="1600" dirty="0">
              <a:solidFill>
                <a:schemeClr val="bg1"/>
              </a:solidFill>
              <a:latin typeface="Calibri Light (Body)"/>
              <a:cs typeface="Calibri" panose="020F050202020403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2E47585-6176-46CF-98A0-B043FBFE2A76}"/>
              </a:ext>
            </a:extLst>
          </p:cNvPr>
          <p:cNvSpPr txBox="1"/>
          <p:nvPr/>
        </p:nvSpPr>
        <p:spPr>
          <a:xfrm>
            <a:off x="1826584" y="1097848"/>
            <a:ext cx="3281466" cy="307777"/>
          </a:xfrm>
          <a:prstGeom prst="rect">
            <a:avLst/>
          </a:prstGeom>
          <a:noFill/>
          <a:ln w="19050">
            <a:solidFill>
              <a:srgbClr val="193C36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Revenue Streams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AAD5BD7-7CB3-4825-8A76-909C0CA05EC6}"/>
              </a:ext>
            </a:extLst>
          </p:cNvPr>
          <p:cNvSpPr txBox="1"/>
          <p:nvPr/>
        </p:nvSpPr>
        <p:spPr>
          <a:xfrm>
            <a:off x="7485135" y="1101961"/>
            <a:ext cx="3281466" cy="307777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Ways to increase Profits</a:t>
            </a:r>
          </a:p>
        </p:txBody>
      </p:sp>
      <p:cxnSp>
        <p:nvCxnSpPr>
          <p:cNvPr id="77" name="Elbow Connector 31">
            <a:extLst>
              <a:ext uri="{FF2B5EF4-FFF2-40B4-BE49-F238E27FC236}">
                <a16:creationId xmlns:a16="http://schemas.microsoft.com/office/drawing/2014/main" id="{960A1604-E8FE-424A-AE7A-A0EDBF5914A1}"/>
              </a:ext>
            </a:extLst>
          </p:cNvPr>
          <p:cNvCxnSpPr>
            <a:cxnSpLocks/>
          </p:cNvCxnSpPr>
          <p:nvPr/>
        </p:nvCxnSpPr>
        <p:spPr>
          <a:xfrm>
            <a:off x="4664907" y="1895898"/>
            <a:ext cx="1073421" cy="974798"/>
          </a:xfrm>
          <a:prstGeom prst="bentConnector3">
            <a:avLst>
              <a:gd name="adj1" fmla="val 98547"/>
            </a:avLst>
          </a:prstGeom>
          <a:ln w="25400">
            <a:solidFill>
              <a:srgbClr val="193C3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 Placeholder 11">
            <a:extLst>
              <a:ext uri="{FF2B5EF4-FFF2-40B4-BE49-F238E27FC236}">
                <a16:creationId xmlns:a16="http://schemas.microsoft.com/office/drawing/2014/main" id="{EAA209E7-9BAE-451D-B954-05678EECD4A2}"/>
              </a:ext>
            </a:extLst>
          </p:cNvPr>
          <p:cNvSpPr txBox="1">
            <a:spLocks/>
          </p:cNvSpPr>
          <p:nvPr/>
        </p:nvSpPr>
        <p:spPr>
          <a:xfrm>
            <a:off x="832342" y="1748648"/>
            <a:ext cx="4850504" cy="45942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Restaurants and Food-service Outlets</a:t>
            </a:r>
          </a:p>
        </p:txBody>
      </p:sp>
      <p:cxnSp>
        <p:nvCxnSpPr>
          <p:cNvPr id="84" name="Elbow Connector 34">
            <a:extLst>
              <a:ext uri="{FF2B5EF4-FFF2-40B4-BE49-F238E27FC236}">
                <a16:creationId xmlns:a16="http://schemas.microsoft.com/office/drawing/2014/main" id="{42770F0C-1558-4C4C-8E95-884C2EAF1FBA}"/>
              </a:ext>
            </a:extLst>
          </p:cNvPr>
          <p:cNvCxnSpPr>
            <a:cxnSpLocks/>
          </p:cNvCxnSpPr>
          <p:nvPr/>
        </p:nvCxnSpPr>
        <p:spPr>
          <a:xfrm rot="10800000" flipV="1">
            <a:off x="6487751" y="1919593"/>
            <a:ext cx="965019" cy="948511"/>
          </a:xfrm>
          <a:prstGeom prst="bentConnector3">
            <a:avLst>
              <a:gd name="adj1" fmla="val 99925"/>
            </a:avLst>
          </a:prstGeom>
          <a:ln w="25400">
            <a:solidFill>
              <a:schemeClr val="accent2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37D30C7A-E213-8549-82EE-669A09C1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CDA6FECE-7BFB-924E-A275-610DDA238D95}"/>
              </a:ext>
            </a:extLst>
          </p:cNvPr>
          <p:cNvSpPr txBox="1">
            <a:spLocks/>
          </p:cNvSpPr>
          <p:nvPr/>
        </p:nvSpPr>
        <p:spPr>
          <a:xfrm>
            <a:off x="11684000" y="118268"/>
            <a:ext cx="431800" cy="3476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A4A7955-6230-48B4-BD8B-A7C460F75945}" type="slidenum">
              <a:rPr lang="en-US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10</a:t>
            </a:fld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058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8F3E3A47-0E54-4D76-9898-52DB5003EF3B}"/>
              </a:ext>
            </a:extLst>
          </p:cNvPr>
          <p:cNvSpPr txBox="1"/>
          <p:nvPr/>
        </p:nvSpPr>
        <p:spPr>
          <a:xfrm>
            <a:off x="373269" y="307955"/>
            <a:ext cx="11445461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SOURCES OF FUNDING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5D5FB45-6ADE-470C-9335-C11B67365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2702"/>
            <a:ext cx="12192000" cy="4552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  <a:latin typeface="Calibri Light (Body)"/>
                <a:cs typeface="Calibri" panose="020F0502020204030204" pitchFamily="34" charset="0"/>
              </a:rPr>
              <a:t>For educational purposes only. Privileged &amp; Confidential </a:t>
            </a:r>
            <a:endParaRPr lang="ru-RU" sz="1600" dirty="0">
              <a:solidFill>
                <a:schemeClr val="bg1"/>
              </a:solidFill>
              <a:latin typeface="Calibri Light (Body)"/>
              <a:cs typeface="Calibri" panose="020F0502020204030204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9B3951D-016A-4B79-854E-A07E3FDB6192}"/>
              </a:ext>
            </a:extLst>
          </p:cNvPr>
          <p:cNvGrpSpPr/>
          <p:nvPr/>
        </p:nvGrpSpPr>
        <p:grpSpPr>
          <a:xfrm>
            <a:off x="11607800" y="0"/>
            <a:ext cx="584200" cy="584200"/>
            <a:chOff x="11607800" y="0"/>
            <a:chExt cx="584200" cy="58420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33490C4-FF78-4E4C-892E-751A36CF3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07800" y="0"/>
              <a:ext cx="584200" cy="5842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Slide Number Placeholder 3">
              <a:extLst>
                <a:ext uri="{FF2B5EF4-FFF2-40B4-BE49-F238E27FC236}">
                  <a16:creationId xmlns:a16="http://schemas.microsoft.com/office/drawing/2014/main" id="{4CA87452-4AA3-4112-B7C1-49A0721C0B9E}"/>
                </a:ext>
              </a:extLst>
            </p:cNvPr>
            <p:cNvSpPr txBox="1">
              <a:spLocks/>
            </p:cNvSpPr>
            <p:nvPr/>
          </p:nvSpPr>
          <p:spPr>
            <a:xfrm>
              <a:off x="11684000" y="118268"/>
              <a:ext cx="431800" cy="347663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5A4A7955-6230-48B4-BD8B-A7C460F75945}" type="slidenum">
                <a:rPr lang="en-US" b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pPr algn="ctr"/>
                <a:t>11</a:t>
              </a:fld>
              <a:endPara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16C8BE9-DF45-4568-8E96-68B29B9E5A94}"/>
              </a:ext>
            </a:extLst>
          </p:cNvPr>
          <p:cNvCxnSpPr>
            <a:cxnSpLocks/>
          </p:cNvCxnSpPr>
          <p:nvPr/>
        </p:nvCxnSpPr>
        <p:spPr>
          <a:xfrm>
            <a:off x="4272280" y="863600"/>
            <a:ext cx="364744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76DE75EE-A03C-45E0-8DA1-D8E2B2104502}"/>
              </a:ext>
            </a:extLst>
          </p:cNvPr>
          <p:cNvGrpSpPr/>
          <p:nvPr/>
        </p:nvGrpSpPr>
        <p:grpSpPr>
          <a:xfrm>
            <a:off x="520344" y="2432277"/>
            <a:ext cx="11163656" cy="1993445"/>
            <a:chOff x="514172" y="2229972"/>
            <a:chExt cx="11163656" cy="1993445"/>
          </a:xfrm>
        </p:grpSpPr>
        <p:pic>
          <p:nvPicPr>
            <p:cNvPr id="62" name="Graphic 61" descr="Safe with solid fill">
              <a:extLst>
                <a:ext uri="{FF2B5EF4-FFF2-40B4-BE49-F238E27FC236}">
                  <a16:creationId xmlns:a16="http://schemas.microsoft.com/office/drawing/2014/main" id="{A156DAE5-4E71-43F3-8071-B97DADE8F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7062873" y="2331283"/>
              <a:ext cx="1097280" cy="1097280"/>
            </a:xfrm>
            <a:prstGeom prst="rect">
              <a:avLst/>
            </a:prstGeom>
          </p:spPr>
        </p:pic>
        <p:sp>
          <p:nvSpPr>
            <p:cNvPr id="65" name="Text Placeholder 5">
              <a:extLst>
                <a:ext uri="{FF2B5EF4-FFF2-40B4-BE49-F238E27FC236}">
                  <a16:creationId xmlns:a16="http://schemas.microsoft.com/office/drawing/2014/main" id="{68DD53E3-8BB8-4353-8B05-C97355362CA0}"/>
                </a:ext>
              </a:extLst>
            </p:cNvPr>
            <p:cNvSpPr txBox="1">
              <a:spLocks/>
            </p:cNvSpPr>
            <p:nvPr/>
          </p:nvSpPr>
          <p:spPr>
            <a:xfrm>
              <a:off x="6710357" y="3578619"/>
              <a:ext cx="1800000" cy="360000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Bootstrapping</a:t>
              </a: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13E756E-4822-474B-84AA-E8F0D5FC4B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6836357" y="4202755"/>
              <a:ext cx="1548000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4" name="Graphic 63" descr="Bank check with solid fill">
              <a:extLst>
                <a:ext uri="{FF2B5EF4-FFF2-40B4-BE49-F238E27FC236}">
                  <a16:creationId xmlns:a16="http://schemas.microsoft.com/office/drawing/2014/main" id="{8A52B9D1-D819-4062-A650-C545F4772F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939105" y="2396171"/>
              <a:ext cx="1097280" cy="1097280"/>
            </a:xfrm>
            <a:prstGeom prst="rect">
              <a:avLst/>
            </a:prstGeom>
          </p:spPr>
        </p:pic>
        <p:sp>
          <p:nvSpPr>
            <p:cNvPr id="69" name="Text Placeholder 9">
              <a:extLst>
                <a:ext uri="{FF2B5EF4-FFF2-40B4-BE49-F238E27FC236}">
                  <a16:creationId xmlns:a16="http://schemas.microsoft.com/office/drawing/2014/main" id="{B82CED8B-CDD6-4FF4-A02E-0E43AD150D46}"/>
                </a:ext>
              </a:extLst>
            </p:cNvPr>
            <p:cNvSpPr txBox="1">
              <a:spLocks/>
            </p:cNvSpPr>
            <p:nvPr/>
          </p:nvSpPr>
          <p:spPr>
            <a:xfrm>
              <a:off x="514172" y="3579051"/>
              <a:ext cx="1947146" cy="360000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Venture Capital</a:t>
              </a: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9BC598E-4540-4FEB-B6E6-60EDE3DCD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13745" y="4223417"/>
              <a:ext cx="1548000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0" name="Graphic 59" descr="Group of people with solid fill">
              <a:extLst>
                <a:ext uri="{FF2B5EF4-FFF2-40B4-BE49-F238E27FC236}">
                  <a16:creationId xmlns:a16="http://schemas.microsoft.com/office/drawing/2014/main" id="{270508BF-2D66-4B61-B73C-2E43568DB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3891564" y="2229972"/>
              <a:ext cx="1097280" cy="1097280"/>
            </a:xfrm>
            <a:prstGeom prst="rect">
              <a:avLst/>
            </a:prstGeom>
          </p:spPr>
        </p:pic>
        <p:sp>
          <p:nvSpPr>
            <p:cNvPr id="72" name="Text Placeholder 3">
              <a:extLst>
                <a:ext uri="{FF2B5EF4-FFF2-40B4-BE49-F238E27FC236}">
                  <a16:creationId xmlns:a16="http://schemas.microsoft.com/office/drawing/2014/main" id="{F2A871AE-5B30-4513-B107-BC909F44B41D}"/>
                </a:ext>
              </a:extLst>
            </p:cNvPr>
            <p:cNvSpPr txBox="1">
              <a:spLocks/>
            </p:cNvSpPr>
            <p:nvPr/>
          </p:nvSpPr>
          <p:spPr>
            <a:xfrm>
              <a:off x="3539048" y="3579051"/>
              <a:ext cx="1800000" cy="360000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Crowdfunding</a:t>
              </a: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FF92EA4-9C88-4154-8BD8-8E58AB2F4C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3665048" y="4223417"/>
              <a:ext cx="1548000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5" name="Graphic 74" descr="Bank with solid fill">
              <a:extLst>
                <a:ext uri="{FF2B5EF4-FFF2-40B4-BE49-F238E27FC236}">
                  <a16:creationId xmlns:a16="http://schemas.microsoft.com/office/drawing/2014/main" id="{B8776BC6-FD1C-4D71-B696-330516768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0234182" y="2331283"/>
              <a:ext cx="1097280" cy="1097280"/>
            </a:xfrm>
            <a:prstGeom prst="rect">
              <a:avLst/>
            </a:prstGeom>
          </p:spPr>
        </p:pic>
        <p:sp>
          <p:nvSpPr>
            <p:cNvPr id="76" name="Text Placeholder 5">
              <a:extLst>
                <a:ext uri="{FF2B5EF4-FFF2-40B4-BE49-F238E27FC236}">
                  <a16:creationId xmlns:a16="http://schemas.microsoft.com/office/drawing/2014/main" id="{93BCFD56-2F9B-4152-A60C-8A1A4919F606}"/>
                </a:ext>
              </a:extLst>
            </p:cNvPr>
            <p:cNvSpPr txBox="1">
              <a:spLocks/>
            </p:cNvSpPr>
            <p:nvPr/>
          </p:nvSpPr>
          <p:spPr>
            <a:xfrm>
              <a:off x="9877828" y="3578619"/>
              <a:ext cx="1800000" cy="360000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Loans</a:t>
              </a: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B5D230F8-A320-49DF-9754-0A44664BCD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10007666" y="4202755"/>
              <a:ext cx="1548000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D8ACBB35-2E89-4AA7-8DA4-ED60786796B9}"/>
              </a:ext>
            </a:extLst>
          </p:cNvPr>
          <p:cNvSpPr/>
          <p:nvPr/>
        </p:nvSpPr>
        <p:spPr>
          <a:xfrm>
            <a:off x="5968075" y="1524213"/>
            <a:ext cx="765508" cy="73148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bliqueBottomRight">
              <a:rot lat="21299999" lon="0" rev="0"/>
            </a:camera>
            <a:lightRig rig="balanced" dir="t"/>
          </a:scene3d>
          <a:sp3d extrusionH="457200" prstMaterial="matte">
            <a:extrusionClr>
              <a:schemeClr val="tx2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F926743-EF03-44A1-A3B7-7307AFD0254F}"/>
              </a:ext>
            </a:extLst>
          </p:cNvPr>
          <p:cNvGrpSpPr/>
          <p:nvPr/>
        </p:nvGrpSpPr>
        <p:grpSpPr>
          <a:xfrm>
            <a:off x="4191667" y="5533099"/>
            <a:ext cx="3430375" cy="821323"/>
            <a:chOff x="2833739" y="5301208"/>
            <a:chExt cx="3357511" cy="841262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E1C97F1-A103-4519-BB3D-ED80EFDACFB6}"/>
                </a:ext>
              </a:extLst>
            </p:cNvPr>
            <p:cNvSpPr/>
            <p:nvPr/>
          </p:nvSpPr>
          <p:spPr>
            <a:xfrm>
              <a:off x="2833739" y="5301208"/>
              <a:ext cx="3357511" cy="841262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51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700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0983EC4-A3BA-4147-91DF-1A62F6C55D0B}"/>
                </a:ext>
              </a:extLst>
            </p:cNvPr>
            <p:cNvSpPr/>
            <p:nvPr/>
          </p:nvSpPr>
          <p:spPr>
            <a:xfrm>
              <a:off x="3481626" y="5487505"/>
              <a:ext cx="1728921" cy="433200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51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700" dirty="0"/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D31F5B3A-6525-464B-A110-07247C5E6F08}"/>
              </a:ext>
            </a:extLst>
          </p:cNvPr>
          <p:cNvSpPr/>
          <p:nvPr/>
        </p:nvSpPr>
        <p:spPr>
          <a:xfrm>
            <a:off x="5369437" y="2251150"/>
            <a:ext cx="765508" cy="731489"/>
          </a:xfrm>
          <a:prstGeom prst="rect">
            <a:avLst/>
          </a:prstGeom>
          <a:solidFill>
            <a:schemeClr val="accent5"/>
          </a:solidFill>
          <a:ln>
            <a:noFill/>
          </a:ln>
          <a:scene3d>
            <a:camera prst="obliqueBottomRight">
              <a:rot lat="21299999" lon="0" rev="0"/>
            </a:camera>
            <a:lightRig rig="balanced" dir="t"/>
          </a:scene3d>
          <a:sp3d extrusionH="527050" prstMaterial="matte">
            <a:extrusionClr>
              <a:schemeClr val="accent5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0FA361E-AD5F-4570-ABEE-6D3238754DD3}"/>
              </a:ext>
            </a:extLst>
          </p:cNvPr>
          <p:cNvSpPr/>
          <p:nvPr/>
        </p:nvSpPr>
        <p:spPr>
          <a:xfrm>
            <a:off x="6037114" y="2975196"/>
            <a:ext cx="765508" cy="73148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bliqueBottomRight">
              <a:rot lat="21299999" lon="0" rev="0"/>
            </a:camera>
            <a:lightRig rig="balanced" dir="t"/>
          </a:scene3d>
          <a:sp3d extrusionH="457200" prstMaterial="matte">
            <a:extrusionClr>
              <a:schemeClr val="tx2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BECDC4B-A951-415E-B907-66AAC71B751F}"/>
              </a:ext>
            </a:extLst>
          </p:cNvPr>
          <p:cNvSpPr/>
          <p:nvPr/>
        </p:nvSpPr>
        <p:spPr>
          <a:xfrm>
            <a:off x="5369437" y="3710853"/>
            <a:ext cx="765508" cy="731489"/>
          </a:xfrm>
          <a:prstGeom prst="rect">
            <a:avLst/>
          </a:prstGeom>
          <a:solidFill>
            <a:schemeClr val="accent3"/>
          </a:solidFill>
          <a:ln>
            <a:noFill/>
          </a:ln>
          <a:scene3d>
            <a:camera prst="obliqueBottomRight"/>
            <a:lightRig rig="balanced" dir="t"/>
          </a:scene3d>
          <a:sp3d extrusionH="508000" prstMaterial="matte">
            <a:extrusionClr>
              <a:schemeClr val="accent3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FA52548-25C6-4622-B3CF-473E6986FF9C}"/>
              </a:ext>
            </a:extLst>
          </p:cNvPr>
          <p:cNvSpPr/>
          <p:nvPr/>
        </p:nvSpPr>
        <p:spPr>
          <a:xfrm>
            <a:off x="5359097" y="5188718"/>
            <a:ext cx="765508" cy="731489"/>
          </a:xfrm>
          <a:prstGeom prst="rect">
            <a:avLst/>
          </a:prstGeom>
          <a:solidFill>
            <a:srgbClr val="193C36"/>
          </a:solidFill>
          <a:ln>
            <a:noFill/>
          </a:ln>
          <a:scene3d>
            <a:camera prst="obliqueTopRight"/>
            <a:lightRig rig="balanced" dir="t"/>
          </a:scene3d>
          <a:sp3d extrusionH="558800" prstMaterial="matte">
            <a:extrusionClr>
              <a:schemeClr val="accent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3A7F7DB-03D7-4B1A-861D-42D30F49E037}"/>
              </a:ext>
            </a:extLst>
          </p:cNvPr>
          <p:cNvSpPr/>
          <p:nvPr/>
        </p:nvSpPr>
        <p:spPr>
          <a:xfrm>
            <a:off x="6037113" y="4457226"/>
            <a:ext cx="765508" cy="731489"/>
          </a:xfrm>
          <a:prstGeom prst="rect">
            <a:avLst/>
          </a:prstGeom>
          <a:solidFill>
            <a:schemeClr val="accent2"/>
          </a:solidFill>
          <a:ln>
            <a:noFill/>
          </a:ln>
          <a:scene3d>
            <a:camera prst="perspectiveLeft"/>
            <a:lightRig rig="balanced" dir="t"/>
          </a:scene3d>
          <a:sp3d extrusionH="508000" prstMaterial="matte">
            <a:extrusionClr>
              <a:schemeClr val="accent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9" name="Footer Placeholder 6">
            <a:extLst>
              <a:ext uri="{FF2B5EF4-FFF2-40B4-BE49-F238E27FC236}">
                <a16:creationId xmlns:a16="http://schemas.microsoft.com/office/drawing/2014/main" id="{5111299C-5092-472B-B84E-A7967EE9479D}"/>
              </a:ext>
            </a:extLst>
          </p:cNvPr>
          <p:cNvSpPr txBox="1">
            <a:spLocks/>
          </p:cNvSpPr>
          <p:nvPr/>
        </p:nvSpPr>
        <p:spPr>
          <a:xfrm>
            <a:off x="0" y="6519446"/>
            <a:ext cx="5394960" cy="338554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00" b="1" dirty="0">
                <a:solidFill>
                  <a:schemeClr val="bg1"/>
                </a:solidFill>
              </a:rPr>
              <a:t>© Privileged &amp; Confidential. All rights reserved |</a:t>
            </a:r>
            <a:endParaRPr lang="ru-RU" sz="1300" b="1" dirty="0">
              <a:solidFill>
                <a:schemeClr val="bg1"/>
              </a:solidFill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0C35561-25A8-4102-AA69-2697761F4ECF}"/>
              </a:ext>
            </a:extLst>
          </p:cNvPr>
          <p:cNvGrpSpPr/>
          <p:nvPr/>
        </p:nvGrpSpPr>
        <p:grpSpPr>
          <a:xfrm>
            <a:off x="11607800" y="0"/>
            <a:ext cx="584200" cy="584200"/>
            <a:chOff x="11607800" y="0"/>
            <a:chExt cx="584200" cy="584200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EA409F04-893F-4181-B100-4F108044A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07800" y="0"/>
              <a:ext cx="584200" cy="5842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Slide Number Placeholder 3">
              <a:extLst>
                <a:ext uri="{FF2B5EF4-FFF2-40B4-BE49-F238E27FC236}">
                  <a16:creationId xmlns:a16="http://schemas.microsoft.com/office/drawing/2014/main" id="{91F0BC20-238C-4447-B72A-1A98767EA718}"/>
                </a:ext>
              </a:extLst>
            </p:cNvPr>
            <p:cNvSpPr txBox="1">
              <a:spLocks/>
            </p:cNvSpPr>
            <p:nvPr/>
          </p:nvSpPr>
          <p:spPr>
            <a:xfrm>
              <a:off x="11684000" y="118268"/>
              <a:ext cx="431800" cy="347663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5A4A7955-6230-48B4-BD8B-A7C460F75945}" type="slidenum">
                <a:rPr lang="en-US" b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pPr algn="ctr"/>
                <a:t>12</a:t>
              </a:fld>
              <a:endPara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FC08233-DA5B-4B7D-9C1F-FD1F4EEFCF43}"/>
              </a:ext>
            </a:extLst>
          </p:cNvPr>
          <p:cNvGrpSpPr/>
          <p:nvPr/>
        </p:nvGrpSpPr>
        <p:grpSpPr>
          <a:xfrm>
            <a:off x="1287268" y="1843246"/>
            <a:ext cx="3855003" cy="580173"/>
            <a:chOff x="1298028" y="1819782"/>
            <a:chExt cx="3855003" cy="580173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B074E42-638E-42A2-8EFA-8E4BC5450C31}"/>
                </a:ext>
              </a:extLst>
            </p:cNvPr>
            <p:cNvSpPr/>
            <p:nvPr/>
          </p:nvSpPr>
          <p:spPr>
            <a:xfrm>
              <a:off x="4720983" y="1819782"/>
              <a:ext cx="432048" cy="432048"/>
            </a:xfrm>
            <a:prstGeom prst="rect">
              <a:avLst/>
            </a:prstGeom>
            <a:noFill/>
            <a:ln w="25400">
              <a:solidFill>
                <a:srgbClr val="7E8D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95BBD16-AF09-474C-9C0B-023F3FA39CB8}"/>
                </a:ext>
              </a:extLst>
            </p:cNvPr>
            <p:cNvSpPr txBox="1"/>
            <p:nvPr/>
          </p:nvSpPr>
          <p:spPr>
            <a:xfrm>
              <a:off x="1298028" y="2030623"/>
              <a:ext cx="33840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ct val="90000"/>
                </a:lnSpc>
                <a:spcBef>
                  <a:spcPts val="1000"/>
                </a:spcBef>
                <a:defRPr/>
              </a:pPr>
              <a:r>
                <a:rPr lang="en-IN" altLang="ko-KR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Inclusivity</a:t>
              </a:r>
              <a:endParaRPr lang="ko-KR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D8CB8ACE-38BD-45F0-9556-2834F61E3F13}"/>
                </a:ext>
              </a:extLst>
            </p:cNvPr>
            <p:cNvCxnSpPr>
              <a:cxnSpLocks/>
            </p:cNvCxnSpPr>
            <p:nvPr/>
          </p:nvCxnSpPr>
          <p:spPr>
            <a:xfrm>
              <a:off x="2384297" y="2035806"/>
              <a:ext cx="2354352" cy="0"/>
            </a:xfrm>
            <a:prstGeom prst="line">
              <a:avLst/>
            </a:prstGeom>
            <a:ln w="19050">
              <a:solidFill>
                <a:srgbClr val="7E8DA7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Rectangle 92">
            <a:extLst>
              <a:ext uri="{FF2B5EF4-FFF2-40B4-BE49-F238E27FC236}">
                <a16:creationId xmlns:a16="http://schemas.microsoft.com/office/drawing/2014/main" id="{4FC7B824-59C6-45E8-B6D4-0AF9A90D41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2702"/>
            <a:ext cx="12192000" cy="4552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  <a:latin typeface="Calibri Light (Body)"/>
                <a:cs typeface="Calibri" panose="020F0502020204030204" pitchFamily="34" charset="0"/>
              </a:rPr>
              <a:t>For educational purposes only. Privileged &amp; Confidential </a:t>
            </a:r>
            <a:endParaRPr lang="ru-RU" sz="1600" dirty="0">
              <a:solidFill>
                <a:schemeClr val="bg1"/>
              </a:solidFill>
              <a:latin typeface="Calibri Light (Body)"/>
              <a:cs typeface="Calibri" panose="020F0502020204030204" pitchFamily="34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F7F8E15-6DD4-4511-9EA8-5A7D26419749}"/>
              </a:ext>
            </a:extLst>
          </p:cNvPr>
          <p:cNvCxnSpPr>
            <a:cxnSpLocks/>
          </p:cNvCxnSpPr>
          <p:nvPr/>
        </p:nvCxnSpPr>
        <p:spPr>
          <a:xfrm>
            <a:off x="4272280" y="863600"/>
            <a:ext cx="364744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4F206057-D9FD-4CE7-BDE4-6E3C9D22EB6B}"/>
              </a:ext>
            </a:extLst>
          </p:cNvPr>
          <p:cNvSpPr txBox="1"/>
          <p:nvPr/>
        </p:nvSpPr>
        <p:spPr>
          <a:xfrm>
            <a:off x="1281440" y="292101"/>
            <a:ext cx="9629121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OUR APPROACH TO MARKETING </a:t>
            </a:r>
          </a:p>
        </p:txBody>
      </p:sp>
      <p:pic>
        <p:nvPicPr>
          <p:cNvPr id="94" name="Graphic 93" descr="Upward trend with solid fill">
            <a:extLst>
              <a:ext uri="{FF2B5EF4-FFF2-40B4-BE49-F238E27FC236}">
                <a16:creationId xmlns:a16="http://schemas.microsoft.com/office/drawing/2014/main" id="{48097303-08F5-48D8-AD2F-39C7E6128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4572" y="3819160"/>
            <a:ext cx="567771" cy="567771"/>
          </a:xfrm>
          <a:prstGeom prst="rect">
            <a:avLst/>
          </a:prstGeom>
        </p:spPr>
      </p:pic>
      <p:grpSp>
        <p:nvGrpSpPr>
          <p:cNvPr id="99" name="Group 98">
            <a:extLst>
              <a:ext uri="{FF2B5EF4-FFF2-40B4-BE49-F238E27FC236}">
                <a16:creationId xmlns:a16="http://schemas.microsoft.com/office/drawing/2014/main" id="{C417FFF3-D5D7-4561-B48E-0FEBB56FD0C8}"/>
              </a:ext>
            </a:extLst>
          </p:cNvPr>
          <p:cNvGrpSpPr/>
          <p:nvPr/>
        </p:nvGrpSpPr>
        <p:grpSpPr>
          <a:xfrm>
            <a:off x="1281440" y="3142782"/>
            <a:ext cx="3855003" cy="568598"/>
            <a:chOff x="1298028" y="1819782"/>
            <a:chExt cx="3855003" cy="568598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9852DBA1-ECC1-493D-B232-8F86BB3AC058}"/>
                </a:ext>
              </a:extLst>
            </p:cNvPr>
            <p:cNvSpPr/>
            <p:nvPr/>
          </p:nvSpPr>
          <p:spPr>
            <a:xfrm>
              <a:off x="4720983" y="1819782"/>
              <a:ext cx="432048" cy="432048"/>
            </a:xfrm>
            <a:prstGeom prst="rect">
              <a:avLst/>
            </a:prstGeom>
            <a:noFill/>
            <a:ln w="25400">
              <a:solidFill>
                <a:srgbClr val="7E8D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7E34A2E4-4347-4942-9253-FE7C046C5EDD}"/>
                </a:ext>
              </a:extLst>
            </p:cNvPr>
            <p:cNvSpPr txBox="1"/>
            <p:nvPr/>
          </p:nvSpPr>
          <p:spPr>
            <a:xfrm>
              <a:off x="1298028" y="2019048"/>
              <a:ext cx="33840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ct val="90000"/>
                </a:lnSpc>
                <a:spcBef>
                  <a:spcPts val="1000"/>
                </a:spcBef>
                <a:defRPr/>
              </a:pPr>
              <a:r>
                <a:rPr lang="en-IN" altLang="ko-KR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Advertisement</a:t>
              </a:r>
              <a:endParaRPr lang="ko-KR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BA6197CE-F18D-4383-99C3-09AC9332EFC5}"/>
                </a:ext>
              </a:extLst>
            </p:cNvPr>
            <p:cNvCxnSpPr>
              <a:cxnSpLocks/>
            </p:cNvCxnSpPr>
            <p:nvPr/>
          </p:nvCxnSpPr>
          <p:spPr>
            <a:xfrm>
              <a:off x="2384297" y="2035806"/>
              <a:ext cx="2354352" cy="0"/>
            </a:xfrm>
            <a:prstGeom prst="line">
              <a:avLst/>
            </a:prstGeom>
            <a:ln w="19050">
              <a:solidFill>
                <a:srgbClr val="7E8DA7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4D760707-DC12-4E24-B381-9B729824F4D5}"/>
              </a:ext>
            </a:extLst>
          </p:cNvPr>
          <p:cNvGrpSpPr/>
          <p:nvPr/>
        </p:nvGrpSpPr>
        <p:grpSpPr>
          <a:xfrm>
            <a:off x="1281440" y="4538671"/>
            <a:ext cx="3855003" cy="568598"/>
            <a:chOff x="1298028" y="1819782"/>
            <a:chExt cx="3855003" cy="568598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40EE293E-0B56-4C91-879C-971E17932347}"/>
                </a:ext>
              </a:extLst>
            </p:cNvPr>
            <p:cNvSpPr/>
            <p:nvPr/>
          </p:nvSpPr>
          <p:spPr>
            <a:xfrm>
              <a:off x="4720983" y="1819782"/>
              <a:ext cx="432048" cy="432048"/>
            </a:xfrm>
            <a:prstGeom prst="rect">
              <a:avLst/>
            </a:prstGeom>
            <a:noFill/>
            <a:ln w="25400">
              <a:solidFill>
                <a:srgbClr val="7E8D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66D6A6AE-F28A-4E13-8236-418C0D4C21FE}"/>
                </a:ext>
              </a:extLst>
            </p:cNvPr>
            <p:cNvSpPr txBox="1"/>
            <p:nvPr/>
          </p:nvSpPr>
          <p:spPr>
            <a:xfrm>
              <a:off x="1298028" y="2019048"/>
              <a:ext cx="33840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ct val="90000"/>
                </a:lnSpc>
                <a:spcBef>
                  <a:spcPts val="1000"/>
                </a:spcBef>
                <a:defRPr/>
              </a:pPr>
              <a:r>
                <a:rPr lang="en-IN" altLang="ko-KR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Brand Endorsement </a:t>
              </a:r>
              <a:endParaRPr lang="ko-KR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EDE56D28-AF9B-420E-B237-348A87755212}"/>
                </a:ext>
              </a:extLst>
            </p:cNvPr>
            <p:cNvCxnSpPr>
              <a:cxnSpLocks/>
            </p:cNvCxnSpPr>
            <p:nvPr/>
          </p:nvCxnSpPr>
          <p:spPr>
            <a:xfrm>
              <a:off x="2384297" y="2035806"/>
              <a:ext cx="2354352" cy="0"/>
            </a:xfrm>
            <a:prstGeom prst="line">
              <a:avLst/>
            </a:prstGeom>
            <a:ln w="19050">
              <a:solidFill>
                <a:srgbClr val="7E8DA7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152705D-3366-4B81-BAB6-FD9F82ECC8A5}"/>
              </a:ext>
            </a:extLst>
          </p:cNvPr>
          <p:cNvGrpSpPr/>
          <p:nvPr/>
        </p:nvGrpSpPr>
        <p:grpSpPr>
          <a:xfrm>
            <a:off x="7076953" y="2354122"/>
            <a:ext cx="3635598" cy="575225"/>
            <a:chOff x="7093445" y="2151633"/>
            <a:chExt cx="3840327" cy="641578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A16227D8-1D8B-49F7-99FB-1D36EA050079}"/>
                </a:ext>
              </a:extLst>
            </p:cNvPr>
            <p:cNvSpPr/>
            <p:nvPr/>
          </p:nvSpPr>
          <p:spPr>
            <a:xfrm>
              <a:off x="7093445" y="2151633"/>
              <a:ext cx="456327" cy="481832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F7759FF8-2BD2-42CA-A238-9868114B51A2}"/>
                </a:ext>
              </a:extLst>
            </p:cNvPr>
            <p:cNvSpPr txBox="1"/>
            <p:nvPr/>
          </p:nvSpPr>
          <p:spPr>
            <a:xfrm>
              <a:off x="7549772" y="2381276"/>
              <a:ext cx="3384000" cy="411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  <a:defRPr/>
              </a:pPr>
              <a:r>
                <a:rPr lang="en-IN" altLang="ko-KR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Indirect Marketing </a:t>
              </a:r>
              <a:endParaRPr lang="ko-KR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7247648F-857F-40A8-8901-27C3A4B0E9E9}"/>
                </a:ext>
              </a:extLst>
            </p:cNvPr>
            <p:cNvCxnSpPr>
              <a:cxnSpLocks/>
            </p:cNvCxnSpPr>
            <p:nvPr/>
          </p:nvCxnSpPr>
          <p:spPr>
            <a:xfrm>
              <a:off x="7566164" y="2367657"/>
              <a:ext cx="2486982" cy="0"/>
            </a:xfrm>
            <a:prstGeom prst="line">
              <a:avLst/>
            </a:prstGeom>
            <a:ln w="19050">
              <a:solidFill>
                <a:schemeClr val="accent5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7F6800BE-7860-4B59-A32A-B87489745910}"/>
              </a:ext>
            </a:extLst>
          </p:cNvPr>
          <p:cNvGrpSpPr/>
          <p:nvPr/>
        </p:nvGrpSpPr>
        <p:grpSpPr>
          <a:xfrm>
            <a:off x="7076953" y="3882970"/>
            <a:ext cx="3635598" cy="575226"/>
            <a:chOff x="7093445" y="2151633"/>
            <a:chExt cx="3840327" cy="641579"/>
          </a:xfrm>
        </p:grpSpPr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092421CF-9A47-48DA-87DC-93D2A3FA5BE9}"/>
                </a:ext>
              </a:extLst>
            </p:cNvPr>
            <p:cNvSpPr/>
            <p:nvPr/>
          </p:nvSpPr>
          <p:spPr>
            <a:xfrm>
              <a:off x="7093445" y="2151633"/>
              <a:ext cx="456327" cy="481832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103C66DB-58FB-47F6-B50D-02EE22BD2E1A}"/>
                </a:ext>
              </a:extLst>
            </p:cNvPr>
            <p:cNvSpPr txBox="1"/>
            <p:nvPr/>
          </p:nvSpPr>
          <p:spPr>
            <a:xfrm>
              <a:off x="7549772" y="2381277"/>
              <a:ext cx="3384000" cy="411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  <a:defRPr/>
              </a:pPr>
              <a:r>
                <a:rPr lang="en-IN" altLang="ko-KR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Consumer Trends </a:t>
              </a:r>
              <a:endParaRPr lang="ko-KR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30EC078A-6A5D-45F8-9A6C-CAB0A8C63BEB}"/>
                </a:ext>
              </a:extLst>
            </p:cNvPr>
            <p:cNvCxnSpPr>
              <a:cxnSpLocks/>
            </p:cNvCxnSpPr>
            <p:nvPr/>
          </p:nvCxnSpPr>
          <p:spPr>
            <a:xfrm>
              <a:off x="7566164" y="2367657"/>
              <a:ext cx="2486982" cy="0"/>
            </a:xfrm>
            <a:prstGeom prst="line">
              <a:avLst/>
            </a:prstGeom>
            <a:ln w="19050">
              <a:solidFill>
                <a:schemeClr val="accent5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08FBC7B2-2850-43B7-825A-527613E844B7}"/>
              </a:ext>
            </a:extLst>
          </p:cNvPr>
          <p:cNvGrpSpPr/>
          <p:nvPr/>
        </p:nvGrpSpPr>
        <p:grpSpPr>
          <a:xfrm>
            <a:off x="7076953" y="5409732"/>
            <a:ext cx="3635598" cy="575225"/>
            <a:chOff x="7093445" y="2151633"/>
            <a:chExt cx="3840327" cy="641578"/>
          </a:xfrm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8DB699E3-E816-4587-BF18-00B6AA77A59C}"/>
                </a:ext>
              </a:extLst>
            </p:cNvPr>
            <p:cNvSpPr/>
            <p:nvPr/>
          </p:nvSpPr>
          <p:spPr>
            <a:xfrm>
              <a:off x="7093445" y="2151633"/>
              <a:ext cx="456327" cy="481832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D1F1EB75-D4B1-4205-B1B3-4864630A0A99}"/>
                </a:ext>
              </a:extLst>
            </p:cNvPr>
            <p:cNvSpPr txBox="1"/>
            <p:nvPr/>
          </p:nvSpPr>
          <p:spPr>
            <a:xfrm>
              <a:off x="7549772" y="2381276"/>
              <a:ext cx="3384000" cy="411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  <a:defRPr/>
              </a:pPr>
              <a:r>
                <a:rPr lang="en-IN" altLang="ko-KR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Offers and Rewards</a:t>
              </a:r>
              <a:endParaRPr lang="ko-KR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B342570-1AD2-4D66-8C7B-7CEDF2F32A97}"/>
                </a:ext>
              </a:extLst>
            </p:cNvPr>
            <p:cNvCxnSpPr>
              <a:cxnSpLocks/>
            </p:cNvCxnSpPr>
            <p:nvPr/>
          </p:nvCxnSpPr>
          <p:spPr>
            <a:xfrm>
              <a:off x="7566164" y="2367657"/>
              <a:ext cx="2486982" cy="0"/>
            </a:xfrm>
            <a:prstGeom prst="line">
              <a:avLst/>
            </a:prstGeom>
            <a:ln w="19050">
              <a:solidFill>
                <a:schemeClr val="accent5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9" name="Graphic 2" descr="Marketing">
            <a:extLst>
              <a:ext uri="{FF2B5EF4-FFF2-40B4-BE49-F238E27FC236}">
                <a16:creationId xmlns:a16="http://schemas.microsoft.com/office/drawing/2014/main" id="{89A90B74-57C5-4893-BAA0-2FA92CEC5C2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92447" y="2351226"/>
            <a:ext cx="432048" cy="432048"/>
          </a:xfrm>
          <a:prstGeom prst="rect">
            <a:avLst/>
          </a:prstGeom>
        </p:spPr>
      </p:pic>
      <p:pic>
        <p:nvPicPr>
          <p:cNvPr id="130" name="Graphic 3" descr="Group of people">
            <a:extLst>
              <a:ext uri="{FF2B5EF4-FFF2-40B4-BE49-F238E27FC236}">
                <a16:creationId xmlns:a16="http://schemas.microsoft.com/office/drawing/2014/main" id="{D2A23B5E-EC5A-4516-A759-F5C09AC65FC1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22061" y="1864557"/>
            <a:ext cx="390921" cy="389425"/>
          </a:xfrm>
          <a:prstGeom prst="rect">
            <a:avLst/>
          </a:prstGeom>
        </p:spPr>
      </p:pic>
      <p:pic>
        <p:nvPicPr>
          <p:cNvPr id="131" name="Graphic 4" descr="Head with gears">
            <a:extLst>
              <a:ext uri="{FF2B5EF4-FFF2-40B4-BE49-F238E27FC236}">
                <a16:creationId xmlns:a16="http://schemas.microsoft.com/office/drawing/2014/main" id="{D2339FDE-637B-4863-A068-8EB0BA070FC8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41001" y="3139084"/>
            <a:ext cx="376501" cy="457200"/>
          </a:xfrm>
          <a:prstGeom prst="rect">
            <a:avLst/>
          </a:prstGeom>
        </p:spPr>
      </p:pic>
      <p:pic>
        <p:nvPicPr>
          <p:cNvPr id="133" name="Graphic 132" descr="Upward trend with solid fill">
            <a:extLst>
              <a:ext uri="{FF2B5EF4-FFF2-40B4-BE49-F238E27FC236}">
                <a16:creationId xmlns:a16="http://schemas.microsoft.com/office/drawing/2014/main" id="{D59C9B14-EBE7-487D-BE81-B8A5D6D926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92447" y="3894737"/>
            <a:ext cx="408465" cy="408465"/>
          </a:xfrm>
          <a:prstGeom prst="rect">
            <a:avLst/>
          </a:prstGeom>
        </p:spPr>
      </p:pic>
      <p:pic>
        <p:nvPicPr>
          <p:cNvPr id="134" name="Graphic 6" descr="Television">
            <a:extLst>
              <a:ext uri="{FF2B5EF4-FFF2-40B4-BE49-F238E27FC236}">
                <a16:creationId xmlns:a16="http://schemas.microsoft.com/office/drawing/2014/main" id="{A6595760-1A87-4F9D-BF1C-A057E6C56C41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36456" y="4514768"/>
            <a:ext cx="376526" cy="479853"/>
          </a:xfrm>
          <a:prstGeom prst="rect">
            <a:avLst/>
          </a:prstGeom>
        </p:spPr>
      </p:pic>
      <p:pic>
        <p:nvPicPr>
          <p:cNvPr id="135" name="Graphic 7" descr="Tag">
            <a:extLst>
              <a:ext uri="{FF2B5EF4-FFF2-40B4-BE49-F238E27FC236}">
                <a16:creationId xmlns:a16="http://schemas.microsoft.com/office/drawing/2014/main" id="{4A61875F-49ED-455D-AAD2-54A90745E383}"/>
              </a:ext>
            </a:extLst>
          </p:cNvPr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103841" y="5420624"/>
            <a:ext cx="409259" cy="379557"/>
          </a:xfrm>
          <a:prstGeom prst="rect">
            <a:avLst/>
          </a:prstGeom>
        </p:spPr>
      </p:pic>
      <p:pic>
        <p:nvPicPr>
          <p:cNvPr id="136" name="Graphic 4" descr="Head with gears">
            <a:extLst>
              <a:ext uri="{FF2B5EF4-FFF2-40B4-BE49-F238E27FC236}">
                <a16:creationId xmlns:a16="http://schemas.microsoft.com/office/drawing/2014/main" id="{8278784A-9C44-46DD-A280-9052000D2870}"/>
              </a:ext>
            </a:extLst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213517" y="3127122"/>
            <a:ext cx="520066" cy="501170"/>
          </a:xfrm>
          <a:prstGeom prst="rect">
            <a:avLst/>
          </a:prstGeom>
        </p:spPr>
      </p:pic>
      <p:pic>
        <p:nvPicPr>
          <p:cNvPr id="137" name="Graphic 2" descr="Marketing">
            <a:extLst>
              <a:ext uri="{FF2B5EF4-FFF2-40B4-BE49-F238E27FC236}">
                <a16:creationId xmlns:a16="http://schemas.microsoft.com/office/drawing/2014/main" id="{637DCA32-6454-4955-AEC2-B621363BE09A}"/>
              </a:ext>
            </a:extLst>
          </p:cNvPr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484572" y="2361322"/>
            <a:ext cx="559973" cy="538391"/>
          </a:xfrm>
          <a:prstGeom prst="rect">
            <a:avLst/>
          </a:prstGeom>
        </p:spPr>
      </p:pic>
      <p:pic>
        <p:nvPicPr>
          <p:cNvPr id="138" name="Graphic 7" descr="Tag">
            <a:extLst>
              <a:ext uri="{FF2B5EF4-FFF2-40B4-BE49-F238E27FC236}">
                <a16:creationId xmlns:a16="http://schemas.microsoft.com/office/drawing/2014/main" id="{2E0978A2-7882-4913-AA4D-5DD141674176}"/>
              </a:ext>
            </a:extLst>
          </p:cNvPr>
          <p:cNvPicPr/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517463" y="5277248"/>
            <a:ext cx="519650" cy="498583"/>
          </a:xfrm>
          <a:prstGeom prst="rect">
            <a:avLst/>
          </a:prstGeom>
        </p:spPr>
      </p:pic>
      <p:pic>
        <p:nvPicPr>
          <p:cNvPr id="139" name="Graphic 6" descr="Television">
            <a:extLst>
              <a:ext uri="{FF2B5EF4-FFF2-40B4-BE49-F238E27FC236}">
                <a16:creationId xmlns:a16="http://schemas.microsoft.com/office/drawing/2014/main" id="{92778573-7696-4292-9219-B6C78717FB7A}"/>
              </a:ext>
            </a:extLst>
          </p:cNvPr>
          <p:cNvPicPr/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274485" y="4574011"/>
            <a:ext cx="402583" cy="500144"/>
          </a:xfrm>
          <a:prstGeom prst="rect">
            <a:avLst/>
          </a:prstGeom>
        </p:spPr>
      </p:pic>
      <p:pic>
        <p:nvPicPr>
          <p:cNvPr id="140" name="Graphic 3" descr="Group of people">
            <a:extLst>
              <a:ext uri="{FF2B5EF4-FFF2-40B4-BE49-F238E27FC236}">
                <a16:creationId xmlns:a16="http://schemas.microsoft.com/office/drawing/2014/main" id="{8591B372-30CF-46DD-A69E-2FB853B0F208}"/>
              </a:ext>
            </a:extLst>
          </p:cNvPr>
          <p:cNvPicPr/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088529" y="1678625"/>
            <a:ext cx="524055" cy="44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05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347D20-83CF-4765-A959-68F510CE97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10</a:t>
            </a:r>
          </a:p>
        </p:txBody>
      </p:sp>
      <p:pic>
        <p:nvPicPr>
          <p:cNvPr id="19" name="Picture 18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E9DC75BF-206A-4848-9279-ABE500F85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" y="362320"/>
            <a:ext cx="11602721" cy="613336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C18823F-A2EE-448E-A67C-327B31C33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2100" y="362320"/>
            <a:ext cx="11602720" cy="6133360"/>
          </a:xfrm>
          <a:prstGeom prst="rect">
            <a:avLst/>
          </a:prstGeom>
          <a:solidFill>
            <a:schemeClr val="tx1">
              <a:lumMod val="95000"/>
              <a:lumOff val="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DA6F8AD-BC5B-4C06-B4FD-85DB09DD9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701800"/>
            <a:ext cx="12192000" cy="3454400"/>
          </a:xfrm>
          <a:prstGeom prst="rect">
            <a:avLst/>
          </a:prstGeom>
          <a:solidFill>
            <a:schemeClr val="accent1">
              <a:lumMod val="7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2D04F02-2F31-49FD-ADA0-9C0FA92E7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18100" y="0"/>
            <a:ext cx="1955800" cy="994405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BAA6FBA-450F-455A-BD79-0A2411C57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18100" y="5863595"/>
            <a:ext cx="1955800" cy="994405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0A5E1A6-A1F2-4FA0-BFCF-2938D072F2EF}"/>
              </a:ext>
            </a:extLst>
          </p:cNvPr>
          <p:cNvSpPr txBox="1"/>
          <p:nvPr/>
        </p:nvSpPr>
        <p:spPr>
          <a:xfrm>
            <a:off x="3200129" y="2767754"/>
            <a:ext cx="5786662" cy="9233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+mj-lt"/>
              </a:rPr>
              <a:t>THANK</a:t>
            </a:r>
            <a:r>
              <a:rPr lang="en-US" sz="6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6000" b="1" dirty="0">
                <a:solidFill>
                  <a:schemeClr val="bg1"/>
                </a:solidFill>
                <a:latin typeface="+mj-lt"/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2609209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5D2A43-E613-4861-B777-A0FBFF4745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249792E5-8DED-4E77-9C74-BDDECCDA6C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7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C6BBD19-2992-43B2-B355-E71C934B7D0A}"/>
              </a:ext>
            </a:extLst>
          </p:cNvPr>
          <p:cNvGrpSpPr/>
          <p:nvPr/>
        </p:nvGrpSpPr>
        <p:grpSpPr>
          <a:xfrm>
            <a:off x="1428809" y="2933800"/>
            <a:ext cx="2428319" cy="3305068"/>
            <a:chOff x="2772513" y="2933800"/>
            <a:chExt cx="2428319" cy="330506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8F9369F-3316-429B-BDCD-C88B06788E57}"/>
                </a:ext>
              </a:extLst>
            </p:cNvPr>
            <p:cNvGrpSpPr/>
            <p:nvPr/>
          </p:nvGrpSpPr>
          <p:grpSpPr>
            <a:xfrm>
              <a:off x="2772513" y="2933800"/>
              <a:ext cx="2428319" cy="544231"/>
              <a:chOff x="4777449" y="2870163"/>
              <a:chExt cx="2428319" cy="544231"/>
            </a:xfrm>
          </p:grpSpPr>
          <p:sp>
            <p:nvSpPr>
              <p:cNvPr id="35" name="Text Placeholder 74">
                <a:extLst>
                  <a:ext uri="{FF2B5EF4-FFF2-40B4-BE49-F238E27FC236}">
                    <a16:creationId xmlns:a16="http://schemas.microsoft.com/office/drawing/2014/main" id="{6BBDC6F0-62EC-45F6-B024-F8AEA1AA9D8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77449" y="2870163"/>
                <a:ext cx="1863266" cy="449608"/>
              </a:xfrm>
              <a:prstGeom prst="rect">
                <a:avLst/>
              </a:prstGeom>
            </p:spPr>
            <p:txBody>
              <a:bodyPr vert="horz" lIns="0" tIns="0" rIns="0" bIns="0" rtlCol="0" anchor="b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50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542925" indent="-276225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Char char="•"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09625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Char char="•"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076325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Char char="•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43025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Char char="•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500"/>
                  </a:spcAft>
                  <a:buClr>
                    <a:srgbClr val="00B0F0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en-ZA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Aryan Tripathi</a:t>
                </a:r>
              </a:p>
            </p:txBody>
          </p:sp>
          <p:cxnSp>
            <p:nvCxnSpPr>
              <p:cNvPr id="36" name="Straight Connector 35" title="Divider Line">
                <a:extLst>
                  <a:ext uri="{FF2B5EF4-FFF2-40B4-BE49-F238E27FC236}">
                    <a16:creationId xmlns:a16="http://schemas.microsoft.com/office/drawing/2014/main" id="{7D8727DF-5AC4-4D49-B4E5-E94D73FB64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14566" y="3414394"/>
                <a:ext cx="2232000" cy="0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7" name="Picture 2" descr="Image result for linkedin logo png">
                <a:hlinkClick r:id="rId2"/>
                <a:extLst>
                  <a:ext uri="{FF2B5EF4-FFF2-40B4-BE49-F238E27FC236}">
                    <a16:creationId xmlns:a16="http://schemas.microsoft.com/office/drawing/2014/main" id="{6013AAF1-CA3A-4F3F-91D5-45A19325D6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32788" y="2953475"/>
                <a:ext cx="372980" cy="3729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7957DEB-926D-49E6-8765-EB56FCBDE482}"/>
                  </a:ext>
                </a:extLst>
              </p:cNvPr>
              <p:cNvCxnSpPr/>
              <p:nvPr/>
            </p:nvCxnSpPr>
            <p:spPr>
              <a:xfrm>
                <a:off x="6722821" y="2953475"/>
                <a:ext cx="0" cy="37298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75" name="Picture Placeholder 9">
              <a:extLst>
                <a:ext uri="{FF2B5EF4-FFF2-40B4-BE49-F238E27FC236}">
                  <a16:creationId xmlns:a16="http://schemas.microsoft.com/office/drawing/2014/main" id="{3C9DBE2E-CF99-4E01-9ADA-0353AB99F37F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274832" y="3931831"/>
              <a:ext cx="1620000" cy="1620000"/>
            </a:xfrm>
            <a:prstGeom prst="rect">
              <a:avLst/>
            </a:prstGeom>
            <a:solidFill>
              <a:sysClr val="window" lastClr="FFFFFF">
                <a:lumMod val="95000"/>
                <a:alpha val="70000"/>
              </a:sysClr>
            </a:solidFill>
            <a:ln w="95250" cap="sq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2ACFCC8-00B9-4EDF-A1F8-C20D0230A2D7}"/>
                </a:ext>
              </a:extLst>
            </p:cNvPr>
            <p:cNvGrpSpPr/>
            <p:nvPr/>
          </p:nvGrpSpPr>
          <p:grpSpPr>
            <a:xfrm>
              <a:off x="2920994" y="5694637"/>
              <a:ext cx="2279838" cy="544231"/>
              <a:chOff x="2940728" y="5642013"/>
              <a:chExt cx="2279838" cy="544231"/>
            </a:xfrm>
          </p:grpSpPr>
          <p:sp>
            <p:nvSpPr>
              <p:cNvPr id="77" name="Text Placeholder 74">
                <a:extLst>
                  <a:ext uri="{FF2B5EF4-FFF2-40B4-BE49-F238E27FC236}">
                    <a16:creationId xmlns:a16="http://schemas.microsoft.com/office/drawing/2014/main" id="{A6769A83-14EF-488A-9877-7FBD429389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40728" y="5642013"/>
                <a:ext cx="1724176" cy="449608"/>
              </a:xfrm>
              <a:prstGeom prst="rect">
                <a:avLst/>
              </a:prstGeom>
            </p:spPr>
            <p:txBody>
              <a:bodyPr vert="horz" lIns="0" tIns="0" rIns="0" bIns="0" rtlCol="0" anchor="b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50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542925" indent="-276225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Char char="•"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09625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Char char="•"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076325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Char char="•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43025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Char char="•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500"/>
                  </a:spcAft>
                  <a:buClr>
                    <a:srgbClr val="00B0F0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en-ZA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Krunal Modi </a:t>
                </a:r>
              </a:p>
            </p:txBody>
          </p:sp>
          <p:cxnSp>
            <p:nvCxnSpPr>
              <p:cNvPr id="78" name="Straight Connector 77" title="Divider Line">
                <a:extLst>
                  <a:ext uri="{FF2B5EF4-FFF2-40B4-BE49-F238E27FC236}">
                    <a16:creationId xmlns:a16="http://schemas.microsoft.com/office/drawing/2014/main" id="{A6D2C423-D90C-4433-B265-CAE29CFAD6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88566" y="6186244"/>
                <a:ext cx="2232000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9" name="Picture 2" descr="Image result for linkedin logo png">
                <a:hlinkClick r:id="rId5"/>
                <a:extLst>
                  <a:ext uri="{FF2B5EF4-FFF2-40B4-BE49-F238E27FC236}">
                    <a16:creationId xmlns:a16="http://schemas.microsoft.com/office/drawing/2014/main" id="{3E832585-A4F6-4B89-8E60-B06620BF05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7586" y="5725325"/>
                <a:ext cx="372980" cy="3729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834B2685-56FD-4A0F-B5E8-B30A6E09658E}"/>
                  </a:ext>
                </a:extLst>
              </p:cNvPr>
              <p:cNvCxnSpPr/>
              <p:nvPr/>
            </p:nvCxnSpPr>
            <p:spPr>
              <a:xfrm>
                <a:off x="4737619" y="5725325"/>
                <a:ext cx="0" cy="37298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101F048-9354-43F5-9923-2D43AD2F0EEF}"/>
              </a:ext>
            </a:extLst>
          </p:cNvPr>
          <p:cNvGrpSpPr/>
          <p:nvPr/>
        </p:nvGrpSpPr>
        <p:grpSpPr>
          <a:xfrm>
            <a:off x="1281439" y="180181"/>
            <a:ext cx="9629121" cy="571500"/>
            <a:chOff x="1281440" y="292100"/>
            <a:chExt cx="9629121" cy="571500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406797F5-C69D-4B65-967E-613D92241208}"/>
                </a:ext>
              </a:extLst>
            </p:cNvPr>
            <p:cNvSpPr txBox="1"/>
            <p:nvPr/>
          </p:nvSpPr>
          <p:spPr>
            <a:xfrm>
              <a:off x="1281440" y="292100"/>
              <a:ext cx="9629121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3200" b="1" dirty="0">
                  <a:latin typeface="Century Gothic" panose="020B0502020202020204" pitchFamily="34" charset="0"/>
                </a:rPr>
                <a:t>MEET THE TEAM</a:t>
              </a:r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29D0ABD8-0B79-43E4-B85F-E317D174E835}"/>
                </a:ext>
              </a:extLst>
            </p:cNvPr>
            <p:cNvCxnSpPr>
              <a:cxnSpLocks/>
            </p:cNvCxnSpPr>
            <p:nvPr/>
          </p:nvCxnSpPr>
          <p:spPr>
            <a:xfrm>
              <a:off x="4272280" y="863600"/>
              <a:ext cx="3647440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132B6A8-4AC3-44D1-A142-E6CB602619B4}"/>
              </a:ext>
            </a:extLst>
          </p:cNvPr>
          <p:cNvGrpSpPr/>
          <p:nvPr/>
        </p:nvGrpSpPr>
        <p:grpSpPr>
          <a:xfrm>
            <a:off x="7846099" y="1170994"/>
            <a:ext cx="2720773" cy="5067874"/>
            <a:chOff x="6685826" y="1170994"/>
            <a:chExt cx="2720773" cy="506787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2AAEDF2-C7E9-42D8-94DC-3DBBAFC3BDA3}"/>
                </a:ext>
              </a:extLst>
            </p:cNvPr>
            <p:cNvGrpSpPr/>
            <p:nvPr/>
          </p:nvGrpSpPr>
          <p:grpSpPr>
            <a:xfrm>
              <a:off x="6685826" y="5694637"/>
              <a:ext cx="2428319" cy="544231"/>
              <a:chOff x="6705560" y="5642013"/>
              <a:chExt cx="2428319" cy="544231"/>
            </a:xfrm>
          </p:grpSpPr>
          <p:sp>
            <p:nvSpPr>
              <p:cNvPr id="84" name="Text Placeholder 74">
                <a:extLst>
                  <a:ext uri="{FF2B5EF4-FFF2-40B4-BE49-F238E27FC236}">
                    <a16:creationId xmlns:a16="http://schemas.microsoft.com/office/drawing/2014/main" id="{37284993-9C48-4183-9CEE-A6823FD0E3F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05560" y="5642013"/>
                <a:ext cx="1863266" cy="449608"/>
              </a:xfrm>
              <a:prstGeom prst="rect">
                <a:avLst/>
              </a:prstGeom>
            </p:spPr>
            <p:txBody>
              <a:bodyPr vert="horz" lIns="0" tIns="0" rIns="0" bIns="0" rtlCol="0" anchor="b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50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542925" indent="-276225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Char char="•"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09625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Char char="•"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076325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Char char="•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43025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Char char="•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500"/>
                  </a:spcAft>
                  <a:buClr>
                    <a:srgbClr val="00B0F0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en-ZA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Dharini Shah</a:t>
                </a:r>
              </a:p>
            </p:txBody>
          </p:sp>
          <p:cxnSp>
            <p:nvCxnSpPr>
              <p:cNvPr id="85" name="Straight Connector 84" title="Divider Line">
                <a:extLst>
                  <a:ext uri="{FF2B5EF4-FFF2-40B4-BE49-F238E27FC236}">
                    <a16:creationId xmlns:a16="http://schemas.microsoft.com/office/drawing/2014/main" id="{BBE32D07-8B05-425B-8316-FCE3E430A8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96631" y="6186244"/>
                <a:ext cx="2232000" cy="0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6" name="Picture 2" descr="Image result for linkedin logo png">
                <a:hlinkClick r:id="rId6"/>
                <a:extLst>
                  <a:ext uri="{FF2B5EF4-FFF2-40B4-BE49-F238E27FC236}">
                    <a16:creationId xmlns:a16="http://schemas.microsoft.com/office/drawing/2014/main" id="{D29F8263-A4FB-4401-A1E5-991BA11314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60899" y="5725325"/>
                <a:ext cx="372980" cy="3729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5A8B5B8C-555D-454F-B394-B25FB14AAAB9}"/>
                  </a:ext>
                </a:extLst>
              </p:cNvPr>
              <p:cNvCxnSpPr/>
              <p:nvPr/>
            </p:nvCxnSpPr>
            <p:spPr>
              <a:xfrm>
                <a:off x="8642054" y="5725325"/>
                <a:ext cx="0" cy="37298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360F95A-1A41-439E-9727-5BCB5727936D}"/>
                </a:ext>
              </a:extLst>
            </p:cNvPr>
            <p:cNvGrpSpPr/>
            <p:nvPr/>
          </p:nvGrpSpPr>
          <p:grpSpPr>
            <a:xfrm>
              <a:off x="6685826" y="1170994"/>
              <a:ext cx="2720773" cy="2307037"/>
              <a:chOff x="8378074" y="1265232"/>
              <a:chExt cx="2720773" cy="2307037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CFFF6DCD-BD0D-40D8-8651-3398334C1E17}"/>
                  </a:ext>
                </a:extLst>
              </p:cNvPr>
              <p:cNvGrpSpPr/>
              <p:nvPr/>
            </p:nvGrpSpPr>
            <p:grpSpPr>
              <a:xfrm>
                <a:off x="8378074" y="3028038"/>
                <a:ext cx="2720773" cy="544231"/>
                <a:chOff x="8378074" y="2870163"/>
                <a:chExt cx="2720773" cy="544231"/>
              </a:xfrm>
            </p:grpSpPr>
            <p:sp>
              <p:nvSpPr>
                <p:cNvPr id="40" name="Text Placeholder 74">
                  <a:extLst>
                    <a:ext uri="{FF2B5EF4-FFF2-40B4-BE49-F238E27FC236}">
                      <a16:creationId xmlns:a16="http://schemas.microsoft.com/office/drawing/2014/main" id="{EB92C63C-F1ED-4F9B-BEAE-13EEABB1518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378074" y="2870163"/>
                  <a:ext cx="2106094" cy="449608"/>
                </a:xfrm>
                <a:prstGeom prst="rect">
                  <a:avLst/>
                </a:prstGeom>
              </p:spPr>
              <p:txBody>
                <a:bodyPr vert="horz" lIns="0" tIns="0" rIns="0" bIns="0" rtlCol="0" anchor="b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100000"/>
                    </a:lnSpc>
                    <a:spcBef>
                      <a:spcPts val="1000"/>
                    </a:spcBef>
                    <a:spcAft>
                      <a:spcPts val="500"/>
                    </a:spcAft>
                    <a:buClr>
                      <a:schemeClr val="accent1"/>
                    </a:buClr>
                    <a:buFont typeface="Arial" panose="020B0604020202020204" pitchFamily="34" charset="0"/>
                    <a:buNone/>
                    <a:defRPr sz="2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42925" indent="-276225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spcAft>
                      <a:spcPts val="500"/>
                    </a:spcAft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809625" indent="-2667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spcAft>
                      <a:spcPts val="500"/>
                    </a:spcAft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76325" indent="-2667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spcAft>
                      <a:spcPts val="500"/>
                    </a:spcAft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43025" indent="-2667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spcAft>
                      <a:spcPts val="500"/>
                    </a:spcAft>
                    <a:buFont typeface="Arial" panose="020B0604020202020204" pitchFamily="34" charset="0"/>
                    <a:buChar char="•"/>
                    <a:defRPr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1000"/>
                    </a:spcBef>
                    <a:spcAft>
                      <a:spcPts val="500"/>
                    </a:spcAft>
                    <a:buClr>
                      <a:srgbClr val="00B0F0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lang="en-ZA" b="1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Khushi Morzaria </a:t>
                  </a:r>
                </a:p>
              </p:txBody>
            </p:sp>
            <p:cxnSp>
              <p:nvCxnSpPr>
                <p:cNvPr id="41" name="Straight Connector 40" title="Divider Line">
                  <a:extLst>
                    <a:ext uri="{FF2B5EF4-FFF2-40B4-BE49-F238E27FC236}">
                      <a16:creationId xmlns:a16="http://schemas.microsoft.com/office/drawing/2014/main" id="{E0BEE981-6825-44DB-88B1-F3823206DC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16871" y="3414394"/>
                  <a:ext cx="2232000" cy="0"/>
                </a:xfrm>
                <a:prstGeom prst="line">
                  <a:avLst/>
                </a:prstGeom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42" name="Picture 2" descr="Image result for linkedin logo png">
                  <a:hlinkClick r:id="rId7"/>
                  <a:extLst>
                    <a:ext uri="{FF2B5EF4-FFF2-40B4-BE49-F238E27FC236}">
                      <a16:creationId xmlns:a16="http://schemas.microsoft.com/office/drawing/2014/main" id="{69A6C265-F5CD-4516-838C-632A8BABDE2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725867" y="2953475"/>
                  <a:ext cx="372980" cy="3729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FFF1A449-5A0C-4F15-9A45-D5D73D654580}"/>
                    </a:ext>
                  </a:extLst>
                </p:cNvPr>
                <p:cNvCxnSpPr/>
                <p:nvPr/>
              </p:nvCxnSpPr>
              <p:spPr>
                <a:xfrm>
                  <a:off x="10602743" y="2953475"/>
                  <a:ext cx="0" cy="37298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39" name="Picture Placeholder 13">
                <a:extLst>
                  <a:ext uri="{FF2B5EF4-FFF2-40B4-BE49-F238E27FC236}">
                    <a16:creationId xmlns:a16="http://schemas.microsoft.com/office/drawing/2014/main" id="{80EC4D0D-F2CA-42C9-B680-A7C838E86CC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65" b="44435"/>
              <a:stretch/>
            </p:blipFill>
            <p:spPr>
              <a:xfrm>
                <a:off x="8864168" y="1265232"/>
                <a:ext cx="1620000" cy="1620000"/>
              </a:xfrm>
              <a:prstGeom prst="rect">
                <a:avLst/>
              </a:prstGeom>
              <a:solidFill>
                <a:sysClr val="window" lastClr="FFFFFF">
                  <a:lumMod val="95000"/>
                  <a:alpha val="70000"/>
                </a:sysClr>
              </a:solidFill>
              <a:ln w="95250" cap="sq" cmpd="sng" algn="ctr">
                <a:solidFill>
                  <a:sysClr val="window" lastClr="FFFFFF">
                    <a:lumMod val="95000"/>
                  </a:sysClr>
                </a:solidFill>
                <a:prstDash val="solid"/>
                <a:miter lim="800000"/>
              </a:ln>
              <a:effectLst/>
            </p:spPr>
          </p:pic>
        </p:grpSp>
      </p:grpSp>
      <p:pic>
        <p:nvPicPr>
          <p:cNvPr id="45" name="Picture Placeholder 11">
            <a:extLst>
              <a:ext uri="{FF2B5EF4-FFF2-40B4-BE49-F238E27FC236}">
                <a16:creationId xmlns:a16="http://schemas.microsoft.com/office/drawing/2014/main" id="{48E8359C-9CB9-45A8-9297-BDFB60B9D7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1017" y="2507157"/>
            <a:ext cx="1620000" cy="1620000"/>
          </a:xfrm>
          <a:prstGeom prst="rect">
            <a:avLst/>
          </a:prstGeom>
          <a:solidFill>
            <a:sysClr val="window" lastClr="FFFFFF">
              <a:lumMod val="95000"/>
              <a:alpha val="70000"/>
            </a:sysClr>
          </a:solidFill>
          <a:ln w="95250" cap="sq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</p:pic>
      <p:sp>
        <p:nvSpPr>
          <p:cNvPr id="46" name="Text Placeholder 74">
            <a:extLst>
              <a:ext uri="{FF2B5EF4-FFF2-40B4-BE49-F238E27FC236}">
                <a16:creationId xmlns:a16="http://schemas.microsoft.com/office/drawing/2014/main" id="{01AF5FCF-4286-4991-AEAC-DC854304AE57}"/>
              </a:ext>
            </a:extLst>
          </p:cNvPr>
          <p:cNvSpPr txBox="1">
            <a:spLocks/>
          </p:cNvSpPr>
          <p:nvPr/>
        </p:nvSpPr>
        <p:spPr>
          <a:xfrm>
            <a:off x="4697900" y="4269963"/>
            <a:ext cx="1863266" cy="44960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rgbClr val="00B0F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Z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Devika Jyotish </a:t>
            </a:r>
          </a:p>
        </p:txBody>
      </p:sp>
      <p:cxnSp>
        <p:nvCxnSpPr>
          <p:cNvPr id="47" name="Straight Connector 46" title="Divider Line">
            <a:extLst>
              <a:ext uri="{FF2B5EF4-FFF2-40B4-BE49-F238E27FC236}">
                <a16:creationId xmlns:a16="http://schemas.microsoft.com/office/drawing/2014/main" id="{F380ACF1-2AF4-4C23-AFD6-2DF1BF9F5416}"/>
              </a:ext>
            </a:extLst>
          </p:cNvPr>
          <p:cNvCxnSpPr>
            <a:cxnSpLocks/>
          </p:cNvCxnSpPr>
          <p:nvPr/>
        </p:nvCxnSpPr>
        <p:spPr>
          <a:xfrm>
            <a:off x="4835017" y="4814194"/>
            <a:ext cx="2232000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2" descr="Image result for linkedin logo png">
            <a:hlinkClick r:id="rId10"/>
            <a:extLst>
              <a:ext uri="{FF2B5EF4-FFF2-40B4-BE49-F238E27FC236}">
                <a16:creationId xmlns:a16="http://schemas.microsoft.com/office/drawing/2014/main" id="{6E6D7884-244A-4F7F-BDC5-D836170AF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39" y="4353275"/>
            <a:ext cx="372980" cy="37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Placeholder 11">
            <a:extLst>
              <a:ext uri="{FF2B5EF4-FFF2-40B4-BE49-F238E27FC236}">
                <a16:creationId xmlns:a16="http://schemas.microsoft.com/office/drawing/2014/main" id="{AA41097A-BC9F-49AA-A955-B9EE061F5D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5429" y="1200741"/>
            <a:ext cx="1620000" cy="1620000"/>
          </a:xfrm>
          <a:prstGeom prst="rect">
            <a:avLst/>
          </a:prstGeom>
          <a:solidFill>
            <a:sysClr val="window" lastClr="FFFFFF">
              <a:lumMod val="95000"/>
              <a:alpha val="70000"/>
            </a:sysClr>
          </a:solidFill>
          <a:ln w="95250" cap="sq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A44B396-3D08-4B61-B697-474B60A59672}"/>
              </a:ext>
            </a:extLst>
          </p:cNvPr>
          <p:cNvCxnSpPr/>
          <p:nvPr/>
        </p:nvCxnSpPr>
        <p:spPr>
          <a:xfrm>
            <a:off x="6641378" y="4353275"/>
            <a:ext cx="0" cy="3729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1" name="Picture Placeholder 13">
            <a:extLst>
              <a:ext uri="{FF2B5EF4-FFF2-40B4-BE49-F238E27FC236}">
                <a16:creationId xmlns:a16="http://schemas.microsoft.com/office/drawing/2014/main" id="{56AA584A-F5F9-4F4A-8A2A-16D47CE4F22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9" b="10039"/>
          <a:stretch/>
        </p:blipFill>
        <p:spPr>
          <a:xfrm>
            <a:off x="8332193" y="3931830"/>
            <a:ext cx="1620000" cy="1620000"/>
          </a:xfrm>
          <a:prstGeom prst="rect">
            <a:avLst/>
          </a:prstGeom>
          <a:solidFill>
            <a:sysClr val="window" lastClr="FFFFFF">
              <a:lumMod val="95000"/>
              <a:alpha val="70000"/>
            </a:sysClr>
          </a:solidFill>
          <a:ln w="95250" cap="sq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</p:pic>
      <p:sp>
        <p:nvSpPr>
          <p:cNvPr id="44" name="Slide Number Placeholder 3">
            <a:extLst>
              <a:ext uri="{FF2B5EF4-FFF2-40B4-BE49-F238E27FC236}">
                <a16:creationId xmlns:a16="http://schemas.microsoft.com/office/drawing/2014/main" id="{01022393-F0D2-49D5-A8CC-1FB8A4827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6244" y="118268"/>
            <a:ext cx="287311" cy="347663"/>
          </a:xfrm>
        </p:spPr>
        <p:txBody>
          <a:bodyPr/>
          <a:lstStyle/>
          <a:p>
            <a:fld id="{5A4A7955-6230-48B4-BD8B-A7C460F75945}" type="slidenum">
              <a:rPr lang="en-US" sz="18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fld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152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5D2A43-E613-4861-B777-A0FBFF4745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249792E5-8DED-4E77-9C74-BDDECCDA6C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7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E9E2FCA-B2D4-4617-B241-9FBC4C6CD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6244" y="118268"/>
            <a:ext cx="287311" cy="347663"/>
          </a:xfrm>
        </p:spPr>
        <p:txBody>
          <a:bodyPr/>
          <a:lstStyle/>
          <a:p>
            <a:fld id="{5A4A7955-6230-48B4-BD8B-A7C460F75945}" type="slidenum">
              <a:rPr lang="en-US" sz="18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fld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75F6B0-FF5E-4BFA-A05B-80C52B681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2702"/>
            <a:ext cx="12192000" cy="4552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educational purposes only. Privileged &amp; Confidential 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23D7EC2-6831-4A4D-87E7-8E17C9CCD61A}"/>
              </a:ext>
            </a:extLst>
          </p:cNvPr>
          <p:cNvGrpSpPr/>
          <p:nvPr/>
        </p:nvGrpSpPr>
        <p:grpSpPr>
          <a:xfrm>
            <a:off x="5527804" y="1512115"/>
            <a:ext cx="6295896" cy="4225052"/>
            <a:chOff x="5460348" y="1599176"/>
            <a:chExt cx="6295896" cy="422505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5AAE2ED-AB9A-44F2-A4F7-67429A7CC509}"/>
                </a:ext>
              </a:extLst>
            </p:cNvPr>
            <p:cNvGrpSpPr/>
            <p:nvPr/>
          </p:nvGrpSpPr>
          <p:grpSpPr>
            <a:xfrm>
              <a:off x="5460348" y="1599176"/>
              <a:ext cx="6146800" cy="731520"/>
              <a:chOff x="406400" y="68733"/>
              <a:chExt cx="5689600" cy="88560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1465FB8D-3869-49B8-90A8-25983BFEDF07}"/>
                  </a:ext>
                </a:extLst>
              </p:cNvPr>
              <p:cNvSpPr/>
              <p:nvPr/>
            </p:nvSpPr>
            <p:spPr>
              <a:xfrm>
                <a:off x="406400" y="68733"/>
                <a:ext cx="5689600" cy="885600"/>
              </a:xfrm>
              <a:prstGeom prst="roundRect">
                <a:avLst/>
              </a:prstGeom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9" name="Rectangle: Rounded Corners 4">
                <a:extLst>
                  <a:ext uri="{FF2B5EF4-FFF2-40B4-BE49-F238E27FC236}">
                    <a16:creationId xmlns:a16="http://schemas.microsoft.com/office/drawing/2014/main" id="{13115D0A-E19D-4B37-8C32-7F21C4A443FA}"/>
                  </a:ext>
                </a:extLst>
              </p:cNvPr>
              <p:cNvSpPr txBox="1"/>
              <p:nvPr/>
            </p:nvSpPr>
            <p:spPr>
              <a:xfrm>
                <a:off x="449631" y="111965"/>
                <a:ext cx="5603138" cy="799138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15053" tIns="0" rIns="215053" bIns="0" numCol="1" spcCol="1270" anchor="ctr" anchorCtr="0">
                <a:noAutofit/>
              </a:bodyPr>
              <a:lstStyle/>
              <a:p>
                <a:pPr indent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Problem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9EA58B7-3001-4468-BAD9-C2CBB2E8B116}"/>
                </a:ext>
              </a:extLst>
            </p:cNvPr>
            <p:cNvGrpSpPr/>
            <p:nvPr/>
          </p:nvGrpSpPr>
          <p:grpSpPr>
            <a:xfrm>
              <a:off x="5460348" y="2472559"/>
              <a:ext cx="6146800" cy="731520"/>
              <a:chOff x="406400" y="68733"/>
              <a:chExt cx="5689600" cy="885600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073827F5-8A79-4AFD-9FED-571A7ADF8063}"/>
                  </a:ext>
                </a:extLst>
              </p:cNvPr>
              <p:cNvSpPr/>
              <p:nvPr/>
            </p:nvSpPr>
            <p:spPr>
              <a:xfrm>
                <a:off x="406400" y="68733"/>
                <a:ext cx="5689600" cy="885600"/>
              </a:xfrm>
              <a:prstGeom prst="roundRect">
                <a:avLst/>
              </a:prstGeom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7" name="Rectangle: Rounded Corners 4">
                <a:extLst>
                  <a:ext uri="{FF2B5EF4-FFF2-40B4-BE49-F238E27FC236}">
                    <a16:creationId xmlns:a16="http://schemas.microsoft.com/office/drawing/2014/main" id="{D6A2F395-1B2B-4E0B-934B-8F8F62C9AF11}"/>
                  </a:ext>
                </a:extLst>
              </p:cNvPr>
              <p:cNvSpPr txBox="1"/>
              <p:nvPr/>
            </p:nvSpPr>
            <p:spPr>
              <a:xfrm>
                <a:off x="449631" y="111964"/>
                <a:ext cx="5603138" cy="799138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15053" tIns="0" rIns="215053" bIns="0" numCol="1" spcCol="1270" anchor="ctr" anchorCtr="0">
                <a:noAutofit/>
              </a:bodyPr>
              <a:lstStyle/>
              <a:p>
                <a:pPr indent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Survey Analysis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65877C5-9950-4A9D-8B61-20631B249856}"/>
                </a:ext>
              </a:extLst>
            </p:cNvPr>
            <p:cNvGrpSpPr/>
            <p:nvPr/>
          </p:nvGrpSpPr>
          <p:grpSpPr>
            <a:xfrm>
              <a:off x="5460348" y="4219325"/>
              <a:ext cx="6295896" cy="731520"/>
              <a:chOff x="406400" y="68733"/>
              <a:chExt cx="5827606" cy="885600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E9DE8E8F-E14C-48F0-BA19-BA544BB73ECE}"/>
                  </a:ext>
                </a:extLst>
              </p:cNvPr>
              <p:cNvSpPr/>
              <p:nvPr/>
            </p:nvSpPr>
            <p:spPr>
              <a:xfrm>
                <a:off x="406400" y="68733"/>
                <a:ext cx="5689600" cy="885600"/>
              </a:xfrm>
              <a:prstGeom prst="roundRect">
                <a:avLst/>
              </a:prstGeom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5" name="Rectangle: Rounded Corners 4">
                <a:extLst>
                  <a:ext uri="{FF2B5EF4-FFF2-40B4-BE49-F238E27FC236}">
                    <a16:creationId xmlns:a16="http://schemas.microsoft.com/office/drawing/2014/main" id="{2C5ADAA3-068E-4E3A-A078-7B35AFB73E62}"/>
                  </a:ext>
                </a:extLst>
              </p:cNvPr>
              <p:cNvSpPr txBox="1"/>
              <p:nvPr/>
            </p:nvSpPr>
            <p:spPr>
              <a:xfrm>
                <a:off x="423788" y="111965"/>
                <a:ext cx="5810218" cy="799138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15053" tIns="0" rIns="215053" bIns="0" numCol="1" spcCol="1270" anchor="ctr" anchorCtr="0">
                <a:noAutofit/>
              </a:bodyPr>
              <a:lstStyle/>
              <a:p>
                <a:pPr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Revenue Model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E91D34A-3867-40FC-8AF3-E43BD9BF6220}"/>
                </a:ext>
              </a:extLst>
            </p:cNvPr>
            <p:cNvGrpSpPr/>
            <p:nvPr/>
          </p:nvGrpSpPr>
          <p:grpSpPr>
            <a:xfrm>
              <a:off x="5460348" y="3345942"/>
              <a:ext cx="6146800" cy="731520"/>
              <a:chOff x="406400" y="68733"/>
              <a:chExt cx="5689600" cy="885600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37382C0D-331D-43A3-BE0D-8FE542026614}"/>
                  </a:ext>
                </a:extLst>
              </p:cNvPr>
              <p:cNvSpPr/>
              <p:nvPr/>
            </p:nvSpPr>
            <p:spPr>
              <a:xfrm>
                <a:off x="406400" y="68733"/>
                <a:ext cx="5689600" cy="885600"/>
              </a:xfrm>
              <a:prstGeom prst="roundRect">
                <a:avLst/>
              </a:prstGeom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2" name="Rectangle: Rounded Corners 4">
                <a:extLst>
                  <a:ext uri="{FF2B5EF4-FFF2-40B4-BE49-F238E27FC236}">
                    <a16:creationId xmlns:a16="http://schemas.microsoft.com/office/drawing/2014/main" id="{1A9E79DE-31B5-4619-B8F6-29F539A934BA}"/>
                  </a:ext>
                </a:extLst>
              </p:cNvPr>
              <p:cNvSpPr txBox="1"/>
              <p:nvPr/>
            </p:nvSpPr>
            <p:spPr>
              <a:xfrm>
                <a:off x="449631" y="111964"/>
                <a:ext cx="5603138" cy="799138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15053" tIns="0" rIns="215053" bIns="0" numCol="1" spcCol="1270" anchor="ctr" anchorCtr="0">
                <a:noAutofit/>
              </a:bodyPr>
              <a:lstStyle/>
              <a:p>
                <a:pPr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IN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About the Company</a:t>
                </a:r>
                <a:endParaRPr lang="en-US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2EEF0F1-AFDE-4B2D-AAAD-ECEAD07FA36E}"/>
                </a:ext>
              </a:extLst>
            </p:cNvPr>
            <p:cNvGrpSpPr/>
            <p:nvPr/>
          </p:nvGrpSpPr>
          <p:grpSpPr>
            <a:xfrm>
              <a:off x="5460348" y="5092708"/>
              <a:ext cx="6295896" cy="731520"/>
              <a:chOff x="406400" y="68733"/>
              <a:chExt cx="5827606" cy="885600"/>
            </a:xfrm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8D68ACAE-9C1D-4351-9B36-45973F69A2B4}"/>
                  </a:ext>
                </a:extLst>
              </p:cNvPr>
              <p:cNvSpPr/>
              <p:nvPr/>
            </p:nvSpPr>
            <p:spPr>
              <a:xfrm>
                <a:off x="406400" y="68733"/>
                <a:ext cx="5689600" cy="885600"/>
              </a:xfrm>
              <a:prstGeom prst="roundRect">
                <a:avLst/>
              </a:prstGeom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2" name="Rectangle: Rounded Corners 4">
                <a:extLst>
                  <a:ext uri="{FF2B5EF4-FFF2-40B4-BE49-F238E27FC236}">
                    <a16:creationId xmlns:a16="http://schemas.microsoft.com/office/drawing/2014/main" id="{D5D44069-EDCD-4181-9E3A-D7CACCA9F7D9}"/>
                  </a:ext>
                </a:extLst>
              </p:cNvPr>
              <p:cNvSpPr txBox="1"/>
              <p:nvPr/>
            </p:nvSpPr>
            <p:spPr>
              <a:xfrm>
                <a:off x="423788" y="111965"/>
                <a:ext cx="5810218" cy="799138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15053" tIns="0" rIns="215053" bIns="0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Marketing Approach</a:t>
                </a:r>
              </a:p>
            </p:txBody>
          </p:sp>
        </p:grpSp>
      </p:grpSp>
      <p:pic>
        <p:nvPicPr>
          <p:cNvPr id="42" name="Picture 41" descr="A picture containing person, skiing, people, game&#10;&#10;Description automatically generated">
            <a:extLst>
              <a:ext uri="{FF2B5EF4-FFF2-40B4-BE49-F238E27FC236}">
                <a16:creationId xmlns:a16="http://schemas.microsoft.com/office/drawing/2014/main" id="{139E9482-4699-43C9-B7C3-01580FE157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946" y="2122352"/>
            <a:ext cx="5080303" cy="2643564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rgbClr val="00206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968CAB2-87F2-43BE-B4D5-0ABBCB88B4DE}"/>
              </a:ext>
            </a:extLst>
          </p:cNvPr>
          <p:cNvSpPr txBox="1"/>
          <p:nvPr/>
        </p:nvSpPr>
        <p:spPr>
          <a:xfrm>
            <a:off x="1281440" y="180181"/>
            <a:ext cx="9629121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TABLE OF CONTENTS 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B3F1B43-E5FF-4682-A3B6-6A2889DDD48B}"/>
              </a:ext>
            </a:extLst>
          </p:cNvPr>
          <p:cNvCxnSpPr>
            <a:cxnSpLocks/>
          </p:cNvCxnSpPr>
          <p:nvPr/>
        </p:nvCxnSpPr>
        <p:spPr>
          <a:xfrm>
            <a:off x="4272280" y="751681"/>
            <a:ext cx="364744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64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E1E0CB-C0F2-4A42-BECD-464ACB60B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4D7FADB0-A7A3-2B4C-BDD6-CD44469C2F35}"/>
              </a:ext>
            </a:extLst>
          </p:cNvPr>
          <p:cNvSpPr txBox="1">
            <a:spLocks/>
          </p:cNvSpPr>
          <p:nvPr/>
        </p:nvSpPr>
        <p:spPr>
          <a:xfrm>
            <a:off x="11684000" y="118268"/>
            <a:ext cx="431800" cy="3476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A4A7955-6230-48B4-BD8B-A7C460F75945}" type="slidenum">
              <a:rPr lang="en-US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4</a:t>
            </a:fld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F6DDE3E-F8EF-4B56-9680-E3A9AA19B53A}"/>
              </a:ext>
            </a:extLst>
          </p:cNvPr>
          <p:cNvGrpSpPr/>
          <p:nvPr/>
        </p:nvGrpSpPr>
        <p:grpSpPr>
          <a:xfrm>
            <a:off x="331422" y="963262"/>
            <a:ext cx="11481917" cy="5296846"/>
            <a:chOff x="331422" y="963262"/>
            <a:chExt cx="11481917" cy="5296846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5FF2D93C-F084-CB43-AFA9-8291DF39C050}"/>
                </a:ext>
              </a:extLst>
            </p:cNvPr>
            <p:cNvSpPr/>
            <p:nvPr/>
          </p:nvSpPr>
          <p:spPr>
            <a:xfrm>
              <a:off x="621890" y="963262"/>
              <a:ext cx="10948220" cy="38613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What’s wrong with the Meat Industry today?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B197685-6836-F24F-9DA0-26439C861198}"/>
                </a:ext>
              </a:extLst>
            </p:cNvPr>
            <p:cNvGrpSpPr/>
            <p:nvPr/>
          </p:nvGrpSpPr>
          <p:grpSpPr>
            <a:xfrm>
              <a:off x="331422" y="2240279"/>
              <a:ext cx="11481917" cy="1373065"/>
              <a:chOff x="366849" y="2433100"/>
              <a:chExt cx="11481917" cy="1373065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E03E047-AEF3-9440-9282-16CE8557E6F5}"/>
                  </a:ext>
                </a:extLst>
              </p:cNvPr>
              <p:cNvSpPr txBox="1"/>
              <p:nvPr/>
            </p:nvSpPr>
            <p:spPr>
              <a:xfrm>
                <a:off x="366849" y="2433100"/>
                <a:ext cx="2650192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50">
                    <a:latin typeface="Calibri Light (Body)"/>
                  </a:defRPr>
                </a:lvl1pPr>
              </a:lstStyle>
              <a:p>
                <a:pPr algn="ctr"/>
                <a:r>
                  <a:rPr lang="en-US" sz="1800" b="1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50 Bn</a:t>
                </a:r>
                <a:r>
                  <a:rPr lang="en-US" sz="2600" b="1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land animals slaughtered for food annually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B3AEE8B-7899-6743-9EC5-51ED7420524C}"/>
                  </a:ext>
                </a:extLst>
              </p:cNvPr>
              <p:cNvSpPr txBox="1"/>
              <p:nvPr/>
            </p:nvSpPr>
            <p:spPr>
              <a:xfrm>
                <a:off x="3159203" y="2544281"/>
                <a:ext cx="3074785" cy="12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50">
                    <a:latin typeface="Calibri Light (Body)"/>
                  </a:defRPr>
                </a:lvl1pPr>
              </a:lstStyle>
              <a:p>
                <a:pPr algn="ctr"/>
                <a:r>
                  <a:rPr lang="en-IN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Livestock farming contributes </a:t>
                </a:r>
                <a:r>
                  <a:rPr lang="en-IN" sz="2000" b="1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18% </a:t>
                </a:r>
                <a:r>
                  <a:rPr lang="en-IN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of human produced greenhouse gas emissions worldwide</a:t>
                </a:r>
                <a:endParaRPr lang="en-US" sz="18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F68D689-2A82-9D41-9387-4DEC31791AFE}"/>
                  </a:ext>
                </a:extLst>
              </p:cNvPr>
              <p:cNvSpPr txBox="1"/>
              <p:nvPr/>
            </p:nvSpPr>
            <p:spPr>
              <a:xfrm>
                <a:off x="6376150" y="2544281"/>
                <a:ext cx="2650194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To produce 1kg of beef requires </a:t>
                </a:r>
                <a:r>
                  <a:rPr lang="en-IN" sz="2000" b="1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25 kgs </a:t>
                </a:r>
                <a:r>
                  <a:rPr lang="en-I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of grain – to feed the animal – and </a:t>
                </a:r>
                <a:r>
                  <a:rPr lang="en-IN" sz="2000" b="1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~15,000L </a:t>
                </a:r>
                <a:r>
                  <a:rPr lang="en-I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of water</a:t>
                </a:r>
                <a:endParaRPr lang="en-GB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79D86F7-9F91-7442-983F-DE246F1D004E}"/>
                  </a:ext>
                </a:extLst>
              </p:cNvPr>
              <p:cNvSpPr/>
              <p:nvPr/>
            </p:nvSpPr>
            <p:spPr>
              <a:xfrm>
                <a:off x="9198574" y="2544281"/>
                <a:ext cx="2650192" cy="12311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I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Around </a:t>
                </a:r>
                <a:r>
                  <a:rPr lang="en-IN" sz="2000" b="1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30% </a:t>
                </a:r>
                <a:r>
                  <a:rPr lang="en-I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of the earth’s land</a:t>
                </a:r>
                <a:r>
                  <a:rPr lang="en-IN" b="1" dirty="0">
                    <a:latin typeface="Calibri" panose="020F0502020204030204" pitchFamily="34" charset="0"/>
                    <a:cs typeface="Calibri" panose="020F0502020204030204" pitchFamily="34" charset="0"/>
                    <a:hlinkClick r:id="rId2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</a:t>
                </a:r>
                <a:r>
                  <a:rPr lang="en-I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surface is currently used for livestock farming</a:t>
                </a:r>
                <a:endParaRPr lang="en-GB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F96A955-DD3B-914A-BCEF-40E3AF4C5DFF}"/>
                </a:ext>
              </a:extLst>
            </p:cNvPr>
            <p:cNvGrpSpPr/>
            <p:nvPr/>
          </p:nvGrpSpPr>
          <p:grpSpPr>
            <a:xfrm>
              <a:off x="343233" y="4643603"/>
              <a:ext cx="11470106" cy="1616505"/>
              <a:chOff x="343234" y="4424879"/>
              <a:chExt cx="11470106" cy="1616505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E53C5FE-7D20-FE4E-9552-F0FB49AA7340}"/>
                  </a:ext>
                </a:extLst>
              </p:cNvPr>
              <p:cNvSpPr/>
              <p:nvPr/>
            </p:nvSpPr>
            <p:spPr>
              <a:xfrm>
                <a:off x="343234" y="4444908"/>
                <a:ext cx="2650192" cy="12311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I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If all grain were fed to humans instead of animals, we could feed an extra </a:t>
                </a:r>
                <a:r>
                  <a:rPr lang="en-IN" sz="2000" b="1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3.5 Bn </a:t>
                </a:r>
                <a:r>
                  <a:rPr lang="en-I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people</a:t>
                </a:r>
                <a:endParaRPr lang="en-GB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938044E-965B-B944-B9A2-843DE8A169EE}"/>
                  </a:ext>
                </a:extLst>
              </p:cNvPr>
              <p:cNvSpPr/>
              <p:nvPr/>
            </p:nvSpPr>
            <p:spPr>
              <a:xfrm>
                <a:off x="3271395" y="4424879"/>
                <a:ext cx="2650192" cy="12311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IN" sz="2000" b="1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80% </a:t>
                </a:r>
                <a:r>
                  <a:rPr lang="en-I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of all antibiotics are consumed by the livestock industry in the US</a:t>
                </a:r>
                <a:endParaRPr lang="en-GB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2732475-57DC-4D48-97F9-7A20DF1018A2}"/>
                  </a:ext>
                </a:extLst>
              </p:cNvPr>
              <p:cNvSpPr/>
              <p:nvPr/>
            </p:nvSpPr>
            <p:spPr>
              <a:xfrm>
                <a:off x="6199556" y="4444908"/>
                <a:ext cx="2650192" cy="1508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I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More than </a:t>
                </a:r>
                <a:r>
                  <a:rPr lang="en-IN" sz="2000" b="1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23,000</a:t>
                </a:r>
                <a:r>
                  <a:rPr lang="en-I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people are estimated to die every year in the US alone from resistant bacteria</a:t>
                </a:r>
                <a:endParaRPr lang="en-GB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4353CA2-2705-FE4B-AB6B-44EE7D2683E2}"/>
                  </a:ext>
                </a:extLst>
              </p:cNvPr>
              <p:cNvSpPr/>
              <p:nvPr/>
            </p:nvSpPr>
            <p:spPr>
              <a:xfrm>
                <a:off x="9163146" y="4471724"/>
                <a:ext cx="2650194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I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Avg. daily meat intake for someone living in a high-income country is </a:t>
                </a:r>
                <a:r>
                  <a:rPr lang="en-IN" sz="2000" b="1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200-250g</a:t>
                </a:r>
                <a:r>
                  <a:rPr lang="en-I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; UN recommends </a:t>
                </a:r>
                <a:r>
                  <a:rPr lang="en-IN" sz="2000" b="1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80-90g</a:t>
                </a:r>
                <a:r>
                  <a:rPr lang="en-I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  <a:endParaRPr lang="en-GB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C73B370-0DBF-0D4B-92E0-CB182B58F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704" b="99663" l="2353" r="94706">
                          <a14:foregroundMark x1="61765" y1="13805" x2="52941" y2="8081"/>
                          <a14:foregroundMark x1="78824" y1="4714" x2="56471" y2="4377"/>
                          <a14:foregroundMark x1="82941" y1="26599" x2="78235" y2="34007"/>
                          <a14:foregroundMark x1="78235" y1="34007" x2="78824" y2="34007"/>
                          <a14:foregroundMark x1="87059" y1="28620" x2="91176" y2="54882"/>
                          <a14:foregroundMark x1="91176" y1="54882" x2="90588" y2="55219"/>
                          <a14:foregroundMark x1="94706" y1="57912" x2="95294" y2="52525"/>
                          <a14:foregroundMark x1="65882" y1="26263" x2="54706" y2="25926"/>
                          <a14:foregroundMark x1="71765" y1="34343" x2="71765" y2="34343"/>
                          <a14:foregroundMark x1="51765" y1="34343" x2="51765" y2="34343"/>
                          <a14:foregroundMark x1="21176" y1="64310" x2="11176" y2="69360"/>
                          <a14:foregroundMark x1="11176" y1="69360" x2="10000" y2="70034"/>
                          <a14:foregroundMark x1="2353" y1="67340" x2="2353" y2="67340"/>
                          <a14:foregroundMark x1="49412" y1="78451" x2="49412" y2="78451"/>
                          <a14:foregroundMark x1="73529" y1="79798" x2="73529" y2="79798"/>
                          <a14:foregroundMark x1="74706" y1="95623" x2="74706" y2="95623"/>
                          <a14:foregroundMark x1="73529" y1="99663" x2="73529" y2="9966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19694" y="1628153"/>
              <a:ext cx="297270" cy="517599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15DD124-CD51-1548-AFDD-E7B927830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72280" y="1606174"/>
              <a:ext cx="715721" cy="715721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C1D1621-E44E-D741-8EFD-5B8EA1207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778" b="96000" l="9778" r="89778">
                          <a14:foregroundMark x1="56000" y1="30222" x2="56000" y2="30222"/>
                          <a14:foregroundMark x1="54667" y1="47111" x2="54667" y2="47111"/>
                          <a14:foregroundMark x1="48000" y1="57333" x2="48000" y2="57333"/>
                          <a14:foregroundMark x1="39556" y1="68444" x2="39556" y2="68444"/>
                          <a14:foregroundMark x1="30667" y1="92444" x2="30667" y2="92444"/>
                          <a14:foregroundMark x1="34667" y1="77778" x2="34667" y2="77778"/>
                          <a14:foregroundMark x1="31556" y1="83556" x2="31556" y2="83556"/>
                          <a14:foregroundMark x1="24889" y1="96000" x2="24889" y2="96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33269" y="4189191"/>
              <a:ext cx="454412" cy="454412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4D4ED491-8238-7A46-8696-4B9C0543F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214326" y="1674045"/>
              <a:ext cx="476974" cy="476974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0593950-D806-E049-8D70-B7A15C096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foregroundMark x1="63488" y1="13787" x2="63488" y2="13787"/>
                          <a14:foregroundMark x1="63023" y1="25551" x2="63023" y2="25551"/>
                          <a14:foregroundMark x1="59302" y1="36397" x2="59302" y2="36397"/>
                          <a14:foregroundMark x1="52326" y1="58272" x2="52326" y2="58272"/>
                          <a14:foregroundMark x1="51395" y1="68015" x2="51395" y2="68015"/>
                          <a14:foregroundMark x1="51395" y1="79963" x2="51395" y2="7996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467069" y="1716765"/>
              <a:ext cx="715383" cy="452521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00DB293B-63D0-0941-B07C-E725CDE67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>
                          <a14:foregroundMark x1="58222" y1="53333" x2="58222" y2="53333"/>
                          <a14:foregroundMark x1="50444" y1="31333" x2="50444" y2="3133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33879" y="1532137"/>
              <a:ext cx="886733" cy="886733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5CEB3D59-773A-CF49-8E35-55751948B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foregroundMark x1="27308" y1="26071" x2="27308" y2="26071"/>
                          <a14:foregroundMark x1="47692" y1="40000" x2="47692" y2="40000"/>
                          <a14:foregroundMark x1="71154" y1="28929" x2="71154" y2="28929"/>
                          <a14:foregroundMark x1="71923" y1="42857" x2="71923" y2="42857"/>
                          <a14:foregroundMark x1="31154" y1="45357" x2="31154" y2="4535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31474" y="4123301"/>
              <a:ext cx="715721" cy="770776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710C84FE-FB0D-7A43-8854-9A5592E71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371309" y="4234041"/>
              <a:ext cx="409562" cy="409562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C47BB7F4-52F0-4940-88E9-5AEEDD727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234012" y="4188643"/>
              <a:ext cx="581277" cy="581277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26841149-C4A0-BE4D-964D-C4BA1B314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3721" b="87907" l="4274" r="97436">
                          <a14:foregroundMark x1="78205" y1="51163" x2="78205" y2="51163"/>
                          <a14:foregroundMark x1="56410" y1="26977" x2="56410" y2="26977"/>
                          <a14:foregroundMark x1="76923" y1="12093" x2="76923" y2="12093"/>
                          <a14:foregroundMark x1="41026" y1="41860" x2="41026" y2="41860"/>
                          <a14:foregroundMark x1="54274" y1="42326" x2="54274" y2="42326"/>
                          <a14:foregroundMark x1="96154" y1="44186" x2="96154" y2="44186"/>
                          <a14:foregroundMark x1="97436" y1="49302" x2="97436" y2="49302"/>
                          <a14:foregroundMark x1="91880" y1="70233" x2="91880" y2="70233"/>
                          <a14:foregroundMark x1="81624" y1="4186" x2="81624" y2="4186"/>
                          <a14:foregroundMark x1="17949" y1="56744" x2="17949" y2="56744"/>
                          <a14:foregroundMark x1="8120" y1="64651" x2="8120" y2="64651"/>
                          <a14:foregroundMark x1="4274" y1="60465" x2="4274" y2="6046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69827" y="4134730"/>
              <a:ext cx="565973" cy="517599"/>
            </a:xfrm>
            <a:prstGeom prst="rect">
              <a:avLst/>
            </a:prstGeom>
          </p:spPr>
        </p:pic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C4150D06-0859-40F1-B257-629A712D3492}"/>
              </a:ext>
            </a:extLst>
          </p:cNvPr>
          <p:cNvSpPr txBox="1"/>
          <p:nvPr/>
        </p:nvSpPr>
        <p:spPr>
          <a:xfrm>
            <a:off x="1281439" y="180181"/>
            <a:ext cx="9629121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THE PROBLEM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4ACD59D-0CF5-472C-B121-6FACD10E239C}"/>
              </a:ext>
            </a:extLst>
          </p:cNvPr>
          <p:cNvCxnSpPr>
            <a:cxnSpLocks/>
          </p:cNvCxnSpPr>
          <p:nvPr/>
        </p:nvCxnSpPr>
        <p:spPr>
          <a:xfrm>
            <a:off x="4272279" y="751681"/>
            <a:ext cx="364744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8773E3D2-0245-4D5F-989C-9161ACA20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87997"/>
            <a:ext cx="12192000" cy="4552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educational purposes only. Privileged &amp; Confidential 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EF4B72E-BCF2-A24B-8744-295B59CABD7F}"/>
              </a:ext>
            </a:extLst>
          </p:cNvPr>
          <p:cNvSpPr txBox="1"/>
          <p:nvPr/>
        </p:nvSpPr>
        <p:spPr>
          <a:xfrm>
            <a:off x="3795463" y="6476368"/>
            <a:ext cx="103909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Sources: </a:t>
            </a:r>
            <a:r>
              <a:rPr lang="en-IN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 National Library of Medicine National Institutes of Health, FAO, The Conversation, UN Water, Global Agriculture, FDA, NY Times, The Lancet, PNAS </a:t>
            </a:r>
            <a:endParaRPr lang="en-GB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62D5A4-3A3F-4831-A41C-8570AFC2D6E4}"/>
              </a:ext>
            </a:extLst>
          </p:cNvPr>
          <p:cNvCxnSpPr/>
          <p:nvPr/>
        </p:nvCxnSpPr>
        <p:spPr>
          <a:xfrm>
            <a:off x="3648456" y="6476368"/>
            <a:ext cx="0" cy="263364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038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7">
            <a:extLst>
              <a:ext uri="{FF2B5EF4-FFF2-40B4-BE49-F238E27FC236}">
                <a16:creationId xmlns:a16="http://schemas.microsoft.com/office/drawing/2014/main" id="{FA32F8B2-0224-464B-8968-3F266B6DA7FF}"/>
              </a:ext>
            </a:extLst>
          </p:cNvPr>
          <p:cNvSpPr/>
          <p:nvPr/>
        </p:nvSpPr>
        <p:spPr>
          <a:xfrm>
            <a:off x="5258312" y="1378708"/>
            <a:ext cx="1858105" cy="450090"/>
          </a:xfrm>
          <a:prstGeom prst="rect">
            <a:avLst/>
          </a:prstGeom>
          <a:solidFill>
            <a:schemeClr val="accent3">
              <a:alpha val="80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/>
              <a:t>SAMPLE SIZE : 68</a:t>
            </a:r>
            <a:endParaRPr lang="ko-KR" altLang="en-US" b="1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AD583F0-45CD-4373-96C5-D5F509DD90A9}"/>
              </a:ext>
            </a:extLst>
          </p:cNvPr>
          <p:cNvGrpSpPr/>
          <p:nvPr/>
        </p:nvGrpSpPr>
        <p:grpSpPr>
          <a:xfrm>
            <a:off x="1281440" y="292101"/>
            <a:ext cx="9629121" cy="659990"/>
            <a:chOff x="1281440" y="292101"/>
            <a:chExt cx="9629121" cy="65999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483690F-971A-4808-9285-6257EF30A43D}"/>
                </a:ext>
              </a:extLst>
            </p:cNvPr>
            <p:cNvSpPr txBox="1"/>
            <p:nvPr/>
          </p:nvSpPr>
          <p:spPr>
            <a:xfrm>
              <a:off x="1281440" y="292101"/>
              <a:ext cx="9629121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3200" b="1" dirty="0">
                  <a:latin typeface="Century Gothic" panose="020B0502020202020204" pitchFamily="34" charset="0"/>
                </a:rPr>
                <a:t>SURVEY RESULTS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1B0D21C-A0A9-4067-A769-863360308F84}"/>
                </a:ext>
              </a:extLst>
            </p:cNvPr>
            <p:cNvCxnSpPr>
              <a:cxnSpLocks/>
            </p:cNvCxnSpPr>
            <p:nvPr/>
          </p:nvCxnSpPr>
          <p:spPr>
            <a:xfrm>
              <a:off x="4272279" y="952091"/>
              <a:ext cx="3647440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직사각형 7">
            <a:extLst>
              <a:ext uri="{FF2B5EF4-FFF2-40B4-BE49-F238E27FC236}">
                <a16:creationId xmlns:a16="http://schemas.microsoft.com/office/drawing/2014/main" id="{5CFB45D1-8C6B-4AC0-813A-7A9754DB09CB}"/>
              </a:ext>
            </a:extLst>
          </p:cNvPr>
          <p:cNvSpPr/>
          <p:nvPr/>
        </p:nvSpPr>
        <p:spPr>
          <a:xfrm>
            <a:off x="372195" y="5483694"/>
            <a:ext cx="2721600" cy="550800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solidFill>
              <a:srgbClr val="193C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POPULATION</a:t>
            </a:r>
            <a:endParaRPr lang="ko-KR" altLang="en-US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직사각형 7">
            <a:extLst>
              <a:ext uri="{FF2B5EF4-FFF2-40B4-BE49-F238E27FC236}">
                <a16:creationId xmlns:a16="http://schemas.microsoft.com/office/drawing/2014/main" id="{A79C4725-5FAC-47B0-B583-ECB1619A5412}"/>
              </a:ext>
            </a:extLst>
          </p:cNvPr>
          <p:cNvSpPr/>
          <p:nvPr/>
        </p:nvSpPr>
        <p:spPr>
          <a:xfrm>
            <a:off x="3385158" y="5483692"/>
            <a:ext cx="2720059" cy="550802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YOU HEARD ABOUT PLANT-BASED MEAT BEFORE?</a:t>
            </a:r>
            <a:endParaRPr lang="ko-KR" altLang="en-US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직사각형 7">
            <a:extLst>
              <a:ext uri="{FF2B5EF4-FFF2-40B4-BE49-F238E27FC236}">
                <a16:creationId xmlns:a16="http://schemas.microsoft.com/office/drawing/2014/main" id="{92BAAA3B-DCEE-40EB-AA22-E74F2CE10EA8}"/>
              </a:ext>
            </a:extLst>
          </p:cNvPr>
          <p:cNvSpPr/>
          <p:nvPr/>
        </p:nvSpPr>
        <p:spPr>
          <a:xfrm>
            <a:off x="6527152" y="5483692"/>
            <a:ext cx="2160000" cy="5508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DOES THE IDEA SOUND?</a:t>
            </a:r>
            <a:endParaRPr lang="ko-KR" altLang="en-US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직사각형 7">
            <a:extLst>
              <a:ext uri="{FF2B5EF4-FFF2-40B4-BE49-F238E27FC236}">
                <a16:creationId xmlns:a16="http://schemas.microsoft.com/office/drawing/2014/main" id="{DB054539-6021-4666-B0B7-C3F74CE2F9ED}"/>
              </a:ext>
            </a:extLst>
          </p:cNvPr>
          <p:cNvSpPr/>
          <p:nvPr/>
        </p:nvSpPr>
        <p:spPr>
          <a:xfrm>
            <a:off x="9578168" y="5483693"/>
            <a:ext cx="2160000" cy="5508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GIVEN AN OPTION, WOULD YOU TRY IT?</a:t>
            </a:r>
            <a:endParaRPr lang="ko-KR" altLang="en-US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0" name="Chart 19" descr="This image is a chart. ">
            <a:extLst>
              <a:ext uri="{FF2B5EF4-FFF2-40B4-BE49-F238E27FC236}">
                <a16:creationId xmlns:a16="http://schemas.microsoft.com/office/drawing/2014/main" id="{1E1EB282-BE11-4156-8844-41B0932C0C00}"/>
              </a:ext>
            </a:extLst>
          </p:cNvPr>
          <p:cNvGraphicFramePr/>
          <p:nvPr/>
        </p:nvGraphicFramePr>
        <p:xfrm>
          <a:off x="397513" y="1446557"/>
          <a:ext cx="3553429" cy="3682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Chart 20" descr="This image is a chart. ">
            <a:extLst>
              <a:ext uri="{FF2B5EF4-FFF2-40B4-BE49-F238E27FC236}">
                <a16:creationId xmlns:a16="http://schemas.microsoft.com/office/drawing/2014/main" id="{2E7C5B4F-12D0-46E5-9B5F-C0AD7B6C2D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3227518"/>
              </p:ext>
            </p:extLst>
          </p:nvPr>
        </p:nvGraphicFramePr>
        <p:xfrm>
          <a:off x="3474675" y="1629532"/>
          <a:ext cx="3364830" cy="331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hart 23" descr="This image is a chart. ">
            <a:extLst>
              <a:ext uri="{FF2B5EF4-FFF2-40B4-BE49-F238E27FC236}">
                <a16:creationId xmlns:a16="http://schemas.microsoft.com/office/drawing/2014/main" id="{36294288-347F-42CC-A31A-B28F7CEE00CB}"/>
              </a:ext>
            </a:extLst>
          </p:cNvPr>
          <p:cNvGraphicFramePr/>
          <p:nvPr/>
        </p:nvGraphicFramePr>
        <p:xfrm>
          <a:off x="6464460" y="1446451"/>
          <a:ext cx="3553200" cy="368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Chart 24" descr="This image is a chart. ">
            <a:extLst>
              <a:ext uri="{FF2B5EF4-FFF2-40B4-BE49-F238E27FC236}">
                <a16:creationId xmlns:a16="http://schemas.microsoft.com/office/drawing/2014/main" id="{5C254D59-C06E-42E8-9687-91C3096ED1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9065917"/>
              </p:ext>
            </p:extLst>
          </p:nvPr>
        </p:nvGraphicFramePr>
        <p:xfrm>
          <a:off x="9409345" y="1537991"/>
          <a:ext cx="3335092" cy="3499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F986DB0B-951A-42ED-8920-54085A25E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38212"/>
            <a:ext cx="12192000" cy="4552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educational purposes only. Privileged &amp; Confidential 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83EA6CC-5E8D-224F-A6BD-EB438E519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51317AE1-1836-5F4F-9E87-28BCE7A76627}"/>
              </a:ext>
            </a:extLst>
          </p:cNvPr>
          <p:cNvSpPr txBox="1">
            <a:spLocks/>
          </p:cNvSpPr>
          <p:nvPr/>
        </p:nvSpPr>
        <p:spPr>
          <a:xfrm>
            <a:off x="11684000" y="118268"/>
            <a:ext cx="431800" cy="3476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A4A7955-6230-48B4-BD8B-A7C460F75945}" type="slidenum">
              <a:rPr lang="en-US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5</a:t>
            </a:fld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425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lide Number Placeholder 3">
            <a:extLst>
              <a:ext uri="{FF2B5EF4-FFF2-40B4-BE49-F238E27FC236}">
                <a16:creationId xmlns:a16="http://schemas.microsoft.com/office/drawing/2014/main" id="{D6DA9A4E-3539-4C8A-BAE6-99E19A9A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6340" y="122291"/>
            <a:ext cx="431800" cy="347663"/>
          </a:xfrm>
        </p:spPr>
        <p:txBody>
          <a:bodyPr/>
          <a:lstStyle/>
          <a:p>
            <a:fld id="{5A4A7955-6230-48B4-BD8B-A7C460F75945}" type="slidenum">
              <a:rPr lang="en-US" sz="1600" b="1" smtClean="0">
                <a:solidFill>
                  <a:schemeClr val="bg1"/>
                </a:solidFill>
                <a:latin typeface="Calibri Light (Body)"/>
                <a:cs typeface="Calibri" panose="020F0502020204030204" pitchFamily="34" charset="0"/>
              </a:rPr>
              <a:t>6</a:t>
            </a:fld>
            <a:endParaRPr lang="en-US" sz="1600" b="1" dirty="0">
              <a:solidFill>
                <a:schemeClr val="bg1"/>
              </a:solidFill>
              <a:latin typeface="Calibri Light (Body)"/>
              <a:cs typeface="Calibri" panose="020F0502020204030204" pitchFamily="34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FFD9F8D-06EF-4E53-98BA-A4AE4C0E342E}"/>
              </a:ext>
            </a:extLst>
          </p:cNvPr>
          <p:cNvCxnSpPr>
            <a:cxnSpLocks/>
          </p:cNvCxnSpPr>
          <p:nvPr/>
        </p:nvCxnSpPr>
        <p:spPr>
          <a:xfrm>
            <a:off x="5898741" y="2565400"/>
            <a:ext cx="5011820" cy="0"/>
          </a:xfrm>
          <a:prstGeom prst="line">
            <a:avLst/>
          </a:prstGeom>
          <a:ln>
            <a:solidFill>
              <a:srgbClr val="AA112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E45B551-3ADA-405A-92F1-87310F416280}"/>
              </a:ext>
            </a:extLst>
          </p:cNvPr>
          <p:cNvCxnSpPr>
            <a:cxnSpLocks/>
          </p:cNvCxnSpPr>
          <p:nvPr/>
        </p:nvCxnSpPr>
        <p:spPr>
          <a:xfrm>
            <a:off x="5916613" y="3949990"/>
            <a:ext cx="5011200" cy="0"/>
          </a:xfrm>
          <a:prstGeom prst="line">
            <a:avLst/>
          </a:prstGeom>
          <a:ln>
            <a:solidFill>
              <a:srgbClr val="333F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9">
            <a:extLst>
              <a:ext uri="{FF2B5EF4-FFF2-40B4-BE49-F238E27FC236}">
                <a16:creationId xmlns:a16="http://schemas.microsoft.com/office/drawing/2014/main" id="{9D0EA1C4-CE27-4C8C-90AE-EBBD79DE7A45}"/>
              </a:ext>
            </a:extLst>
          </p:cNvPr>
          <p:cNvSpPr>
            <a:spLocks/>
          </p:cNvSpPr>
          <p:nvPr/>
        </p:nvSpPr>
        <p:spPr bwMode="auto">
          <a:xfrm>
            <a:off x="707964" y="1250069"/>
            <a:ext cx="4396656" cy="1774382"/>
          </a:xfrm>
          <a:custGeom>
            <a:avLst/>
            <a:gdLst>
              <a:gd name="T0" fmla="*/ 3294 w 3846"/>
              <a:gd name="T1" fmla="*/ 446 h 1696"/>
              <a:gd name="T2" fmla="*/ 2736 w 3846"/>
              <a:gd name="T3" fmla="*/ 0 h 1696"/>
              <a:gd name="T4" fmla="*/ 2736 w 3846"/>
              <a:gd name="T5" fmla="*/ 438 h 1696"/>
              <a:gd name="T6" fmla="*/ 96 w 3846"/>
              <a:gd name="T7" fmla="*/ 438 h 1696"/>
              <a:gd name="T8" fmla="*/ 96 w 3846"/>
              <a:gd name="T9" fmla="*/ 438 h 1696"/>
              <a:gd name="T10" fmla="*/ 78 w 3846"/>
              <a:gd name="T11" fmla="*/ 440 h 1696"/>
              <a:gd name="T12" fmla="*/ 60 w 3846"/>
              <a:gd name="T13" fmla="*/ 446 h 1696"/>
              <a:gd name="T14" fmla="*/ 44 w 3846"/>
              <a:gd name="T15" fmla="*/ 454 h 1696"/>
              <a:gd name="T16" fmla="*/ 28 w 3846"/>
              <a:gd name="T17" fmla="*/ 466 h 1696"/>
              <a:gd name="T18" fmla="*/ 18 w 3846"/>
              <a:gd name="T19" fmla="*/ 480 h 1696"/>
              <a:gd name="T20" fmla="*/ 8 w 3846"/>
              <a:gd name="T21" fmla="*/ 496 h 1696"/>
              <a:gd name="T22" fmla="*/ 2 w 3846"/>
              <a:gd name="T23" fmla="*/ 514 h 1696"/>
              <a:gd name="T24" fmla="*/ 0 w 3846"/>
              <a:gd name="T25" fmla="*/ 534 h 1696"/>
              <a:gd name="T26" fmla="*/ 0 w 3846"/>
              <a:gd name="T27" fmla="*/ 1044 h 1696"/>
              <a:gd name="T28" fmla="*/ 0 w 3846"/>
              <a:gd name="T29" fmla="*/ 1156 h 1696"/>
              <a:gd name="T30" fmla="*/ 0 w 3846"/>
              <a:gd name="T31" fmla="*/ 1156 h 1696"/>
              <a:gd name="T32" fmla="*/ 0 w 3846"/>
              <a:gd name="T33" fmla="*/ 1256 h 1696"/>
              <a:gd name="T34" fmla="*/ 558 w 3846"/>
              <a:gd name="T35" fmla="*/ 1696 h 1696"/>
              <a:gd name="T36" fmla="*/ 1106 w 3846"/>
              <a:gd name="T37" fmla="*/ 1252 h 1696"/>
              <a:gd name="T38" fmla="*/ 3750 w 3846"/>
              <a:gd name="T39" fmla="*/ 1252 h 1696"/>
              <a:gd name="T40" fmla="*/ 3750 w 3846"/>
              <a:gd name="T41" fmla="*/ 1252 h 1696"/>
              <a:gd name="T42" fmla="*/ 3770 w 3846"/>
              <a:gd name="T43" fmla="*/ 1250 h 1696"/>
              <a:gd name="T44" fmla="*/ 3788 w 3846"/>
              <a:gd name="T45" fmla="*/ 1244 h 1696"/>
              <a:gd name="T46" fmla="*/ 3804 w 3846"/>
              <a:gd name="T47" fmla="*/ 1236 h 1696"/>
              <a:gd name="T48" fmla="*/ 3818 w 3846"/>
              <a:gd name="T49" fmla="*/ 1224 h 1696"/>
              <a:gd name="T50" fmla="*/ 3830 w 3846"/>
              <a:gd name="T51" fmla="*/ 1210 h 1696"/>
              <a:gd name="T52" fmla="*/ 3838 w 3846"/>
              <a:gd name="T53" fmla="*/ 1192 h 1696"/>
              <a:gd name="T54" fmla="*/ 3844 w 3846"/>
              <a:gd name="T55" fmla="*/ 1174 h 1696"/>
              <a:gd name="T56" fmla="*/ 3846 w 3846"/>
              <a:gd name="T57" fmla="*/ 1156 h 1696"/>
              <a:gd name="T58" fmla="*/ 3846 w 3846"/>
              <a:gd name="T59" fmla="*/ 674 h 1696"/>
              <a:gd name="T60" fmla="*/ 3846 w 3846"/>
              <a:gd name="T61" fmla="*/ 572 h 1696"/>
              <a:gd name="T62" fmla="*/ 3846 w 3846"/>
              <a:gd name="T63" fmla="*/ 534 h 1696"/>
              <a:gd name="T64" fmla="*/ 3846 w 3846"/>
              <a:gd name="T65" fmla="*/ 0 h 1696"/>
              <a:gd name="T66" fmla="*/ 3294 w 3846"/>
              <a:gd name="T67" fmla="*/ 446 h 1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846" h="1696">
                <a:moveTo>
                  <a:pt x="3294" y="446"/>
                </a:moveTo>
                <a:lnTo>
                  <a:pt x="2736" y="0"/>
                </a:lnTo>
                <a:lnTo>
                  <a:pt x="2736" y="438"/>
                </a:lnTo>
                <a:lnTo>
                  <a:pt x="96" y="438"/>
                </a:lnTo>
                <a:lnTo>
                  <a:pt x="96" y="438"/>
                </a:lnTo>
                <a:lnTo>
                  <a:pt x="78" y="440"/>
                </a:lnTo>
                <a:lnTo>
                  <a:pt x="60" y="446"/>
                </a:lnTo>
                <a:lnTo>
                  <a:pt x="44" y="454"/>
                </a:lnTo>
                <a:lnTo>
                  <a:pt x="28" y="466"/>
                </a:lnTo>
                <a:lnTo>
                  <a:pt x="18" y="480"/>
                </a:lnTo>
                <a:lnTo>
                  <a:pt x="8" y="496"/>
                </a:lnTo>
                <a:lnTo>
                  <a:pt x="2" y="514"/>
                </a:lnTo>
                <a:lnTo>
                  <a:pt x="0" y="534"/>
                </a:lnTo>
                <a:lnTo>
                  <a:pt x="0" y="1044"/>
                </a:lnTo>
                <a:lnTo>
                  <a:pt x="0" y="1156"/>
                </a:lnTo>
                <a:lnTo>
                  <a:pt x="0" y="1156"/>
                </a:lnTo>
                <a:lnTo>
                  <a:pt x="0" y="1256"/>
                </a:lnTo>
                <a:lnTo>
                  <a:pt x="558" y="1696"/>
                </a:lnTo>
                <a:lnTo>
                  <a:pt x="1106" y="1252"/>
                </a:lnTo>
                <a:lnTo>
                  <a:pt x="3750" y="1252"/>
                </a:lnTo>
                <a:lnTo>
                  <a:pt x="3750" y="1252"/>
                </a:lnTo>
                <a:lnTo>
                  <a:pt x="3770" y="1250"/>
                </a:lnTo>
                <a:lnTo>
                  <a:pt x="3788" y="1244"/>
                </a:lnTo>
                <a:lnTo>
                  <a:pt x="3804" y="1236"/>
                </a:lnTo>
                <a:lnTo>
                  <a:pt x="3818" y="1224"/>
                </a:lnTo>
                <a:lnTo>
                  <a:pt x="3830" y="1210"/>
                </a:lnTo>
                <a:lnTo>
                  <a:pt x="3838" y="1192"/>
                </a:lnTo>
                <a:lnTo>
                  <a:pt x="3844" y="1174"/>
                </a:lnTo>
                <a:lnTo>
                  <a:pt x="3846" y="1156"/>
                </a:lnTo>
                <a:lnTo>
                  <a:pt x="3846" y="674"/>
                </a:lnTo>
                <a:lnTo>
                  <a:pt x="3846" y="572"/>
                </a:lnTo>
                <a:lnTo>
                  <a:pt x="3846" y="534"/>
                </a:lnTo>
                <a:lnTo>
                  <a:pt x="3846" y="0"/>
                </a:lnTo>
                <a:lnTo>
                  <a:pt x="3294" y="44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404040"/>
              </a:solidFill>
            </a:endParaRPr>
          </a:p>
        </p:txBody>
      </p:sp>
      <p:sp>
        <p:nvSpPr>
          <p:cNvPr id="28" name="Freeform 9">
            <a:extLst>
              <a:ext uri="{FF2B5EF4-FFF2-40B4-BE49-F238E27FC236}">
                <a16:creationId xmlns:a16="http://schemas.microsoft.com/office/drawing/2014/main" id="{128EF53E-3B83-405C-BECB-605F1C146225}"/>
              </a:ext>
            </a:extLst>
          </p:cNvPr>
          <p:cNvSpPr>
            <a:spLocks/>
          </p:cNvSpPr>
          <p:nvPr/>
        </p:nvSpPr>
        <p:spPr bwMode="auto">
          <a:xfrm>
            <a:off x="707964" y="4016857"/>
            <a:ext cx="4396656" cy="1774382"/>
          </a:xfrm>
          <a:custGeom>
            <a:avLst/>
            <a:gdLst>
              <a:gd name="T0" fmla="*/ 3294 w 3846"/>
              <a:gd name="T1" fmla="*/ 446 h 1696"/>
              <a:gd name="T2" fmla="*/ 2736 w 3846"/>
              <a:gd name="T3" fmla="*/ 0 h 1696"/>
              <a:gd name="T4" fmla="*/ 2736 w 3846"/>
              <a:gd name="T5" fmla="*/ 438 h 1696"/>
              <a:gd name="T6" fmla="*/ 96 w 3846"/>
              <a:gd name="T7" fmla="*/ 438 h 1696"/>
              <a:gd name="T8" fmla="*/ 96 w 3846"/>
              <a:gd name="T9" fmla="*/ 438 h 1696"/>
              <a:gd name="T10" fmla="*/ 78 w 3846"/>
              <a:gd name="T11" fmla="*/ 440 h 1696"/>
              <a:gd name="T12" fmla="*/ 60 w 3846"/>
              <a:gd name="T13" fmla="*/ 446 h 1696"/>
              <a:gd name="T14" fmla="*/ 44 w 3846"/>
              <a:gd name="T15" fmla="*/ 454 h 1696"/>
              <a:gd name="T16" fmla="*/ 28 w 3846"/>
              <a:gd name="T17" fmla="*/ 466 h 1696"/>
              <a:gd name="T18" fmla="*/ 18 w 3846"/>
              <a:gd name="T19" fmla="*/ 480 h 1696"/>
              <a:gd name="T20" fmla="*/ 8 w 3846"/>
              <a:gd name="T21" fmla="*/ 496 h 1696"/>
              <a:gd name="T22" fmla="*/ 2 w 3846"/>
              <a:gd name="T23" fmla="*/ 514 h 1696"/>
              <a:gd name="T24" fmla="*/ 0 w 3846"/>
              <a:gd name="T25" fmla="*/ 534 h 1696"/>
              <a:gd name="T26" fmla="*/ 0 w 3846"/>
              <a:gd name="T27" fmla="*/ 1044 h 1696"/>
              <a:gd name="T28" fmla="*/ 0 w 3846"/>
              <a:gd name="T29" fmla="*/ 1156 h 1696"/>
              <a:gd name="T30" fmla="*/ 0 w 3846"/>
              <a:gd name="T31" fmla="*/ 1156 h 1696"/>
              <a:gd name="T32" fmla="*/ 0 w 3846"/>
              <a:gd name="T33" fmla="*/ 1256 h 1696"/>
              <a:gd name="T34" fmla="*/ 558 w 3846"/>
              <a:gd name="T35" fmla="*/ 1696 h 1696"/>
              <a:gd name="T36" fmla="*/ 1106 w 3846"/>
              <a:gd name="T37" fmla="*/ 1252 h 1696"/>
              <a:gd name="T38" fmla="*/ 3750 w 3846"/>
              <a:gd name="T39" fmla="*/ 1252 h 1696"/>
              <a:gd name="T40" fmla="*/ 3750 w 3846"/>
              <a:gd name="T41" fmla="*/ 1252 h 1696"/>
              <a:gd name="T42" fmla="*/ 3770 w 3846"/>
              <a:gd name="T43" fmla="*/ 1250 h 1696"/>
              <a:gd name="T44" fmla="*/ 3788 w 3846"/>
              <a:gd name="T45" fmla="*/ 1244 h 1696"/>
              <a:gd name="T46" fmla="*/ 3804 w 3846"/>
              <a:gd name="T47" fmla="*/ 1236 h 1696"/>
              <a:gd name="T48" fmla="*/ 3818 w 3846"/>
              <a:gd name="T49" fmla="*/ 1224 h 1696"/>
              <a:gd name="T50" fmla="*/ 3830 w 3846"/>
              <a:gd name="T51" fmla="*/ 1210 h 1696"/>
              <a:gd name="T52" fmla="*/ 3838 w 3846"/>
              <a:gd name="T53" fmla="*/ 1192 h 1696"/>
              <a:gd name="T54" fmla="*/ 3844 w 3846"/>
              <a:gd name="T55" fmla="*/ 1174 h 1696"/>
              <a:gd name="T56" fmla="*/ 3846 w 3846"/>
              <a:gd name="T57" fmla="*/ 1156 h 1696"/>
              <a:gd name="T58" fmla="*/ 3846 w 3846"/>
              <a:gd name="T59" fmla="*/ 674 h 1696"/>
              <a:gd name="T60" fmla="*/ 3846 w 3846"/>
              <a:gd name="T61" fmla="*/ 572 h 1696"/>
              <a:gd name="T62" fmla="*/ 3846 w 3846"/>
              <a:gd name="T63" fmla="*/ 534 h 1696"/>
              <a:gd name="T64" fmla="*/ 3846 w 3846"/>
              <a:gd name="T65" fmla="*/ 0 h 1696"/>
              <a:gd name="T66" fmla="*/ 3294 w 3846"/>
              <a:gd name="T67" fmla="*/ 446 h 1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846" h="1696">
                <a:moveTo>
                  <a:pt x="3294" y="446"/>
                </a:moveTo>
                <a:lnTo>
                  <a:pt x="2736" y="0"/>
                </a:lnTo>
                <a:lnTo>
                  <a:pt x="2736" y="438"/>
                </a:lnTo>
                <a:lnTo>
                  <a:pt x="96" y="438"/>
                </a:lnTo>
                <a:lnTo>
                  <a:pt x="96" y="438"/>
                </a:lnTo>
                <a:lnTo>
                  <a:pt x="78" y="440"/>
                </a:lnTo>
                <a:lnTo>
                  <a:pt x="60" y="446"/>
                </a:lnTo>
                <a:lnTo>
                  <a:pt x="44" y="454"/>
                </a:lnTo>
                <a:lnTo>
                  <a:pt x="28" y="466"/>
                </a:lnTo>
                <a:lnTo>
                  <a:pt x="18" y="480"/>
                </a:lnTo>
                <a:lnTo>
                  <a:pt x="8" y="496"/>
                </a:lnTo>
                <a:lnTo>
                  <a:pt x="2" y="514"/>
                </a:lnTo>
                <a:lnTo>
                  <a:pt x="0" y="534"/>
                </a:lnTo>
                <a:lnTo>
                  <a:pt x="0" y="1044"/>
                </a:lnTo>
                <a:lnTo>
                  <a:pt x="0" y="1156"/>
                </a:lnTo>
                <a:lnTo>
                  <a:pt x="0" y="1156"/>
                </a:lnTo>
                <a:lnTo>
                  <a:pt x="0" y="1256"/>
                </a:lnTo>
                <a:lnTo>
                  <a:pt x="558" y="1696"/>
                </a:lnTo>
                <a:lnTo>
                  <a:pt x="1106" y="1252"/>
                </a:lnTo>
                <a:lnTo>
                  <a:pt x="3750" y="1252"/>
                </a:lnTo>
                <a:lnTo>
                  <a:pt x="3750" y="1252"/>
                </a:lnTo>
                <a:lnTo>
                  <a:pt x="3770" y="1250"/>
                </a:lnTo>
                <a:lnTo>
                  <a:pt x="3788" y="1244"/>
                </a:lnTo>
                <a:lnTo>
                  <a:pt x="3804" y="1236"/>
                </a:lnTo>
                <a:lnTo>
                  <a:pt x="3818" y="1224"/>
                </a:lnTo>
                <a:lnTo>
                  <a:pt x="3830" y="1210"/>
                </a:lnTo>
                <a:lnTo>
                  <a:pt x="3838" y="1192"/>
                </a:lnTo>
                <a:lnTo>
                  <a:pt x="3844" y="1174"/>
                </a:lnTo>
                <a:lnTo>
                  <a:pt x="3846" y="1156"/>
                </a:lnTo>
                <a:lnTo>
                  <a:pt x="3846" y="674"/>
                </a:lnTo>
                <a:lnTo>
                  <a:pt x="3846" y="572"/>
                </a:lnTo>
                <a:lnTo>
                  <a:pt x="3846" y="534"/>
                </a:lnTo>
                <a:lnTo>
                  <a:pt x="3846" y="0"/>
                </a:lnTo>
                <a:lnTo>
                  <a:pt x="3294" y="446"/>
                </a:lnTo>
                <a:close/>
              </a:path>
            </a:pathLst>
          </a:custGeom>
          <a:solidFill>
            <a:srgbClr val="333F50"/>
          </a:solidFill>
          <a:ln w="1270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9" name="Freeform 9">
            <a:extLst>
              <a:ext uri="{FF2B5EF4-FFF2-40B4-BE49-F238E27FC236}">
                <a16:creationId xmlns:a16="http://schemas.microsoft.com/office/drawing/2014/main" id="{7857A75F-E7C2-4342-BB84-D6FD9864B623}"/>
              </a:ext>
            </a:extLst>
          </p:cNvPr>
          <p:cNvSpPr>
            <a:spLocks/>
          </p:cNvSpPr>
          <p:nvPr/>
        </p:nvSpPr>
        <p:spPr bwMode="auto">
          <a:xfrm flipH="1">
            <a:off x="707964" y="2637765"/>
            <a:ext cx="4396656" cy="1774382"/>
          </a:xfrm>
          <a:custGeom>
            <a:avLst/>
            <a:gdLst>
              <a:gd name="T0" fmla="*/ 3294 w 3846"/>
              <a:gd name="T1" fmla="*/ 446 h 1696"/>
              <a:gd name="T2" fmla="*/ 2736 w 3846"/>
              <a:gd name="T3" fmla="*/ 0 h 1696"/>
              <a:gd name="T4" fmla="*/ 2736 w 3846"/>
              <a:gd name="T5" fmla="*/ 438 h 1696"/>
              <a:gd name="T6" fmla="*/ 96 w 3846"/>
              <a:gd name="T7" fmla="*/ 438 h 1696"/>
              <a:gd name="T8" fmla="*/ 96 w 3846"/>
              <a:gd name="T9" fmla="*/ 438 h 1696"/>
              <a:gd name="T10" fmla="*/ 78 w 3846"/>
              <a:gd name="T11" fmla="*/ 440 h 1696"/>
              <a:gd name="T12" fmla="*/ 60 w 3846"/>
              <a:gd name="T13" fmla="*/ 446 h 1696"/>
              <a:gd name="T14" fmla="*/ 44 w 3846"/>
              <a:gd name="T15" fmla="*/ 454 h 1696"/>
              <a:gd name="T16" fmla="*/ 28 w 3846"/>
              <a:gd name="T17" fmla="*/ 466 h 1696"/>
              <a:gd name="T18" fmla="*/ 18 w 3846"/>
              <a:gd name="T19" fmla="*/ 480 h 1696"/>
              <a:gd name="T20" fmla="*/ 8 w 3846"/>
              <a:gd name="T21" fmla="*/ 496 h 1696"/>
              <a:gd name="T22" fmla="*/ 2 w 3846"/>
              <a:gd name="T23" fmla="*/ 514 h 1696"/>
              <a:gd name="T24" fmla="*/ 0 w 3846"/>
              <a:gd name="T25" fmla="*/ 534 h 1696"/>
              <a:gd name="T26" fmla="*/ 0 w 3846"/>
              <a:gd name="T27" fmla="*/ 1044 h 1696"/>
              <a:gd name="T28" fmla="*/ 0 w 3846"/>
              <a:gd name="T29" fmla="*/ 1156 h 1696"/>
              <a:gd name="T30" fmla="*/ 0 w 3846"/>
              <a:gd name="T31" fmla="*/ 1156 h 1696"/>
              <a:gd name="T32" fmla="*/ 0 w 3846"/>
              <a:gd name="T33" fmla="*/ 1256 h 1696"/>
              <a:gd name="T34" fmla="*/ 558 w 3846"/>
              <a:gd name="T35" fmla="*/ 1696 h 1696"/>
              <a:gd name="T36" fmla="*/ 1106 w 3846"/>
              <a:gd name="T37" fmla="*/ 1252 h 1696"/>
              <a:gd name="T38" fmla="*/ 3750 w 3846"/>
              <a:gd name="T39" fmla="*/ 1252 h 1696"/>
              <a:gd name="T40" fmla="*/ 3750 w 3846"/>
              <a:gd name="T41" fmla="*/ 1252 h 1696"/>
              <a:gd name="T42" fmla="*/ 3770 w 3846"/>
              <a:gd name="T43" fmla="*/ 1250 h 1696"/>
              <a:gd name="T44" fmla="*/ 3788 w 3846"/>
              <a:gd name="T45" fmla="*/ 1244 h 1696"/>
              <a:gd name="T46" fmla="*/ 3804 w 3846"/>
              <a:gd name="T47" fmla="*/ 1236 h 1696"/>
              <a:gd name="T48" fmla="*/ 3818 w 3846"/>
              <a:gd name="T49" fmla="*/ 1224 h 1696"/>
              <a:gd name="T50" fmla="*/ 3830 w 3846"/>
              <a:gd name="T51" fmla="*/ 1210 h 1696"/>
              <a:gd name="T52" fmla="*/ 3838 w 3846"/>
              <a:gd name="T53" fmla="*/ 1192 h 1696"/>
              <a:gd name="T54" fmla="*/ 3844 w 3846"/>
              <a:gd name="T55" fmla="*/ 1174 h 1696"/>
              <a:gd name="T56" fmla="*/ 3846 w 3846"/>
              <a:gd name="T57" fmla="*/ 1156 h 1696"/>
              <a:gd name="T58" fmla="*/ 3846 w 3846"/>
              <a:gd name="T59" fmla="*/ 674 h 1696"/>
              <a:gd name="T60" fmla="*/ 3846 w 3846"/>
              <a:gd name="T61" fmla="*/ 572 h 1696"/>
              <a:gd name="T62" fmla="*/ 3846 w 3846"/>
              <a:gd name="T63" fmla="*/ 534 h 1696"/>
              <a:gd name="T64" fmla="*/ 3846 w 3846"/>
              <a:gd name="T65" fmla="*/ 0 h 1696"/>
              <a:gd name="T66" fmla="*/ 3294 w 3846"/>
              <a:gd name="T67" fmla="*/ 446 h 1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846" h="1696">
                <a:moveTo>
                  <a:pt x="3294" y="446"/>
                </a:moveTo>
                <a:lnTo>
                  <a:pt x="2736" y="0"/>
                </a:lnTo>
                <a:lnTo>
                  <a:pt x="2736" y="438"/>
                </a:lnTo>
                <a:lnTo>
                  <a:pt x="96" y="438"/>
                </a:lnTo>
                <a:lnTo>
                  <a:pt x="96" y="438"/>
                </a:lnTo>
                <a:lnTo>
                  <a:pt x="78" y="440"/>
                </a:lnTo>
                <a:lnTo>
                  <a:pt x="60" y="446"/>
                </a:lnTo>
                <a:lnTo>
                  <a:pt x="44" y="454"/>
                </a:lnTo>
                <a:lnTo>
                  <a:pt x="28" y="466"/>
                </a:lnTo>
                <a:lnTo>
                  <a:pt x="18" y="480"/>
                </a:lnTo>
                <a:lnTo>
                  <a:pt x="8" y="496"/>
                </a:lnTo>
                <a:lnTo>
                  <a:pt x="2" y="514"/>
                </a:lnTo>
                <a:lnTo>
                  <a:pt x="0" y="534"/>
                </a:lnTo>
                <a:lnTo>
                  <a:pt x="0" y="1044"/>
                </a:lnTo>
                <a:lnTo>
                  <a:pt x="0" y="1156"/>
                </a:lnTo>
                <a:lnTo>
                  <a:pt x="0" y="1156"/>
                </a:lnTo>
                <a:lnTo>
                  <a:pt x="0" y="1256"/>
                </a:lnTo>
                <a:lnTo>
                  <a:pt x="558" y="1696"/>
                </a:lnTo>
                <a:lnTo>
                  <a:pt x="1106" y="1252"/>
                </a:lnTo>
                <a:lnTo>
                  <a:pt x="3750" y="1252"/>
                </a:lnTo>
                <a:lnTo>
                  <a:pt x="3750" y="1252"/>
                </a:lnTo>
                <a:lnTo>
                  <a:pt x="3770" y="1250"/>
                </a:lnTo>
                <a:lnTo>
                  <a:pt x="3788" y="1244"/>
                </a:lnTo>
                <a:lnTo>
                  <a:pt x="3804" y="1236"/>
                </a:lnTo>
                <a:lnTo>
                  <a:pt x="3818" y="1224"/>
                </a:lnTo>
                <a:lnTo>
                  <a:pt x="3830" y="1210"/>
                </a:lnTo>
                <a:lnTo>
                  <a:pt x="3838" y="1192"/>
                </a:lnTo>
                <a:lnTo>
                  <a:pt x="3844" y="1174"/>
                </a:lnTo>
                <a:lnTo>
                  <a:pt x="3846" y="1156"/>
                </a:lnTo>
                <a:lnTo>
                  <a:pt x="3846" y="674"/>
                </a:lnTo>
                <a:lnTo>
                  <a:pt x="3846" y="572"/>
                </a:lnTo>
                <a:lnTo>
                  <a:pt x="3846" y="534"/>
                </a:lnTo>
                <a:lnTo>
                  <a:pt x="3846" y="0"/>
                </a:lnTo>
                <a:lnTo>
                  <a:pt x="3294" y="44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D98FA4B-CD77-4F5D-A3C8-C8A4F6F1D827}"/>
              </a:ext>
            </a:extLst>
          </p:cNvPr>
          <p:cNvSpPr/>
          <p:nvPr/>
        </p:nvSpPr>
        <p:spPr bwMode="ltGray">
          <a:xfrm>
            <a:off x="948151" y="1916671"/>
            <a:ext cx="796819" cy="729235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A33B181-5039-4BF3-AE31-4584AE0C738A}"/>
              </a:ext>
            </a:extLst>
          </p:cNvPr>
          <p:cNvSpPr/>
          <p:nvPr/>
        </p:nvSpPr>
        <p:spPr bwMode="ltGray">
          <a:xfrm>
            <a:off x="4077588" y="3248395"/>
            <a:ext cx="796819" cy="729235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29C7310-5B77-4440-84FC-52812D4EADD3}"/>
              </a:ext>
            </a:extLst>
          </p:cNvPr>
          <p:cNvSpPr/>
          <p:nvPr/>
        </p:nvSpPr>
        <p:spPr bwMode="ltGray">
          <a:xfrm>
            <a:off x="948151" y="4706178"/>
            <a:ext cx="796819" cy="729235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C48C071-89C4-48BE-8A17-25B648EA86E0}"/>
              </a:ext>
            </a:extLst>
          </p:cNvPr>
          <p:cNvSpPr txBox="1"/>
          <p:nvPr/>
        </p:nvSpPr>
        <p:spPr>
          <a:xfrm>
            <a:off x="1594417" y="1946612"/>
            <a:ext cx="3430769" cy="42097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spcAft>
                <a:spcPts val="900"/>
              </a:spcAft>
            </a:pPr>
            <a:r>
              <a:rPr lang="en-IN" sz="2000" b="1" i="0" u="none" strike="noStrike" dirty="0">
                <a:solidFill>
                  <a:srgbClr val="FFFFFF"/>
                </a:solidFill>
                <a:effectLst/>
              </a:rPr>
              <a:t>Who </a:t>
            </a:r>
            <a:r>
              <a:rPr lang="en-IN" sz="2000" b="1" dirty="0">
                <a:solidFill>
                  <a:srgbClr val="FFFFFF"/>
                </a:solidFill>
              </a:rPr>
              <a:t>A</a:t>
            </a:r>
            <a:r>
              <a:rPr lang="en-IN" sz="2000" b="1" i="0" u="none" strike="noStrike" dirty="0">
                <a:solidFill>
                  <a:srgbClr val="FFFFFF"/>
                </a:solidFill>
                <a:effectLst/>
              </a:rPr>
              <a:t>re We?</a:t>
            </a:r>
            <a:endParaRPr lang="en-GB" sz="2000" b="1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90F35D7-B113-4561-BA79-50BF92D27BA5}"/>
              </a:ext>
            </a:extLst>
          </p:cNvPr>
          <p:cNvSpPr txBox="1"/>
          <p:nvPr/>
        </p:nvSpPr>
        <p:spPr>
          <a:xfrm>
            <a:off x="1180831" y="3367794"/>
            <a:ext cx="2917587" cy="42097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spcAft>
                <a:spcPts val="900"/>
              </a:spcAft>
            </a:pPr>
            <a:r>
              <a:rPr lang="en-GB" sz="2000" b="1" dirty="0">
                <a:solidFill>
                  <a:schemeClr val="lt1"/>
                </a:solidFill>
                <a:cs typeface="Calibri" panose="020F0502020204030204" pitchFamily="34" charset="0"/>
              </a:rPr>
              <a:t>Our Mission</a:t>
            </a:r>
          </a:p>
        </p:txBody>
      </p:sp>
      <p:sp>
        <p:nvSpPr>
          <p:cNvPr id="39" name="Freeform 4843">
            <a:extLst>
              <a:ext uri="{FF2B5EF4-FFF2-40B4-BE49-F238E27FC236}">
                <a16:creationId xmlns:a16="http://schemas.microsoft.com/office/drawing/2014/main" id="{71ACA17A-3816-4AEB-A5B0-C0082C511DFC}"/>
              </a:ext>
            </a:extLst>
          </p:cNvPr>
          <p:cNvSpPr>
            <a:spLocks noEditPoints="1"/>
          </p:cNvSpPr>
          <p:nvPr/>
        </p:nvSpPr>
        <p:spPr bwMode="auto">
          <a:xfrm>
            <a:off x="1019268" y="2009456"/>
            <a:ext cx="654583" cy="581616"/>
          </a:xfrm>
          <a:custGeom>
            <a:avLst/>
            <a:gdLst>
              <a:gd name="T0" fmla="*/ 376 w 412"/>
              <a:gd name="T1" fmla="*/ 96 h 400"/>
              <a:gd name="T2" fmla="*/ 382 w 412"/>
              <a:gd name="T3" fmla="*/ 126 h 400"/>
              <a:gd name="T4" fmla="*/ 356 w 412"/>
              <a:gd name="T5" fmla="*/ 144 h 400"/>
              <a:gd name="T6" fmla="*/ 328 w 412"/>
              <a:gd name="T7" fmla="*/ 116 h 400"/>
              <a:gd name="T8" fmla="*/ 344 w 412"/>
              <a:gd name="T9" fmla="*/ 90 h 400"/>
              <a:gd name="T10" fmla="*/ 374 w 412"/>
              <a:gd name="T11" fmla="*/ 156 h 400"/>
              <a:gd name="T12" fmla="*/ 320 w 412"/>
              <a:gd name="T13" fmla="*/ 156 h 400"/>
              <a:gd name="T14" fmla="*/ 314 w 412"/>
              <a:gd name="T15" fmla="*/ 204 h 400"/>
              <a:gd name="T16" fmla="*/ 370 w 412"/>
              <a:gd name="T17" fmla="*/ 268 h 400"/>
              <a:gd name="T18" fmla="*/ 404 w 412"/>
              <a:gd name="T19" fmla="*/ 246 h 400"/>
              <a:gd name="T20" fmla="*/ 410 w 412"/>
              <a:gd name="T21" fmla="*/ 166 h 400"/>
              <a:gd name="T22" fmla="*/ 398 w 412"/>
              <a:gd name="T23" fmla="*/ 156 h 400"/>
              <a:gd name="T24" fmla="*/ 98 w 412"/>
              <a:gd name="T25" fmla="*/ 156 h 400"/>
              <a:gd name="T26" fmla="*/ 56 w 412"/>
              <a:gd name="T27" fmla="*/ 182 h 400"/>
              <a:gd name="T28" fmla="*/ 14 w 412"/>
              <a:gd name="T29" fmla="*/ 156 h 400"/>
              <a:gd name="T30" fmla="*/ 2 w 412"/>
              <a:gd name="T31" fmla="*/ 166 h 400"/>
              <a:gd name="T32" fmla="*/ 8 w 412"/>
              <a:gd name="T33" fmla="*/ 246 h 400"/>
              <a:gd name="T34" fmla="*/ 42 w 412"/>
              <a:gd name="T35" fmla="*/ 268 h 400"/>
              <a:gd name="T36" fmla="*/ 98 w 412"/>
              <a:gd name="T37" fmla="*/ 204 h 400"/>
              <a:gd name="T38" fmla="*/ 172 w 412"/>
              <a:gd name="T39" fmla="*/ 50 h 400"/>
              <a:gd name="T40" fmla="*/ 192 w 412"/>
              <a:gd name="T41" fmla="*/ 68 h 400"/>
              <a:gd name="T42" fmla="*/ 214 w 412"/>
              <a:gd name="T43" fmla="*/ 70 h 400"/>
              <a:gd name="T44" fmla="*/ 236 w 412"/>
              <a:gd name="T45" fmla="*/ 56 h 400"/>
              <a:gd name="T46" fmla="*/ 242 w 412"/>
              <a:gd name="T47" fmla="*/ 36 h 400"/>
              <a:gd name="T48" fmla="*/ 232 w 412"/>
              <a:gd name="T49" fmla="*/ 10 h 400"/>
              <a:gd name="T50" fmla="*/ 206 w 412"/>
              <a:gd name="T51" fmla="*/ 0 h 400"/>
              <a:gd name="T52" fmla="*/ 186 w 412"/>
              <a:gd name="T53" fmla="*/ 6 h 400"/>
              <a:gd name="T54" fmla="*/ 170 w 412"/>
              <a:gd name="T55" fmla="*/ 28 h 400"/>
              <a:gd name="T56" fmla="*/ 206 w 412"/>
              <a:gd name="T57" fmla="*/ 400 h 400"/>
              <a:gd name="T58" fmla="*/ 296 w 412"/>
              <a:gd name="T59" fmla="*/ 378 h 400"/>
              <a:gd name="T60" fmla="*/ 366 w 412"/>
              <a:gd name="T61" fmla="*/ 322 h 400"/>
              <a:gd name="T62" fmla="*/ 320 w 412"/>
              <a:gd name="T63" fmla="*/ 250 h 400"/>
              <a:gd name="T64" fmla="*/ 244 w 412"/>
              <a:gd name="T65" fmla="*/ 200 h 400"/>
              <a:gd name="T66" fmla="*/ 206 w 412"/>
              <a:gd name="T67" fmla="*/ 194 h 400"/>
              <a:gd name="T68" fmla="*/ 158 w 412"/>
              <a:gd name="T69" fmla="*/ 234 h 400"/>
              <a:gd name="T70" fmla="*/ 140 w 412"/>
              <a:gd name="T71" fmla="*/ 262 h 400"/>
              <a:gd name="T72" fmla="*/ 118 w 412"/>
              <a:gd name="T73" fmla="*/ 262 h 400"/>
              <a:gd name="T74" fmla="*/ 100 w 412"/>
              <a:gd name="T75" fmla="*/ 244 h 400"/>
              <a:gd name="T76" fmla="*/ 46 w 412"/>
              <a:gd name="T77" fmla="*/ 322 h 400"/>
              <a:gd name="T78" fmla="*/ 96 w 412"/>
              <a:gd name="T79" fmla="*/ 368 h 400"/>
              <a:gd name="T80" fmla="*/ 182 w 412"/>
              <a:gd name="T81" fmla="*/ 398 h 400"/>
              <a:gd name="T82" fmla="*/ 28 w 412"/>
              <a:gd name="T83" fmla="*/ 116 h 400"/>
              <a:gd name="T84" fmla="*/ 56 w 412"/>
              <a:gd name="T85" fmla="*/ 144 h 400"/>
              <a:gd name="T86" fmla="*/ 82 w 412"/>
              <a:gd name="T87" fmla="*/ 126 h 400"/>
              <a:gd name="T88" fmla="*/ 76 w 412"/>
              <a:gd name="T89" fmla="*/ 96 h 400"/>
              <a:gd name="T90" fmla="*/ 46 w 412"/>
              <a:gd name="T91" fmla="*/ 90 h 400"/>
              <a:gd name="T92" fmla="*/ 28 w 412"/>
              <a:gd name="T93" fmla="*/ 116 h 400"/>
              <a:gd name="T94" fmla="*/ 300 w 412"/>
              <a:gd name="T95" fmla="*/ 116 h 400"/>
              <a:gd name="T96" fmla="*/ 298 w 412"/>
              <a:gd name="T97" fmla="*/ 102 h 400"/>
              <a:gd name="T98" fmla="*/ 268 w 412"/>
              <a:gd name="T99" fmla="*/ 82 h 400"/>
              <a:gd name="T100" fmla="*/ 144 w 412"/>
              <a:gd name="T101" fmla="*/ 82 h 400"/>
              <a:gd name="T102" fmla="*/ 122 w 412"/>
              <a:gd name="T103" fmla="*/ 92 h 400"/>
              <a:gd name="T104" fmla="*/ 112 w 412"/>
              <a:gd name="T105" fmla="*/ 116 h 400"/>
              <a:gd name="T106" fmla="*/ 114 w 412"/>
              <a:gd name="T107" fmla="*/ 240 h 400"/>
              <a:gd name="T108" fmla="*/ 128 w 412"/>
              <a:gd name="T109" fmla="*/ 248 h 400"/>
              <a:gd name="T110" fmla="*/ 144 w 412"/>
              <a:gd name="T111" fmla="*/ 234 h 400"/>
              <a:gd name="T112" fmla="*/ 154 w 412"/>
              <a:gd name="T113" fmla="*/ 140 h 400"/>
              <a:gd name="T114" fmla="*/ 158 w 412"/>
              <a:gd name="T115" fmla="*/ 170 h 400"/>
              <a:gd name="T116" fmla="*/ 230 w 412"/>
              <a:gd name="T117" fmla="*/ 164 h 400"/>
              <a:gd name="T118" fmla="*/ 254 w 412"/>
              <a:gd name="T119" fmla="*/ 150 h 400"/>
              <a:gd name="T120" fmla="*/ 268 w 412"/>
              <a:gd name="T121" fmla="*/ 176 h 400"/>
              <a:gd name="T122" fmla="*/ 300 w 412"/>
              <a:gd name="T123" fmla="*/ 192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12" h="400">
                <a:moveTo>
                  <a:pt x="356" y="88"/>
                </a:moveTo>
                <a:lnTo>
                  <a:pt x="356" y="88"/>
                </a:lnTo>
                <a:lnTo>
                  <a:pt x="366" y="90"/>
                </a:lnTo>
                <a:lnTo>
                  <a:pt x="376" y="96"/>
                </a:lnTo>
                <a:lnTo>
                  <a:pt x="382" y="104"/>
                </a:lnTo>
                <a:lnTo>
                  <a:pt x="384" y="116"/>
                </a:lnTo>
                <a:lnTo>
                  <a:pt x="384" y="116"/>
                </a:lnTo>
                <a:lnTo>
                  <a:pt x="382" y="126"/>
                </a:lnTo>
                <a:lnTo>
                  <a:pt x="376" y="136"/>
                </a:lnTo>
                <a:lnTo>
                  <a:pt x="366" y="142"/>
                </a:lnTo>
                <a:lnTo>
                  <a:pt x="356" y="144"/>
                </a:lnTo>
                <a:lnTo>
                  <a:pt x="356" y="144"/>
                </a:lnTo>
                <a:lnTo>
                  <a:pt x="344" y="142"/>
                </a:lnTo>
                <a:lnTo>
                  <a:pt x="336" y="136"/>
                </a:lnTo>
                <a:lnTo>
                  <a:pt x="330" y="126"/>
                </a:lnTo>
                <a:lnTo>
                  <a:pt x="328" y="116"/>
                </a:lnTo>
                <a:lnTo>
                  <a:pt x="328" y="116"/>
                </a:lnTo>
                <a:lnTo>
                  <a:pt x="330" y="104"/>
                </a:lnTo>
                <a:lnTo>
                  <a:pt x="336" y="96"/>
                </a:lnTo>
                <a:lnTo>
                  <a:pt x="344" y="90"/>
                </a:lnTo>
                <a:lnTo>
                  <a:pt x="356" y="88"/>
                </a:lnTo>
                <a:lnTo>
                  <a:pt x="356" y="88"/>
                </a:lnTo>
                <a:close/>
                <a:moveTo>
                  <a:pt x="392" y="156"/>
                </a:moveTo>
                <a:lnTo>
                  <a:pt x="374" y="156"/>
                </a:lnTo>
                <a:lnTo>
                  <a:pt x="356" y="182"/>
                </a:lnTo>
                <a:lnTo>
                  <a:pt x="338" y="156"/>
                </a:lnTo>
                <a:lnTo>
                  <a:pt x="320" y="156"/>
                </a:lnTo>
                <a:lnTo>
                  <a:pt x="320" y="156"/>
                </a:lnTo>
                <a:lnTo>
                  <a:pt x="314" y="156"/>
                </a:lnTo>
                <a:lnTo>
                  <a:pt x="314" y="156"/>
                </a:lnTo>
                <a:lnTo>
                  <a:pt x="314" y="158"/>
                </a:lnTo>
                <a:lnTo>
                  <a:pt x="314" y="204"/>
                </a:lnTo>
                <a:lnTo>
                  <a:pt x="314" y="204"/>
                </a:lnTo>
                <a:lnTo>
                  <a:pt x="336" y="224"/>
                </a:lnTo>
                <a:lnTo>
                  <a:pt x="354" y="244"/>
                </a:lnTo>
                <a:lnTo>
                  <a:pt x="370" y="268"/>
                </a:lnTo>
                <a:lnTo>
                  <a:pt x="386" y="294"/>
                </a:lnTo>
                <a:lnTo>
                  <a:pt x="386" y="294"/>
                </a:lnTo>
                <a:lnTo>
                  <a:pt x="396" y="270"/>
                </a:lnTo>
                <a:lnTo>
                  <a:pt x="404" y="246"/>
                </a:lnTo>
                <a:lnTo>
                  <a:pt x="410" y="220"/>
                </a:lnTo>
                <a:lnTo>
                  <a:pt x="412" y="194"/>
                </a:lnTo>
                <a:lnTo>
                  <a:pt x="412" y="194"/>
                </a:lnTo>
                <a:lnTo>
                  <a:pt x="410" y="166"/>
                </a:lnTo>
                <a:lnTo>
                  <a:pt x="410" y="166"/>
                </a:lnTo>
                <a:lnTo>
                  <a:pt x="406" y="162"/>
                </a:lnTo>
                <a:lnTo>
                  <a:pt x="402" y="158"/>
                </a:lnTo>
                <a:lnTo>
                  <a:pt x="398" y="156"/>
                </a:lnTo>
                <a:lnTo>
                  <a:pt x="392" y="156"/>
                </a:lnTo>
                <a:lnTo>
                  <a:pt x="392" y="156"/>
                </a:lnTo>
                <a:close/>
                <a:moveTo>
                  <a:pt x="98" y="204"/>
                </a:moveTo>
                <a:lnTo>
                  <a:pt x="98" y="156"/>
                </a:lnTo>
                <a:lnTo>
                  <a:pt x="98" y="156"/>
                </a:lnTo>
                <a:lnTo>
                  <a:pt x="92" y="156"/>
                </a:lnTo>
                <a:lnTo>
                  <a:pt x="74" y="156"/>
                </a:lnTo>
                <a:lnTo>
                  <a:pt x="56" y="182"/>
                </a:lnTo>
                <a:lnTo>
                  <a:pt x="38" y="156"/>
                </a:lnTo>
                <a:lnTo>
                  <a:pt x="20" y="156"/>
                </a:lnTo>
                <a:lnTo>
                  <a:pt x="20" y="156"/>
                </a:lnTo>
                <a:lnTo>
                  <a:pt x="14" y="156"/>
                </a:lnTo>
                <a:lnTo>
                  <a:pt x="10" y="158"/>
                </a:lnTo>
                <a:lnTo>
                  <a:pt x="6" y="162"/>
                </a:lnTo>
                <a:lnTo>
                  <a:pt x="2" y="166"/>
                </a:lnTo>
                <a:lnTo>
                  <a:pt x="2" y="166"/>
                </a:lnTo>
                <a:lnTo>
                  <a:pt x="0" y="194"/>
                </a:lnTo>
                <a:lnTo>
                  <a:pt x="0" y="194"/>
                </a:lnTo>
                <a:lnTo>
                  <a:pt x="2" y="220"/>
                </a:lnTo>
                <a:lnTo>
                  <a:pt x="8" y="246"/>
                </a:lnTo>
                <a:lnTo>
                  <a:pt x="16" y="270"/>
                </a:lnTo>
                <a:lnTo>
                  <a:pt x="26" y="294"/>
                </a:lnTo>
                <a:lnTo>
                  <a:pt x="26" y="294"/>
                </a:lnTo>
                <a:lnTo>
                  <a:pt x="42" y="268"/>
                </a:lnTo>
                <a:lnTo>
                  <a:pt x="58" y="244"/>
                </a:lnTo>
                <a:lnTo>
                  <a:pt x="76" y="224"/>
                </a:lnTo>
                <a:lnTo>
                  <a:pt x="98" y="204"/>
                </a:lnTo>
                <a:lnTo>
                  <a:pt x="98" y="204"/>
                </a:lnTo>
                <a:close/>
                <a:moveTo>
                  <a:pt x="170" y="36"/>
                </a:moveTo>
                <a:lnTo>
                  <a:pt x="170" y="36"/>
                </a:lnTo>
                <a:lnTo>
                  <a:pt x="170" y="42"/>
                </a:lnTo>
                <a:lnTo>
                  <a:pt x="172" y="50"/>
                </a:lnTo>
                <a:lnTo>
                  <a:pt x="176" y="56"/>
                </a:lnTo>
                <a:lnTo>
                  <a:pt x="180" y="60"/>
                </a:lnTo>
                <a:lnTo>
                  <a:pt x="186" y="66"/>
                </a:lnTo>
                <a:lnTo>
                  <a:pt x="192" y="68"/>
                </a:lnTo>
                <a:lnTo>
                  <a:pt x="198" y="70"/>
                </a:lnTo>
                <a:lnTo>
                  <a:pt x="206" y="72"/>
                </a:lnTo>
                <a:lnTo>
                  <a:pt x="206" y="72"/>
                </a:lnTo>
                <a:lnTo>
                  <a:pt x="214" y="70"/>
                </a:lnTo>
                <a:lnTo>
                  <a:pt x="220" y="68"/>
                </a:lnTo>
                <a:lnTo>
                  <a:pt x="226" y="66"/>
                </a:lnTo>
                <a:lnTo>
                  <a:pt x="232" y="60"/>
                </a:lnTo>
                <a:lnTo>
                  <a:pt x="236" y="56"/>
                </a:lnTo>
                <a:lnTo>
                  <a:pt x="240" y="50"/>
                </a:lnTo>
                <a:lnTo>
                  <a:pt x="242" y="42"/>
                </a:lnTo>
                <a:lnTo>
                  <a:pt x="242" y="36"/>
                </a:lnTo>
                <a:lnTo>
                  <a:pt x="242" y="36"/>
                </a:lnTo>
                <a:lnTo>
                  <a:pt x="242" y="28"/>
                </a:lnTo>
                <a:lnTo>
                  <a:pt x="240" y="22"/>
                </a:lnTo>
                <a:lnTo>
                  <a:pt x="236" y="16"/>
                </a:lnTo>
                <a:lnTo>
                  <a:pt x="232" y="10"/>
                </a:lnTo>
                <a:lnTo>
                  <a:pt x="226" y="6"/>
                </a:lnTo>
                <a:lnTo>
                  <a:pt x="220" y="2"/>
                </a:lnTo>
                <a:lnTo>
                  <a:pt x="214" y="0"/>
                </a:lnTo>
                <a:lnTo>
                  <a:pt x="206" y="0"/>
                </a:lnTo>
                <a:lnTo>
                  <a:pt x="206" y="0"/>
                </a:lnTo>
                <a:lnTo>
                  <a:pt x="198" y="0"/>
                </a:lnTo>
                <a:lnTo>
                  <a:pt x="192" y="2"/>
                </a:lnTo>
                <a:lnTo>
                  <a:pt x="186" y="6"/>
                </a:lnTo>
                <a:lnTo>
                  <a:pt x="180" y="10"/>
                </a:lnTo>
                <a:lnTo>
                  <a:pt x="176" y="16"/>
                </a:lnTo>
                <a:lnTo>
                  <a:pt x="172" y="22"/>
                </a:lnTo>
                <a:lnTo>
                  <a:pt x="170" y="28"/>
                </a:lnTo>
                <a:lnTo>
                  <a:pt x="170" y="36"/>
                </a:lnTo>
                <a:lnTo>
                  <a:pt x="170" y="36"/>
                </a:lnTo>
                <a:close/>
                <a:moveTo>
                  <a:pt x="206" y="400"/>
                </a:moveTo>
                <a:lnTo>
                  <a:pt x="206" y="400"/>
                </a:lnTo>
                <a:lnTo>
                  <a:pt x="230" y="398"/>
                </a:lnTo>
                <a:lnTo>
                  <a:pt x="254" y="394"/>
                </a:lnTo>
                <a:lnTo>
                  <a:pt x="276" y="388"/>
                </a:lnTo>
                <a:lnTo>
                  <a:pt x="296" y="378"/>
                </a:lnTo>
                <a:lnTo>
                  <a:pt x="316" y="368"/>
                </a:lnTo>
                <a:lnTo>
                  <a:pt x="334" y="354"/>
                </a:lnTo>
                <a:lnTo>
                  <a:pt x="352" y="338"/>
                </a:lnTo>
                <a:lnTo>
                  <a:pt x="366" y="322"/>
                </a:lnTo>
                <a:lnTo>
                  <a:pt x="366" y="322"/>
                </a:lnTo>
                <a:lnTo>
                  <a:pt x="352" y="296"/>
                </a:lnTo>
                <a:lnTo>
                  <a:pt x="336" y="272"/>
                </a:lnTo>
                <a:lnTo>
                  <a:pt x="320" y="250"/>
                </a:lnTo>
                <a:lnTo>
                  <a:pt x="300" y="232"/>
                </a:lnTo>
                <a:lnTo>
                  <a:pt x="280" y="216"/>
                </a:lnTo>
                <a:lnTo>
                  <a:pt x="256" y="204"/>
                </a:lnTo>
                <a:lnTo>
                  <a:pt x="244" y="200"/>
                </a:lnTo>
                <a:lnTo>
                  <a:pt x="232" y="196"/>
                </a:lnTo>
                <a:lnTo>
                  <a:pt x="220" y="194"/>
                </a:lnTo>
                <a:lnTo>
                  <a:pt x="206" y="194"/>
                </a:lnTo>
                <a:lnTo>
                  <a:pt x="206" y="194"/>
                </a:lnTo>
                <a:lnTo>
                  <a:pt x="182" y="196"/>
                </a:lnTo>
                <a:lnTo>
                  <a:pt x="158" y="202"/>
                </a:lnTo>
                <a:lnTo>
                  <a:pt x="158" y="234"/>
                </a:lnTo>
                <a:lnTo>
                  <a:pt x="158" y="234"/>
                </a:lnTo>
                <a:lnTo>
                  <a:pt x="158" y="240"/>
                </a:lnTo>
                <a:lnTo>
                  <a:pt x="156" y="244"/>
                </a:lnTo>
                <a:lnTo>
                  <a:pt x="150" y="254"/>
                </a:lnTo>
                <a:lnTo>
                  <a:pt x="140" y="262"/>
                </a:lnTo>
                <a:lnTo>
                  <a:pt x="134" y="264"/>
                </a:lnTo>
                <a:lnTo>
                  <a:pt x="128" y="264"/>
                </a:lnTo>
                <a:lnTo>
                  <a:pt x="128" y="264"/>
                </a:lnTo>
                <a:lnTo>
                  <a:pt x="118" y="262"/>
                </a:lnTo>
                <a:lnTo>
                  <a:pt x="110" y="258"/>
                </a:lnTo>
                <a:lnTo>
                  <a:pt x="104" y="252"/>
                </a:lnTo>
                <a:lnTo>
                  <a:pt x="100" y="244"/>
                </a:lnTo>
                <a:lnTo>
                  <a:pt x="100" y="244"/>
                </a:lnTo>
                <a:lnTo>
                  <a:pt x="84" y="260"/>
                </a:lnTo>
                <a:lnTo>
                  <a:pt x="70" y="280"/>
                </a:lnTo>
                <a:lnTo>
                  <a:pt x="58" y="300"/>
                </a:lnTo>
                <a:lnTo>
                  <a:pt x="46" y="322"/>
                </a:lnTo>
                <a:lnTo>
                  <a:pt x="46" y="322"/>
                </a:lnTo>
                <a:lnTo>
                  <a:pt x="60" y="338"/>
                </a:lnTo>
                <a:lnTo>
                  <a:pt x="78" y="354"/>
                </a:lnTo>
                <a:lnTo>
                  <a:pt x="96" y="368"/>
                </a:lnTo>
                <a:lnTo>
                  <a:pt x="116" y="378"/>
                </a:lnTo>
                <a:lnTo>
                  <a:pt x="136" y="388"/>
                </a:lnTo>
                <a:lnTo>
                  <a:pt x="158" y="394"/>
                </a:lnTo>
                <a:lnTo>
                  <a:pt x="182" y="398"/>
                </a:lnTo>
                <a:lnTo>
                  <a:pt x="206" y="400"/>
                </a:lnTo>
                <a:lnTo>
                  <a:pt x="206" y="400"/>
                </a:lnTo>
                <a:close/>
                <a:moveTo>
                  <a:pt x="28" y="116"/>
                </a:moveTo>
                <a:lnTo>
                  <a:pt x="28" y="116"/>
                </a:lnTo>
                <a:lnTo>
                  <a:pt x="30" y="126"/>
                </a:lnTo>
                <a:lnTo>
                  <a:pt x="36" y="136"/>
                </a:lnTo>
                <a:lnTo>
                  <a:pt x="46" y="142"/>
                </a:lnTo>
                <a:lnTo>
                  <a:pt x="56" y="144"/>
                </a:lnTo>
                <a:lnTo>
                  <a:pt x="56" y="144"/>
                </a:lnTo>
                <a:lnTo>
                  <a:pt x="68" y="142"/>
                </a:lnTo>
                <a:lnTo>
                  <a:pt x="76" y="136"/>
                </a:lnTo>
                <a:lnTo>
                  <a:pt x="82" y="126"/>
                </a:lnTo>
                <a:lnTo>
                  <a:pt x="84" y="116"/>
                </a:lnTo>
                <a:lnTo>
                  <a:pt x="84" y="116"/>
                </a:lnTo>
                <a:lnTo>
                  <a:pt x="82" y="104"/>
                </a:lnTo>
                <a:lnTo>
                  <a:pt x="76" y="96"/>
                </a:lnTo>
                <a:lnTo>
                  <a:pt x="68" y="90"/>
                </a:lnTo>
                <a:lnTo>
                  <a:pt x="56" y="88"/>
                </a:lnTo>
                <a:lnTo>
                  <a:pt x="56" y="88"/>
                </a:lnTo>
                <a:lnTo>
                  <a:pt x="46" y="90"/>
                </a:lnTo>
                <a:lnTo>
                  <a:pt x="36" y="96"/>
                </a:lnTo>
                <a:lnTo>
                  <a:pt x="30" y="104"/>
                </a:lnTo>
                <a:lnTo>
                  <a:pt x="28" y="116"/>
                </a:lnTo>
                <a:lnTo>
                  <a:pt x="28" y="116"/>
                </a:lnTo>
                <a:close/>
                <a:moveTo>
                  <a:pt x="300" y="192"/>
                </a:moveTo>
                <a:lnTo>
                  <a:pt x="300" y="116"/>
                </a:lnTo>
                <a:lnTo>
                  <a:pt x="300" y="116"/>
                </a:lnTo>
                <a:lnTo>
                  <a:pt x="300" y="116"/>
                </a:lnTo>
                <a:lnTo>
                  <a:pt x="300" y="114"/>
                </a:lnTo>
                <a:lnTo>
                  <a:pt x="300" y="114"/>
                </a:lnTo>
                <a:lnTo>
                  <a:pt x="300" y="108"/>
                </a:lnTo>
                <a:lnTo>
                  <a:pt x="298" y="102"/>
                </a:lnTo>
                <a:lnTo>
                  <a:pt x="290" y="92"/>
                </a:lnTo>
                <a:lnTo>
                  <a:pt x="280" y="84"/>
                </a:lnTo>
                <a:lnTo>
                  <a:pt x="274" y="82"/>
                </a:lnTo>
                <a:lnTo>
                  <a:pt x="268" y="82"/>
                </a:lnTo>
                <a:lnTo>
                  <a:pt x="232" y="82"/>
                </a:lnTo>
                <a:lnTo>
                  <a:pt x="206" y="116"/>
                </a:lnTo>
                <a:lnTo>
                  <a:pt x="180" y="82"/>
                </a:lnTo>
                <a:lnTo>
                  <a:pt x="144" y="82"/>
                </a:lnTo>
                <a:lnTo>
                  <a:pt x="144" y="82"/>
                </a:lnTo>
                <a:lnTo>
                  <a:pt x="138" y="82"/>
                </a:lnTo>
                <a:lnTo>
                  <a:pt x="132" y="84"/>
                </a:lnTo>
                <a:lnTo>
                  <a:pt x="122" y="92"/>
                </a:lnTo>
                <a:lnTo>
                  <a:pt x="114" y="102"/>
                </a:lnTo>
                <a:lnTo>
                  <a:pt x="112" y="108"/>
                </a:lnTo>
                <a:lnTo>
                  <a:pt x="112" y="114"/>
                </a:lnTo>
                <a:lnTo>
                  <a:pt x="112" y="116"/>
                </a:lnTo>
                <a:lnTo>
                  <a:pt x="112" y="130"/>
                </a:lnTo>
                <a:lnTo>
                  <a:pt x="112" y="234"/>
                </a:lnTo>
                <a:lnTo>
                  <a:pt x="112" y="234"/>
                </a:lnTo>
                <a:lnTo>
                  <a:pt x="114" y="240"/>
                </a:lnTo>
                <a:lnTo>
                  <a:pt x="116" y="244"/>
                </a:lnTo>
                <a:lnTo>
                  <a:pt x="122" y="248"/>
                </a:lnTo>
                <a:lnTo>
                  <a:pt x="128" y="248"/>
                </a:lnTo>
                <a:lnTo>
                  <a:pt x="128" y="248"/>
                </a:lnTo>
                <a:lnTo>
                  <a:pt x="134" y="248"/>
                </a:lnTo>
                <a:lnTo>
                  <a:pt x="138" y="244"/>
                </a:lnTo>
                <a:lnTo>
                  <a:pt x="142" y="240"/>
                </a:lnTo>
                <a:lnTo>
                  <a:pt x="144" y="234"/>
                </a:lnTo>
                <a:lnTo>
                  <a:pt x="144" y="130"/>
                </a:lnTo>
                <a:lnTo>
                  <a:pt x="144" y="130"/>
                </a:lnTo>
                <a:lnTo>
                  <a:pt x="150" y="134"/>
                </a:lnTo>
                <a:lnTo>
                  <a:pt x="154" y="140"/>
                </a:lnTo>
                <a:lnTo>
                  <a:pt x="158" y="148"/>
                </a:lnTo>
                <a:lnTo>
                  <a:pt x="158" y="156"/>
                </a:lnTo>
                <a:lnTo>
                  <a:pt x="158" y="170"/>
                </a:lnTo>
                <a:lnTo>
                  <a:pt x="158" y="170"/>
                </a:lnTo>
                <a:lnTo>
                  <a:pt x="182" y="164"/>
                </a:lnTo>
                <a:lnTo>
                  <a:pt x="206" y="162"/>
                </a:lnTo>
                <a:lnTo>
                  <a:pt x="206" y="162"/>
                </a:lnTo>
                <a:lnTo>
                  <a:pt x="230" y="164"/>
                </a:lnTo>
                <a:lnTo>
                  <a:pt x="254" y="170"/>
                </a:lnTo>
                <a:lnTo>
                  <a:pt x="254" y="158"/>
                </a:lnTo>
                <a:lnTo>
                  <a:pt x="254" y="158"/>
                </a:lnTo>
                <a:lnTo>
                  <a:pt x="254" y="150"/>
                </a:lnTo>
                <a:lnTo>
                  <a:pt x="258" y="142"/>
                </a:lnTo>
                <a:lnTo>
                  <a:pt x="262" y="136"/>
                </a:lnTo>
                <a:lnTo>
                  <a:pt x="268" y="132"/>
                </a:lnTo>
                <a:lnTo>
                  <a:pt x="268" y="176"/>
                </a:lnTo>
                <a:lnTo>
                  <a:pt x="268" y="176"/>
                </a:lnTo>
                <a:lnTo>
                  <a:pt x="284" y="184"/>
                </a:lnTo>
                <a:lnTo>
                  <a:pt x="300" y="192"/>
                </a:lnTo>
                <a:lnTo>
                  <a:pt x="300" y="19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2B2E2C-C02E-443F-A57A-2F3D9CC8C808}"/>
              </a:ext>
            </a:extLst>
          </p:cNvPr>
          <p:cNvSpPr txBox="1"/>
          <p:nvPr/>
        </p:nvSpPr>
        <p:spPr>
          <a:xfrm>
            <a:off x="1795329" y="4816768"/>
            <a:ext cx="2601421" cy="35278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spcAft>
                <a:spcPts val="900"/>
              </a:spcAft>
            </a:pPr>
            <a:r>
              <a:rPr lang="en-IN" sz="2000" b="1" i="0" u="none" strike="noStrike" dirty="0">
                <a:solidFill>
                  <a:srgbClr val="FFFFFF"/>
                </a:solidFill>
                <a:effectLst/>
              </a:rPr>
              <a:t>Our Goal </a:t>
            </a:r>
            <a:endParaRPr lang="en-GB" sz="2000" b="1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16">
            <a:extLst>
              <a:ext uri="{FF2B5EF4-FFF2-40B4-BE49-F238E27FC236}">
                <a16:creationId xmlns:a16="http://schemas.microsoft.com/office/drawing/2014/main" id="{67B1E008-4A50-42AE-9A23-6B2F999DD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0886" y="1797012"/>
            <a:ext cx="5230792" cy="553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At PlantNation, we believe there is a better way to feed the planet.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688D305-3202-4B49-93C3-09E0608D47CC}"/>
              </a:ext>
            </a:extLst>
          </p:cNvPr>
          <p:cNvSpPr txBox="1"/>
          <p:nvPr/>
        </p:nvSpPr>
        <p:spPr>
          <a:xfrm>
            <a:off x="5679769" y="4170081"/>
            <a:ext cx="52307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To address four growing global issues: human health, climate change, constraints on natural resources, and animal welfare. </a:t>
            </a:r>
          </a:p>
          <a:p>
            <a:pPr marL="285750" indent="-28575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To be the go to alternative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FC23CEA-0DE5-4F36-B443-63533A752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2702"/>
            <a:ext cx="12192000" cy="4552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  <a:latin typeface="Calibri Light (Body)"/>
                <a:cs typeface="Calibri" panose="020F0502020204030204" pitchFamily="34" charset="0"/>
              </a:rPr>
              <a:t>For educational purposes only. Privileged &amp; Confidential </a:t>
            </a:r>
            <a:endParaRPr lang="ru-RU" sz="1600" dirty="0">
              <a:solidFill>
                <a:schemeClr val="bg1"/>
              </a:solidFill>
              <a:latin typeface="Calibri Light (Body)"/>
              <a:cs typeface="Calibri" panose="020F0502020204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6ED488D-62AC-4E0A-9762-CAAF40A6C527}"/>
              </a:ext>
            </a:extLst>
          </p:cNvPr>
          <p:cNvSpPr txBox="1"/>
          <p:nvPr/>
        </p:nvSpPr>
        <p:spPr>
          <a:xfrm>
            <a:off x="1281440" y="292101"/>
            <a:ext cx="9629121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WHAT IS PlantNation</a:t>
            </a:r>
          </a:p>
        </p:txBody>
      </p:sp>
      <p:sp>
        <p:nvSpPr>
          <p:cNvPr id="50" name="Rectangle 16">
            <a:extLst>
              <a:ext uri="{FF2B5EF4-FFF2-40B4-BE49-F238E27FC236}">
                <a16:creationId xmlns:a16="http://schemas.microsoft.com/office/drawing/2014/main" id="{3C568C4C-6AE2-4426-9D43-EB6299B24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0886" y="2865996"/>
            <a:ext cx="5230792" cy="8639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Our mission is to create The Future of Protein® – delicious plant-based burgers, beef, sausage, crumbles, and more.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ADA5874-AA9C-4593-BD50-57AF34CE9004}"/>
              </a:ext>
            </a:extLst>
          </p:cNvPr>
          <p:cNvGrpSpPr/>
          <p:nvPr/>
        </p:nvGrpSpPr>
        <p:grpSpPr>
          <a:xfrm>
            <a:off x="11607800" y="0"/>
            <a:ext cx="584200" cy="584200"/>
            <a:chOff x="11607800" y="0"/>
            <a:chExt cx="584200" cy="58420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6C407EC-D9F2-473B-A3B7-58C99D660D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07800" y="0"/>
              <a:ext cx="584200" cy="5842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Slide Number Placeholder 3">
              <a:extLst>
                <a:ext uri="{FF2B5EF4-FFF2-40B4-BE49-F238E27FC236}">
                  <a16:creationId xmlns:a16="http://schemas.microsoft.com/office/drawing/2014/main" id="{9ED0D6D9-9E80-4BE1-8ED4-44358699CD21}"/>
                </a:ext>
              </a:extLst>
            </p:cNvPr>
            <p:cNvSpPr txBox="1">
              <a:spLocks/>
            </p:cNvSpPr>
            <p:nvPr/>
          </p:nvSpPr>
          <p:spPr>
            <a:xfrm>
              <a:off x="11684000" y="118268"/>
              <a:ext cx="431800" cy="347663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5A4A7955-6230-48B4-BD8B-A7C460F75945}" type="slidenum">
                <a:rPr lang="en-US" b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pPr algn="ctr"/>
                <a:t>6</a:t>
              </a:fld>
              <a:endPara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91E185E-D916-460E-A8C3-BAF8C524C546}"/>
              </a:ext>
            </a:extLst>
          </p:cNvPr>
          <p:cNvCxnSpPr>
            <a:cxnSpLocks/>
          </p:cNvCxnSpPr>
          <p:nvPr/>
        </p:nvCxnSpPr>
        <p:spPr>
          <a:xfrm>
            <a:off x="4272280" y="863600"/>
            <a:ext cx="364744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Graphic 10" descr="List">
            <a:extLst>
              <a:ext uri="{FF2B5EF4-FFF2-40B4-BE49-F238E27FC236}">
                <a16:creationId xmlns:a16="http://schemas.microsoft.com/office/drawing/2014/main" id="{BFD36ECC-89F5-4894-9A2B-667AB2D41F2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9268" y="4809211"/>
            <a:ext cx="639733" cy="568399"/>
          </a:xfrm>
          <a:prstGeom prst="rect">
            <a:avLst/>
          </a:prstGeom>
        </p:spPr>
      </p:pic>
      <p:pic>
        <p:nvPicPr>
          <p:cNvPr id="44" name="Graphic 8" descr="Bullseye">
            <a:extLst>
              <a:ext uri="{FF2B5EF4-FFF2-40B4-BE49-F238E27FC236}">
                <a16:creationId xmlns:a16="http://schemas.microsoft.com/office/drawing/2014/main" id="{4EEFDD1C-152E-4B58-BE0B-EDDE4815A32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93940" y="3268032"/>
            <a:ext cx="764114" cy="67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402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1B894A85-1A81-45E9-855D-84B20C1EC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32199"/>
            <a:ext cx="12192000" cy="4552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  <a:latin typeface="Calibri Light (Body)"/>
                <a:cs typeface="Calibri" panose="020F0502020204030204" pitchFamily="34" charset="0"/>
              </a:rPr>
              <a:t>For educational purposes only. Privileged &amp; Confidential </a:t>
            </a:r>
            <a:endParaRPr lang="ru-RU" sz="1600" dirty="0">
              <a:solidFill>
                <a:schemeClr val="bg1"/>
              </a:solidFill>
              <a:latin typeface="Calibri Light (Body)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FE3B9D2-D413-4C57-8E2F-A0A6DE5A6E86}"/>
              </a:ext>
            </a:extLst>
          </p:cNvPr>
          <p:cNvSpPr txBox="1"/>
          <p:nvPr/>
        </p:nvSpPr>
        <p:spPr>
          <a:xfrm>
            <a:off x="1281440" y="292101"/>
            <a:ext cx="9629121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OUR PRODUCTS 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5D6FEDB-139D-4064-9995-7BED03DF9230}"/>
              </a:ext>
            </a:extLst>
          </p:cNvPr>
          <p:cNvGrpSpPr/>
          <p:nvPr/>
        </p:nvGrpSpPr>
        <p:grpSpPr>
          <a:xfrm>
            <a:off x="11607800" y="0"/>
            <a:ext cx="584200" cy="584200"/>
            <a:chOff x="11607800" y="0"/>
            <a:chExt cx="584200" cy="5842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584406E-DA3D-4940-8AF5-968AC0E01F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07800" y="0"/>
              <a:ext cx="584200" cy="5842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Slide Number Placeholder 3">
              <a:extLst>
                <a:ext uri="{FF2B5EF4-FFF2-40B4-BE49-F238E27FC236}">
                  <a16:creationId xmlns:a16="http://schemas.microsoft.com/office/drawing/2014/main" id="{615A2807-E7D9-4121-8100-2B058B789ED2}"/>
                </a:ext>
              </a:extLst>
            </p:cNvPr>
            <p:cNvSpPr txBox="1">
              <a:spLocks/>
            </p:cNvSpPr>
            <p:nvPr/>
          </p:nvSpPr>
          <p:spPr>
            <a:xfrm>
              <a:off x="11684000" y="118268"/>
              <a:ext cx="431800" cy="347663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5A4A7955-6230-48B4-BD8B-A7C460F75945}" type="slidenum">
                <a:rPr lang="en-US" b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pPr algn="ctr"/>
                <a:t>7</a:t>
              </a:fld>
              <a:endPara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3EE61AB-D2A4-430C-ABC2-3BA730BD49BD}"/>
              </a:ext>
            </a:extLst>
          </p:cNvPr>
          <p:cNvCxnSpPr>
            <a:cxnSpLocks/>
          </p:cNvCxnSpPr>
          <p:nvPr/>
        </p:nvCxnSpPr>
        <p:spPr>
          <a:xfrm>
            <a:off x="4272280" y="863600"/>
            <a:ext cx="364744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4954924-5A44-401B-AA18-71945DCC0D23}"/>
              </a:ext>
            </a:extLst>
          </p:cNvPr>
          <p:cNvGrpSpPr/>
          <p:nvPr/>
        </p:nvGrpSpPr>
        <p:grpSpPr>
          <a:xfrm>
            <a:off x="6962382" y="1730407"/>
            <a:ext cx="4049679" cy="2850176"/>
            <a:chOff x="6962382" y="1544781"/>
            <a:chExt cx="4049679" cy="285017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A3B8B1B-4BB8-421E-AD0A-5D92BC77B729}"/>
                </a:ext>
              </a:extLst>
            </p:cNvPr>
            <p:cNvGrpSpPr/>
            <p:nvPr/>
          </p:nvGrpSpPr>
          <p:grpSpPr>
            <a:xfrm>
              <a:off x="6962382" y="1544781"/>
              <a:ext cx="4049679" cy="1700050"/>
              <a:chOff x="7347390" y="1642434"/>
              <a:chExt cx="4049679" cy="1700050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E394ADE-EA93-4846-8A94-F825268D9412}"/>
                  </a:ext>
                </a:extLst>
              </p:cNvPr>
              <p:cNvSpPr txBox="1"/>
              <p:nvPr/>
            </p:nvSpPr>
            <p:spPr>
              <a:xfrm>
                <a:off x="7347390" y="2142155"/>
                <a:ext cx="404967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50">
                    <a:latin typeface="Calibri Light (Body)"/>
                  </a:defRPr>
                </a:lvl1pPr>
              </a:lstStyle>
              <a:p>
                <a:pPr algn="ctr"/>
                <a:r>
                  <a:rPr lang="en-US" sz="1800" b="1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Simple process of heating, cooling, and pressure to create the fibrous texture of meat and layer in plant-based </a:t>
                </a:r>
              </a:p>
              <a:p>
                <a:pPr algn="ctr"/>
                <a:r>
                  <a:rPr lang="en-US" sz="1800" b="1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fats, binders, flavors, and colors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03ED82A-758A-47B0-9E0D-6EAC8D5E5299}"/>
                  </a:ext>
                </a:extLst>
              </p:cNvPr>
              <p:cNvSpPr txBox="1"/>
              <p:nvPr/>
            </p:nvSpPr>
            <p:spPr>
              <a:xfrm>
                <a:off x="7919720" y="1642434"/>
                <a:ext cx="29050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altLang="ko-KR" b="1" dirty="0">
                    <a:latin typeface="Century Gothic" panose="020B0502020202020204" pitchFamily="34" charset="0"/>
                  </a:rPr>
                  <a:t>How are they made?</a:t>
                </a:r>
                <a:endParaRPr lang="ko-KR" altLang="en-US" b="1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6DBA130-DF25-4E9C-89E4-780C6365848D}"/>
                </a:ext>
              </a:extLst>
            </p:cNvPr>
            <p:cNvSpPr txBox="1"/>
            <p:nvPr/>
          </p:nvSpPr>
          <p:spPr>
            <a:xfrm>
              <a:off x="6962382" y="4025625"/>
              <a:ext cx="39365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latin typeface="Century Gothic" panose="020B0502020202020204" pitchFamily="34" charset="0"/>
                </a:rPr>
                <a:t>Kinds of Proteins used</a:t>
              </a:r>
              <a:endParaRPr lang="ko-KR" altLang="en-US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1F7F1C6-92AC-43F9-8CB7-146676E76B84}"/>
              </a:ext>
            </a:extLst>
          </p:cNvPr>
          <p:cNvGrpSpPr/>
          <p:nvPr/>
        </p:nvGrpSpPr>
        <p:grpSpPr>
          <a:xfrm>
            <a:off x="1352032" y="1796251"/>
            <a:ext cx="2349960" cy="3916027"/>
            <a:chOff x="1555147" y="1801875"/>
            <a:chExt cx="2349960" cy="391602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BB4CD0E-B250-478F-A698-31723C5FBED2}"/>
                </a:ext>
              </a:extLst>
            </p:cNvPr>
            <p:cNvGrpSpPr/>
            <p:nvPr/>
          </p:nvGrpSpPr>
          <p:grpSpPr>
            <a:xfrm>
              <a:off x="1867854" y="1801875"/>
              <a:ext cx="1724546" cy="463778"/>
              <a:chOff x="1433840" y="552222"/>
              <a:chExt cx="9629121" cy="463778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22F8F0A-A12C-43E0-9237-01037B971E97}"/>
                  </a:ext>
                </a:extLst>
              </p:cNvPr>
              <p:cNvSpPr txBox="1"/>
              <p:nvPr/>
            </p:nvSpPr>
            <p:spPr>
              <a:xfrm>
                <a:off x="1433840" y="552222"/>
                <a:ext cx="962912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:r>
                  <a:rPr lang="en-US" b="1" dirty="0">
                    <a:latin typeface="Century Gothic" panose="020B0502020202020204" pitchFamily="34" charset="0"/>
                  </a:rPr>
                  <a:t>Varieties</a:t>
                </a:r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AE1AF395-D3A6-4148-B75D-1C6A45E77F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24680" y="1016000"/>
                <a:ext cx="3647440" cy="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365BB396-7B73-446B-BA08-9A71EC769D52}"/>
                </a:ext>
              </a:extLst>
            </p:cNvPr>
            <p:cNvSpPr/>
            <p:nvPr/>
          </p:nvSpPr>
          <p:spPr>
            <a:xfrm>
              <a:off x="1555147" y="2622802"/>
              <a:ext cx="2349960" cy="43964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193C36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42988" eaLnBrk="0" hangingPunct="0"/>
              <a:r>
                <a:rPr lang="en-US" b="1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Leafy Burger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75022217-A22C-483C-A4C0-CE45DD3B039E}"/>
                </a:ext>
              </a:extLst>
            </p:cNvPr>
            <p:cNvSpPr/>
            <p:nvPr/>
          </p:nvSpPr>
          <p:spPr>
            <a:xfrm>
              <a:off x="1555147" y="3288380"/>
              <a:ext cx="2349960" cy="43964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193C36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42988" eaLnBrk="0" hangingPunct="0"/>
              <a:r>
                <a:rPr lang="en-US" b="1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Leafy Beef</a:t>
              </a: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84344500-7B5C-4FB9-AC27-20E7207D2B12}"/>
                </a:ext>
              </a:extLst>
            </p:cNvPr>
            <p:cNvSpPr/>
            <p:nvPr/>
          </p:nvSpPr>
          <p:spPr>
            <a:xfrm>
              <a:off x="1567731" y="3953962"/>
              <a:ext cx="2337376" cy="43964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193C36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42988" eaLnBrk="0" hangingPunct="0"/>
              <a:r>
                <a:rPr lang="en-US" b="1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Leafy Sausages</a:t>
              </a: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B28CF592-569E-49A2-84B7-376BA41F272C}"/>
                </a:ext>
              </a:extLst>
            </p:cNvPr>
            <p:cNvSpPr/>
            <p:nvPr/>
          </p:nvSpPr>
          <p:spPr>
            <a:xfrm>
              <a:off x="1567731" y="4618396"/>
              <a:ext cx="2337376" cy="43964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193C36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42988" eaLnBrk="0" hangingPunct="0"/>
              <a:r>
                <a:rPr lang="en-US" b="1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Leafy Meatballs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3B94BE30-D877-465E-842C-9A34C8A2E923}"/>
                </a:ext>
              </a:extLst>
            </p:cNvPr>
            <p:cNvSpPr/>
            <p:nvPr/>
          </p:nvSpPr>
          <p:spPr>
            <a:xfrm>
              <a:off x="1561438" y="5278262"/>
              <a:ext cx="2337376" cy="43964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193C36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42988" eaLnBrk="0" hangingPunct="0"/>
              <a:r>
                <a:rPr lang="en-US" b="1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Leafy Chicken Tender</a:t>
              </a:r>
            </a:p>
          </p:txBody>
        </p:sp>
      </p:grpSp>
      <p:sp>
        <p:nvSpPr>
          <p:cNvPr id="40" name="Line 33">
            <a:extLst>
              <a:ext uri="{FF2B5EF4-FFF2-40B4-BE49-F238E27FC236}">
                <a16:creationId xmlns:a16="http://schemas.microsoft.com/office/drawing/2014/main" id="{48E4D1AA-EF3F-4036-B23A-01817070CFC2}"/>
              </a:ext>
            </a:extLst>
          </p:cNvPr>
          <p:cNvSpPr>
            <a:spLocks noChangeShapeType="1"/>
          </p:cNvSpPr>
          <p:nvPr/>
        </p:nvSpPr>
        <p:spPr bwMode="gray">
          <a:xfrm>
            <a:off x="5627773" y="2753853"/>
            <a:ext cx="4101" cy="1436849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Fax" panose="020606020505050202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AF8481-13EF-AF4A-9506-8873817A2531}"/>
              </a:ext>
            </a:extLst>
          </p:cNvPr>
          <p:cNvSpPr txBox="1"/>
          <p:nvPr/>
        </p:nvSpPr>
        <p:spPr>
          <a:xfrm>
            <a:off x="7268097" y="4687244"/>
            <a:ext cx="3325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50">
                <a:latin typeface="Calibri Light (Body)"/>
              </a:defRPr>
            </a:lvl1pPr>
          </a:lstStyle>
          <a:p>
            <a:pPr algn="ctr"/>
            <a:r>
              <a:rPr lang="en-US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By using a variety of plant proteins including pea, rice mung bran, and </a:t>
            </a:r>
            <a:r>
              <a:rPr lang="en-US" sz="18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faba</a:t>
            </a:r>
            <a:r>
              <a:rPr lang="en-US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bean</a:t>
            </a:r>
          </a:p>
        </p:txBody>
      </p:sp>
    </p:spTree>
    <p:extLst>
      <p:ext uri="{BB962C8B-B14F-4D97-AF65-F5344CB8AC3E}">
        <p14:creationId xmlns:p14="http://schemas.microsoft.com/office/powerpoint/2010/main" val="653199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5D2A43-E613-4861-B777-A0FBFF4745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249792E5-8DED-4E77-9C74-BDDECCDA6C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7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3771E994-7DF2-4C06-8222-5E91884C5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6340" y="122291"/>
            <a:ext cx="431800" cy="347663"/>
          </a:xfrm>
        </p:spPr>
        <p:txBody>
          <a:bodyPr/>
          <a:lstStyle/>
          <a:p>
            <a:fld id="{5A4A7955-6230-48B4-BD8B-A7C460F75945}" type="slidenum">
              <a:rPr lang="en-US" sz="18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fld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FB9046-9D90-4D60-A5D3-90773B387AAB}"/>
              </a:ext>
            </a:extLst>
          </p:cNvPr>
          <p:cNvSpPr txBox="1"/>
          <p:nvPr/>
        </p:nvSpPr>
        <p:spPr>
          <a:xfrm>
            <a:off x="1281439" y="283203"/>
            <a:ext cx="9629121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IN" sz="3200" b="1" dirty="0">
                <a:latin typeface="Century Gothic" panose="020B0502020202020204" pitchFamily="34" charset="0"/>
              </a:rPr>
              <a:t>A CLOSER LOOK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F309678-BA55-4CCB-8C33-D399A28C235F}"/>
              </a:ext>
            </a:extLst>
          </p:cNvPr>
          <p:cNvCxnSpPr>
            <a:cxnSpLocks/>
          </p:cNvCxnSpPr>
          <p:nvPr/>
        </p:nvCxnSpPr>
        <p:spPr>
          <a:xfrm>
            <a:off x="4272280" y="863600"/>
            <a:ext cx="364744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13F215D6-567B-496F-B23F-517D7D64571E}"/>
              </a:ext>
            </a:extLst>
          </p:cNvPr>
          <p:cNvGrpSpPr/>
          <p:nvPr/>
        </p:nvGrpSpPr>
        <p:grpSpPr>
          <a:xfrm>
            <a:off x="8224034" y="1697859"/>
            <a:ext cx="3499155" cy="3813404"/>
            <a:chOff x="932281" y="1444713"/>
            <a:chExt cx="5060638" cy="3339679"/>
          </a:xfrm>
        </p:grpSpPr>
        <p:sp>
          <p:nvSpPr>
            <p:cNvPr id="22" name="AutoShape 3">
              <a:extLst>
                <a:ext uri="{FF2B5EF4-FFF2-40B4-BE49-F238E27FC236}">
                  <a16:creationId xmlns:a16="http://schemas.microsoft.com/office/drawing/2014/main" id="{FFFA5E3F-55C4-4BE6-A132-CC6406C953C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3161659" y="-776614"/>
              <a:ext cx="609934" cy="5052587"/>
            </a:xfrm>
            <a:prstGeom prst="homePlate">
              <a:avLst>
                <a:gd name="adj" fmla="val 30944"/>
              </a:avLst>
            </a:prstGeom>
            <a:solidFill>
              <a:schemeClr val="accent1">
                <a:lumMod val="75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vert="eaVert" lIns="52153" tIns="54000" rIns="108000" bIns="52153">
              <a:noAutofit/>
            </a:bodyPr>
            <a:lstStyle/>
            <a:p>
              <a:pPr algn="ctr" rtl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Taste?</a:t>
              </a:r>
              <a:endParaRPr lang="en-IN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Freeform 4">
              <a:extLst>
                <a:ext uri="{FF2B5EF4-FFF2-40B4-BE49-F238E27FC236}">
                  <a16:creationId xmlns:a16="http://schemas.microsoft.com/office/drawing/2014/main" id="{2306DC65-7D9E-47D9-B460-6B6038423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281" y="1974089"/>
              <a:ext cx="5060636" cy="2810303"/>
            </a:xfrm>
            <a:custGeom>
              <a:avLst/>
              <a:gdLst>
                <a:gd name="T0" fmla="*/ 2147483647 w 1590"/>
                <a:gd name="T1" fmla="*/ 0 h 1901"/>
                <a:gd name="T2" fmla="*/ 2147483647 w 1590"/>
                <a:gd name="T3" fmla="*/ 2147483647 h 1901"/>
                <a:gd name="T4" fmla="*/ 2147483647 w 1590"/>
                <a:gd name="T5" fmla="*/ 0 h 1901"/>
                <a:gd name="T6" fmla="*/ 2147483647 w 1590"/>
                <a:gd name="T7" fmla="*/ 2147483647 h 1901"/>
                <a:gd name="T8" fmla="*/ 0 w 1590"/>
                <a:gd name="T9" fmla="*/ 2147483647 h 1901"/>
                <a:gd name="T10" fmla="*/ 2147483647 w 1590"/>
                <a:gd name="T11" fmla="*/ 2147483647 h 1901"/>
                <a:gd name="T12" fmla="*/ 2147483647 w 1590"/>
                <a:gd name="T13" fmla="*/ 2147483647 h 1901"/>
                <a:gd name="T14" fmla="*/ 2147483647 w 1590"/>
                <a:gd name="T15" fmla="*/ 2147483647 h 1901"/>
                <a:gd name="T16" fmla="*/ 2147483647 w 1590"/>
                <a:gd name="T17" fmla="*/ 0 h 19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90"/>
                <a:gd name="T28" fmla="*/ 0 h 1901"/>
                <a:gd name="T29" fmla="*/ 1590 w 1590"/>
                <a:gd name="T30" fmla="*/ 1901 h 190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90" h="1901">
                  <a:moveTo>
                    <a:pt x="4" y="0"/>
                  </a:moveTo>
                  <a:lnTo>
                    <a:pt x="797" y="127"/>
                  </a:lnTo>
                  <a:lnTo>
                    <a:pt x="1589" y="0"/>
                  </a:lnTo>
                  <a:lnTo>
                    <a:pt x="1589" y="1900"/>
                  </a:lnTo>
                  <a:lnTo>
                    <a:pt x="0" y="1900"/>
                  </a:lnTo>
                  <a:lnTo>
                    <a:pt x="24" y="1900"/>
                  </a:lnTo>
                  <a:lnTo>
                    <a:pt x="8" y="1900"/>
                  </a:lnTo>
                  <a:lnTo>
                    <a:pt x="4" y="1900"/>
                  </a:lnTo>
                  <a:lnTo>
                    <a:pt x="4" y="0"/>
                  </a:lnTo>
                </a:path>
              </a:pathLst>
            </a:custGeom>
            <a:noFill/>
            <a:ln w="12700" cap="rnd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 lIns="52153" tIns="52153" rIns="52153" bIns="52153">
              <a:noAutofit/>
            </a:bodyPr>
            <a:lstStyle/>
            <a:p>
              <a:pPr defTabSz="1042988">
                <a:spcAft>
                  <a:spcPct val="0"/>
                </a:spcAft>
                <a:buClrTx/>
                <a:buSzTx/>
                <a:buFontTx/>
                <a:buNone/>
              </a:pPr>
              <a:endParaRPr lang="en-GB" sz="12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24" name="Rectangle 12">
              <a:extLst>
                <a:ext uri="{FF2B5EF4-FFF2-40B4-BE49-F238E27FC236}">
                  <a16:creationId xmlns:a16="http://schemas.microsoft.com/office/drawing/2014/main" id="{22ADC119-8F8F-4804-9174-7F43EFA4F966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161760" y="2168832"/>
              <a:ext cx="4601675" cy="2286192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0" tIns="0" rIns="0" bIns="0">
              <a:noAutofit/>
            </a:bodyPr>
            <a:lstStyle/>
            <a:p>
              <a:pPr indent="-274320" algn="ctr">
                <a:spcAft>
                  <a:spcPts val="150"/>
                </a:spcAft>
              </a:pPr>
              <a:endParaRPr lang="en-GB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9832A01-8A23-444F-B122-D9D6EAFBD613}"/>
              </a:ext>
            </a:extLst>
          </p:cNvPr>
          <p:cNvGrpSpPr/>
          <p:nvPr/>
        </p:nvGrpSpPr>
        <p:grpSpPr>
          <a:xfrm>
            <a:off x="4349205" y="1697860"/>
            <a:ext cx="3493589" cy="3813403"/>
            <a:chOff x="6199079" y="1444711"/>
            <a:chExt cx="5060639" cy="3339681"/>
          </a:xfrm>
        </p:grpSpPr>
        <p:sp>
          <p:nvSpPr>
            <p:cNvPr id="25" name="AutoShape 3">
              <a:extLst>
                <a:ext uri="{FF2B5EF4-FFF2-40B4-BE49-F238E27FC236}">
                  <a16:creationId xmlns:a16="http://schemas.microsoft.com/office/drawing/2014/main" id="{5F66C9B6-9E41-4939-9135-5397EA7898A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 flipV="1">
              <a:off x="8428455" y="1953130"/>
              <a:ext cx="609934" cy="5052589"/>
            </a:xfrm>
            <a:prstGeom prst="homePlate">
              <a:avLst>
                <a:gd name="adj" fmla="val 30944"/>
              </a:avLst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>
                  <a:lumMod val="85000"/>
                  <a:lumOff val="15000"/>
                </a:schemeClr>
              </a:solidFill>
              <a:miter lim="800000"/>
              <a:headEnd/>
              <a:tailEnd/>
            </a:ln>
          </p:spPr>
          <p:txBody>
            <a:bodyPr vert="eaVert" lIns="0" tIns="0" rIns="0" bIns="0" anchor="ctr" anchorCtr="1">
              <a:noAutofit/>
            </a:bodyPr>
            <a:lstStyle/>
            <a:p>
              <a:pPr marL="0" marR="0" lvl="0" indent="0" algn="ctr" fontAlgn="auto">
                <a:spcAft>
                  <a:spcPts val="0"/>
                </a:spcAft>
                <a:buClrTx/>
                <a:buSzTx/>
                <a:buNone/>
                <a:tabLst/>
                <a:defRPr/>
              </a:pPr>
              <a:r>
                <a:rPr lang="en-IN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Is it healthy?</a:t>
              </a:r>
            </a:p>
          </p:txBody>
        </p:sp>
        <p:sp>
          <p:nvSpPr>
            <p:cNvPr id="26" name="Freeform 4">
              <a:extLst>
                <a:ext uri="{FF2B5EF4-FFF2-40B4-BE49-F238E27FC236}">
                  <a16:creationId xmlns:a16="http://schemas.microsoft.com/office/drawing/2014/main" id="{9D6D84D1-708F-4C28-BE09-78B68BD7276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199079" y="1444711"/>
              <a:ext cx="5060639" cy="2810303"/>
            </a:xfrm>
            <a:custGeom>
              <a:avLst/>
              <a:gdLst>
                <a:gd name="T0" fmla="*/ 2147483647 w 1590"/>
                <a:gd name="T1" fmla="*/ 0 h 1901"/>
                <a:gd name="T2" fmla="*/ 2147483647 w 1590"/>
                <a:gd name="T3" fmla="*/ 2147483647 h 1901"/>
                <a:gd name="T4" fmla="*/ 2147483647 w 1590"/>
                <a:gd name="T5" fmla="*/ 0 h 1901"/>
                <a:gd name="T6" fmla="*/ 2147483647 w 1590"/>
                <a:gd name="T7" fmla="*/ 2147483647 h 1901"/>
                <a:gd name="T8" fmla="*/ 0 w 1590"/>
                <a:gd name="T9" fmla="*/ 2147483647 h 1901"/>
                <a:gd name="T10" fmla="*/ 2147483647 w 1590"/>
                <a:gd name="T11" fmla="*/ 2147483647 h 1901"/>
                <a:gd name="T12" fmla="*/ 2147483647 w 1590"/>
                <a:gd name="T13" fmla="*/ 2147483647 h 1901"/>
                <a:gd name="T14" fmla="*/ 2147483647 w 1590"/>
                <a:gd name="T15" fmla="*/ 2147483647 h 1901"/>
                <a:gd name="T16" fmla="*/ 2147483647 w 1590"/>
                <a:gd name="T17" fmla="*/ 0 h 19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90"/>
                <a:gd name="T28" fmla="*/ 0 h 1901"/>
                <a:gd name="T29" fmla="*/ 1590 w 1590"/>
                <a:gd name="T30" fmla="*/ 1901 h 190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90" h="1901">
                  <a:moveTo>
                    <a:pt x="4" y="0"/>
                  </a:moveTo>
                  <a:lnTo>
                    <a:pt x="797" y="127"/>
                  </a:lnTo>
                  <a:lnTo>
                    <a:pt x="1589" y="0"/>
                  </a:lnTo>
                  <a:lnTo>
                    <a:pt x="1589" y="1900"/>
                  </a:lnTo>
                  <a:lnTo>
                    <a:pt x="0" y="1900"/>
                  </a:lnTo>
                  <a:lnTo>
                    <a:pt x="24" y="1900"/>
                  </a:lnTo>
                  <a:lnTo>
                    <a:pt x="8" y="1900"/>
                  </a:lnTo>
                  <a:lnTo>
                    <a:pt x="4" y="1900"/>
                  </a:lnTo>
                  <a:lnTo>
                    <a:pt x="4" y="0"/>
                  </a:lnTo>
                </a:path>
              </a:pathLst>
            </a:custGeom>
            <a:noFill/>
            <a:ln w="12700" cap="rnd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rot="10800000" lIns="52153" tIns="52153" rIns="52153" bIns="52153">
              <a:noAutofit/>
            </a:bodyPr>
            <a:lstStyle/>
            <a:p>
              <a:pPr defTabSz="1042988">
                <a:spcAft>
                  <a:spcPct val="0"/>
                </a:spcAft>
                <a:buClrTx/>
                <a:buSzTx/>
                <a:buFontTx/>
                <a:buNone/>
              </a:pPr>
              <a:endParaRPr lang="en-GB" sz="1200" dirty="0">
                <a:solidFill>
                  <a:schemeClr val="tx2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27" name="Rectangle 16">
              <a:extLst>
                <a:ext uri="{FF2B5EF4-FFF2-40B4-BE49-F238E27FC236}">
                  <a16:creationId xmlns:a16="http://schemas.microsoft.com/office/drawing/2014/main" id="{CF8B688D-C178-47BB-8B7A-5657DD2268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0499" y="1475783"/>
              <a:ext cx="4601677" cy="24442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marL="285750" indent="-285750" fontAlgn="base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Plant based</a:t>
              </a:r>
            </a:p>
            <a:p>
              <a:pPr marL="285750" indent="-285750" fontAlgn="base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Without GMOs</a:t>
              </a:r>
            </a:p>
            <a:p>
              <a:pPr marL="285750" indent="-285750" fontAlgn="base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Synthetically produced </a:t>
              </a:r>
            </a:p>
            <a:p>
              <a:pPr marL="285750" indent="-285750" fontAlgn="base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Higher protein levels </a:t>
              </a:r>
            </a:p>
            <a:p>
              <a:pPr marL="285750" indent="-285750" fontAlgn="base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No cholesterol</a:t>
              </a:r>
            </a:p>
            <a:p>
              <a:pPr marL="285750" indent="-285750" fontAlgn="base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No antibiotics </a:t>
              </a:r>
            </a:p>
            <a:p>
              <a:pPr marL="285750" indent="-285750" fontAlgn="base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No hormones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3FE870D-322A-4171-9832-C661A331C01F}"/>
              </a:ext>
            </a:extLst>
          </p:cNvPr>
          <p:cNvGrpSpPr/>
          <p:nvPr/>
        </p:nvGrpSpPr>
        <p:grpSpPr>
          <a:xfrm>
            <a:off x="463246" y="1697860"/>
            <a:ext cx="3499155" cy="3813403"/>
            <a:chOff x="932281" y="1444713"/>
            <a:chExt cx="5060638" cy="3339679"/>
          </a:xfrm>
        </p:grpSpPr>
        <p:sp>
          <p:nvSpPr>
            <p:cNvPr id="19" name="AutoShape 3">
              <a:extLst>
                <a:ext uri="{FF2B5EF4-FFF2-40B4-BE49-F238E27FC236}">
                  <a16:creationId xmlns:a16="http://schemas.microsoft.com/office/drawing/2014/main" id="{FBF0CEC6-CCA7-416E-ACAD-453C2E8661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3161659" y="-776614"/>
              <a:ext cx="609934" cy="5052587"/>
            </a:xfrm>
            <a:prstGeom prst="homePlate">
              <a:avLst>
                <a:gd name="adj" fmla="val 30944"/>
              </a:avLst>
            </a:prstGeom>
            <a:solidFill>
              <a:schemeClr val="accent1">
                <a:lumMod val="75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vert="eaVert" lIns="52153" tIns="54000" rIns="108000" bIns="52153">
              <a:noAutofit/>
            </a:bodyPr>
            <a:lstStyle/>
            <a:p>
              <a:pPr marL="0" indent="0" algn="ctr">
                <a:buNone/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Food Component</a:t>
              </a:r>
            </a:p>
          </p:txBody>
        </p:sp>
        <p:sp>
          <p:nvSpPr>
            <p:cNvPr id="20" name="Freeform 4">
              <a:extLst>
                <a:ext uri="{FF2B5EF4-FFF2-40B4-BE49-F238E27FC236}">
                  <a16:creationId xmlns:a16="http://schemas.microsoft.com/office/drawing/2014/main" id="{B827B73B-D180-4086-8010-E1EF8E9A8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281" y="1974089"/>
              <a:ext cx="5060636" cy="2810303"/>
            </a:xfrm>
            <a:custGeom>
              <a:avLst/>
              <a:gdLst>
                <a:gd name="T0" fmla="*/ 2147483647 w 1590"/>
                <a:gd name="T1" fmla="*/ 0 h 1901"/>
                <a:gd name="T2" fmla="*/ 2147483647 w 1590"/>
                <a:gd name="T3" fmla="*/ 2147483647 h 1901"/>
                <a:gd name="T4" fmla="*/ 2147483647 w 1590"/>
                <a:gd name="T5" fmla="*/ 0 h 1901"/>
                <a:gd name="T6" fmla="*/ 2147483647 w 1590"/>
                <a:gd name="T7" fmla="*/ 2147483647 h 1901"/>
                <a:gd name="T8" fmla="*/ 0 w 1590"/>
                <a:gd name="T9" fmla="*/ 2147483647 h 1901"/>
                <a:gd name="T10" fmla="*/ 2147483647 w 1590"/>
                <a:gd name="T11" fmla="*/ 2147483647 h 1901"/>
                <a:gd name="T12" fmla="*/ 2147483647 w 1590"/>
                <a:gd name="T13" fmla="*/ 2147483647 h 1901"/>
                <a:gd name="T14" fmla="*/ 2147483647 w 1590"/>
                <a:gd name="T15" fmla="*/ 2147483647 h 1901"/>
                <a:gd name="T16" fmla="*/ 2147483647 w 1590"/>
                <a:gd name="T17" fmla="*/ 0 h 19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90"/>
                <a:gd name="T28" fmla="*/ 0 h 1901"/>
                <a:gd name="T29" fmla="*/ 1590 w 1590"/>
                <a:gd name="T30" fmla="*/ 1901 h 190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90" h="1901">
                  <a:moveTo>
                    <a:pt x="4" y="0"/>
                  </a:moveTo>
                  <a:lnTo>
                    <a:pt x="797" y="127"/>
                  </a:lnTo>
                  <a:lnTo>
                    <a:pt x="1589" y="0"/>
                  </a:lnTo>
                  <a:lnTo>
                    <a:pt x="1589" y="1900"/>
                  </a:lnTo>
                  <a:lnTo>
                    <a:pt x="0" y="1900"/>
                  </a:lnTo>
                  <a:lnTo>
                    <a:pt x="24" y="1900"/>
                  </a:lnTo>
                  <a:lnTo>
                    <a:pt x="8" y="1900"/>
                  </a:lnTo>
                  <a:lnTo>
                    <a:pt x="4" y="1900"/>
                  </a:lnTo>
                  <a:lnTo>
                    <a:pt x="4" y="0"/>
                  </a:lnTo>
                </a:path>
              </a:pathLst>
            </a:custGeom>
            <a:noFill/>
            <a:ln w="12700" cap="rnd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 lIns="52153" tIns="52153" rIns="52153" bIns="52153">
              <a:noAutofit/>
            </a:bodyPr>
            <a:lstStyle/>
            <a:p>
              <a:pPr defTabSz="1042988">
                <a:spcAft>
                  <a:spcPct val="0"/>
                </a:spcAft>
                <a:buClrTx/>
                <a:buSzTx/>
                <a:buFontTx/>
                <a:buNone/>
              </a:pPr>
              <a:endParaRPr lang="en-GB" sz="12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28" name="Rectangle 12">
              <a:extLst>
                <a:ext uri="{FF2B5EF4-FFF2-40B4-BE49-F238E27FC236}">
                  <a16:creationId xmlns:a16="http://schemas.microsoft.com/office/drawing/2014/main" id="{0EC99B5A-0F45-456E-8A67-A23AE1263E27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161761" y="2276423"/>
              <a:ext cx="4601675" cy="2286192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0" tIns="0" rIns="0" bIns="0">
              <a:no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Proteins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Fats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Minerals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Flavors and colors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Carbohydrates</a:t>
              </a:r>
              <a:endParaRPr lang="ru-RU" sz="1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D6A11EE-C2C4-4D71-BE8B-EC8C7ABDA183}"/>
              </a:ext>
            </a:extLst>
          </p:cNvPr>
          <p:cNvSpPr txBox="1"/>
          <p:nvPr/>
        </p:nvSpPr>
        <p:spPr>
          <a:xfrm>
            <a:off x="8351892" y="2467198"/>
            <a:ext cx="3371295" cy="2126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Replicated taste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Replicated texture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Juicy 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Tender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Succulent</a:t>
            </a:r>
          </a:p>
        </p:txBody>
      </p:sp>
    </p:spTree>
    <p:extLst>
      <p:ext uri="{BB962C8B-B14F-4D97-AF65-F5344CB8AC3E}">
        <p14:creationId xmlns:p14="http://schemas.microsoft.com/office/powerpoint/2010/main" val="2566601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DF1CC0F-5D96-4EB5-8347-1B1A2F09ED80}"/>
              </a:ext>
            </a:extLst>
          </p:cNvPr>
          <p:cNvGrpSpPr/>
          <p:nvPr/>
        </p:nvGrpSpPr>
        <p:grpSpPr>
          <a:xfrm>
            <a:off x="1281440" y="2311342"/>
            <a:ext cx="4758499" cy="3167677"/>
            <a:chOff x="1453470" y="2037324"/>
            <a:chExt cx="4758499" cy="3167677"/>
          </a:xfrm>
        </p:grpSpPr>
        <p:sp>
          <p:nvSpPr>
            <p:cNvPr id="14" name="Text Placeholder 9">
              <a:extLst>
                <a:ext uri="{FF2B5EF4-FFF2-40B4-BE49-F238E27FC236}">
                  <a16:creationId xmlns:a16="http://schemas.microsoft.com/office/drawing/2014/main" id="{750FF564-4379-4D34-B881-E573573E8FAE}"/>
                </a:ext>
              </a:extLst>
            </p:cNvPr>
            <p:cNvSpPr txBox="1">
              <a:spLocks/>
            </p:cNvSpPr>
            <p:nvPr/>
          </p:nvSpPr>
          <p:spPr>
            <a:xfrm>
              <a:off x="1520669" y="2037324"/>
              <a:ext cx="3669599" cy="508748"/>
            </a:xfrm>
            <a:prstGeom prst="rect">
              <a:avLst/>
            </a:prstGeom>
          </p:spPr>
          <p:txBody>
            <a:bodyPr lIns="9144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4.3 USD Billion market in 2020</a:t>
              </a: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 Placeholder 9">
              <a:extLst>
                <a:ext uri="{FF2B5EF4-FFF2-40B4-BE49-F238E27FC236}">
                  <a16:creationId xmlns:a16="http://schemas.microsoft.com/office/drawing/2014/main" id="{F4D93EFF-3AD4-4D27-8CAB-4E5AC632C4E1}"/>
                </a:ext>
              </a:extLst>
            </p:cNvPr>
            <p:cNvSpPr txBox="1">
              <a:spLocks/>
            </p:cNvSpPr>
            <p:nvPr/>
          </p:nvSpPr>
          <p:spPr>
            <a:xfrm>
              <a:off x="1453470" y="2934294"/>
              <a:ext cx="4710227" cy="508748"/>
            </a:xfrm>
            <a:prstGeom prst="rect">
              <a:avLst/>
            </a:prstGeom>
          </p:spPr>
          <p:txBody>
            <a:bodyPr lIns="91440" anchor="ctr"/>
            <a:lstStyle>
              <a:defPPr>
                <a:defRPr lang="en-US"/>
              </a:defPPr>
              <a:lvl1pPr marR="0" lvl="0" indent="0" fontAlgn="auto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2000" b="1"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dirty="0"/>
                <a:t> 8.3 USD Billion projected market by 2025</a:t>
              </a:r>
              <a:endParaRPr lang="ru-RU" dirty="0"/>
            </a:p>
          </p:txBody>
        </p:sp>
        <p:sp>
          <p:nvSpPr>
            <p:cNvPr id="10" name="Text Placeholder 9">
              <a:extLst>
                <a:ext uri="{FF2B5EF4-FFF2-40B4-BE49-F238E27FC236}">
                  <a16:creationId xmlns:a16="http://schemas.microsoft.com/office/drawing/2014/main" id="{BB798A78-B975-4485-88E7-4E84A1E8126F}"/>
                </a:ext>
              </a:extLst>
            </p:cNvPr>
            <p:cNvSpPr txBox="1">
              <a:spLocks/>
            </p:cNvSpPr>
            <p:nvPr/>
          </p:nvSpPr>
          <p:spPr>
            <a:xfrm>
              <a:off x="1476423" y="3773805"/>
              <a:ext cx="4328362" cy="508748"/>
            </a:xfrm>
            <a:prstGeom prst="rect">
              <a:avLst/>
            </a:prstGeom>
          </p:spPr>
          <p:txBody>
            <a:bodyPr lIns="9144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Compound Annual Growth rate of 14%</a:t>
              </a: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Text Placeholder 9">
              <a:extLst>
                <a:ext uri="{FF2B5EF4-FFF2-40B4-BE49-F238E27FC236}">
                  <a16:creationId xmlns:a16="http://schemas.microsoft.com/office/drawing/2014/main" id="{83E384D5-396E-4419-A3AA-FD616E52D868}"/>
                </a:ext>
              </a:extLst>
            </p:cNvPr>
            <p:cNvSpPr txBox="1">
              <a:spLocks/>
            </p:cNvSpPr>
            <p:nvPr/>
          </p:nvSpPr>
          <p:spPr>
            <a:xfrm>
              <a:off x="1476423" y="4696253"/>
              <a:ext cx="4735546" cy="508748"/>
            </a:xfrm>
            <a:prstGeom prst="rect">
              <a:avLst/>
            </a:prstGeom>
          </p:spPr>
          <p:txBody>
            <a:bodyPr lIns="9144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Growth attributed to increasing awareness about health benefits</a:t>
              </a:r>
            </a:p>
          </p:txBody>
        </p:sp>
      </p:grpSp>
      <p:sp>
        <p:nvSpPr>
          <p:cNvPr id="16" name="Line 33">
            <a:extLst>
              <a:ext uri="{FF2B5EF4-FFF2-40B4-BE49-F238E27FC236}">
                <a16:creationId xmlns:a16="http://schemas.microsoft.com/office/drawing/2014/main" id="{84699806-90BE-42ED-A1EF-69FA7C298528}"/>
              </a:ext>
            </a:extLst>
          </p:cNvPr>
          <p:cNvSpPr>
            <a:spLocks noChangeShapeType="1"/>
          </p:cNvSpPr>
          <p:nvPr/>
        </p:nvSpPr>
        <p:spPr bwMode="gray">
          <a:xfrm>
            <a:off x="6134149" y="1758424"/>
            <a:ext cx="1" cy="434715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Fax" panose="02060602050505020204" pitchFamily="18" charset="0"/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DAA07BD-B4A4-41CE-BEC9-F45D25CBEE4D}"/>
              </a:ext>
            </a:extLst>
          </p:cNvPr>
          <p:cNvGrpSpPr/>
          <p:nvPr/>
        </p:nvGrpSpPr>
        <p:grpSpPr>
          <a:xfrm>
            <a:off x="983620" y="280958"/>
            <a:ext cx="10224760" cy="659990"/>
            <a:chOff x="685802" y="292101"/>
            <a:chExt cx="10224760" cy="65999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F6FFF22-BB40-450D-BB98-B3ED528D7789}"/>
                </a:ext>
              </a:extLst>
            </p:cNvPr>
            <p:cNvSpPr txBox="1"/>
            <p:nvPr/>
          </p:nvSpPr>
          <p:spPr>
            <a:xfrm>
              <a:off x="685802" y="292101"/>
              <a:ext cx="10224760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3200" b="1" dirty="0">
                  <a:latin typeface="Century Gothic" panose="020B0502020202020204" pitchFamily="34" charset="0"/>
                </a:rPr>
                <a:t>REVENUE MODEL (I) – UNDERSTANDING THE MARKET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2324536-5465-453D-82E1-689099514CB6}"/>
                </a:ext>
              </a:extLst>
            </p:cNvPr>
            <p:cNvCxnSpPr>
              <a:cxnSpLocks/>
            </p:cNvCxnSpPr>
            <p:nvPr/>
          </p:nvCxnSpPr>
          <p:spPr>
            <a:xfrm>
              <a:off x="4272279" y="952091"/>
              <a:ext cx="3647440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2D28FDE6-37DA-43AA-AEFF-5C30C9CBCE04}"/>
              </a:ext>
            </a:extLst>
          </p:cNvPr>
          <p:cNvGrpSpPr/>
          <p:nvPr/>
        </p:nvGrpSpPr>
        <p:grpSpPr>
          <a:xfrm>
            <a:off x="551588" y="2260530"/>
            <a:ext cx="678973" cy="3254830"/>
            <a:chOff x="669666" y="2291247"/>
            <a:chExt cx="678973" cy="3254830"/>
          </a:xfrm>
          <a:solidFill>
            <a:srgbClr val="193C36"/>
          </a:solidFill>
        </p:grpSpPr>
        <p:pic>
          <p:nvPicPr>
            <p:cNvPr id="58" name="Graphic 57" descr="Scientific Thought with solid fill">
              <a:extLst>
                <a:ext uri="{FF2B5EF4-FFF2-40B4-BE49-F238E27FC236}">
                  <a16:creationId xmlns:a16="http://schemas.microsoft.com/office/drawing/2014/main" id="{4989F490-CCEF-4AE0-A579-B8AD12081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18602" y="4916040"/>
              <a:ext cx="630037" cy="630037"/>
            </a:xfrm>
            <a:prstGeom prst="rect">
              <a:avLst/>
            </a:prstGeom>
          </p:spPr>
        </p:pic>
        <p:pic>
          <p:nvPicPr>
            <p:cNvPr id="19" name="Graphic 18" descr="Target Audience with solid fill">
              <a:extLst>
                <a:ext uri="{FF2B5EF4-FFF2-40B4-BE49-F238E27FC236}">
                  <a16:creationId xmlns:a16="http://schemas.microsoft.com/office/drawing/2014/main" id="{94D6FDEC-14A8-4815-9158-8E2D9001D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9666" y="2291247"/>
              <a:ext cx="630038" cy="630038"/>
            </a:xfrm>
            <a:prstGeom prst="rect">
              <a:avLst/>
            </a:prstGeom>
          </p:spPr>
        </p:pic>
        <p:pic>
          <p:nvPicPr>
            <p:cNvPr id="21" name="Graphic 20" descr="Bar graph with upward trend with solid fill">
              <a:extLst>
                <a:ext uri="{FF2B5EF4-FFF2-40B4-BE49-F238E27FC236}">
                  <a16:creationId xmlns:a16="http://schemas.microsoft.com/office/drawing/2014/main" id="{373B6238-79C6-4200-92E0-283F45A55D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98603" y="3239029"/>
              <a:ext cx="581007" cy="581007"/>
            </a:xfrm>
            <a:prstGeom prst="rect">
              <a:avLst/>
            </a:prstGeom>
          </p:spPr>
        </p:pic>
        <p:pic>
          <p:nvPicPr>
            <p:cNvPr id="60" name="Graphic 59" descr="Tax with solid fill">
              <a:extLst>
                <a:ext uri="{FF2B5EF4-FFF2-40B4-BE49-F238E27FC236}">
                  <a16:creationId xmlns:a16="http://schemas.microsoft.com/office/drawing/2014/main" id="{9F1E3606-A16B-4873-9548-AB9EEDADD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98603" y="4057555"/>
              <a:ext cx="581007" cy="581007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0FD6A68-7D20-4EFC-BF00-C5CC2DE7826B}"/>
              </a:ext>
            </a:extLst>
          </p:cNvPr>
          <p:cNvGrpSpPr/>
          <p:nvPr/>
        </p:nvGrpSpPr>
        <p:grpSpPr>
          <a:xfrm>
            <a:off x="1281440" y="1438537"/>
            <a:ext cx="3281466" cy="390647"/>
            <a:chOff x="1281440" y="1438537"/>
            <a:chExt cx="3281466" cy="390647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CAF7CD4-57B1-41C4-A2A6-6BCD404F8685}"/>
                </a:ext>
              </a:extLst>
            </p:cNvPr>
            <p:cNvSpPr txBox="1"/>
            <p:nvPr/>
          </p:nvSpPr>
          <p:spPr>
            <a:xfrm>
              <a:off x="1281440" y="1438537"/>
              <a:ext cx="3281466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Market Characteristics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5B2838D-8A67-4074-B52E-969C76DEC8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79388" y="1817926"/>
              <a:ext cx="1085570" cy="11258"/>
            </a:xfrm>
            <a:prstGeom prst="line">
              <a:avLst/>
            </a:prstGeom>
            <a:ln w="19050">
              <a:solidFill>
                <a:srgbClr val="333F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A2A4F0D9-8485-4996-A07C-7C8F4D22BF91}"/>
              </a:ext>
            </a:extLst>
          </p:cNvPr>
          <p:cNvSpPr txBox="1"/>
          <p:nvPr/>
        </p:nvSpPr>
        <p:spPr>
          <a:xfrm>
            <a:off x="7232097" y="1438537"/>
            <a:ext cx="328146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Target Audience  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CEB692C8-F973-40B2-8710-C7C2AD540698}"/>
              </a:ext>
            </a:extLst>
          </p:cNvPr>
          <p:cNvCxnSpPr>
            <a:cxnSpLocks/>
          </p:cNvCxnSpPr>
          <p:nvPr/>
        </p:nvCxnSpPr>
        <p:spPr>
          <a:xfrm flipV="1">
            <a:off x="8397601" y="1817926"/>
            <a:ext cx="1085570" cy="11258"/>
          </a:xfrm>
          <a:prstGeom prst="line">
            <a:avLst/>
          </a:prstGeom>
          <a:ln w="19050">
            <a:solidFill>
              <a:srgbClr val="333F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F0F80A3-F855-476E-8E4F-DC19EBE430E0}"/>
              </a:ext>
            </a:extLst>
          </p:cNvPr>
          <p:cNvGrpSpPr/>
          <p:nvPr/>
        </p:nvGrpSpPr>
        <p:grpSpPr>
          <a:xfrm>
            <a:off x="7611182" y="2201981"/>
            <a:ext cx="4735546" cy="3460039"/>
            <a:chOff x="7157618" y="2248838"/>
            <a:chExt cx="4735546" cy="3460039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D3BCF444-4DBF-4EB4-A244-864DE4097F6F}"/>
                </a:ext>
              </a:extLst>
            </p:cNvPr>
            <p:cNvGrpSpPr/>
            <p:nvPr/>
          </p:nvGrpSpPr>
          <p:grpSpPr>
            <a:xfrm>
              <a:off x="7157618" y="2248838"/>
              <a:ext cx="4735546" cy="2754617"/>
              <a:chOff x="1847253" y="1994915"/>
              <a:chExt cx="4735546" cy="2754617"/>
            </a:xfrm>
          </p:grpSpPr>
          <p:sp>
            <p:nvSpPr>
              <p:cNvPr id="76" name="Text Placeholder 9">
                <a:extLst>
                  <a:ext uri="{FF2B5EF4-FFF2-40B4-BE49-F238E27FC236}">
                    <a16:creationId xmlns:a16="http://schemas.microsoft.com/office/drawing/2014/main" id="{AFED0F72-8109-4E44-B754-604290D97C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63397" y="1994915"/>
                <a:ext cx="3669599" cy="508748"/>
              </a:xfrm>
              <a:prstGeom prst="rect">
                <a:avLst/>
              </a:prstGeom>
            </p:spPr>
            <p:txBody>
              <a:bodyPr lIns="91440" anchor="ctr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Fle</a:t>
                </a:r>
                <a:r>
                  <a:rPr lang="en-US" sz="20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xitarians</a:t>
                </a:r>
                <a:endParaRPr kumimoji="0" lang="ru-RU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" name="Text Placeholder 9">
                <a:extLst>
                  <a:ext uri="{FF2B5EF4-FFF2-40B4-BE49-F238E27FC236}">
                    <a16:creationId xmlns:a16="http://schemas.microsoft.com/office/drawing/2014/main" id="{E7993693-624A-445F-8F92-79C81127BF4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47253" y="2785992"/>
                <a:ext cx="4710227" cy="508748"/>
              </a:xfrm>
              <a:prstGeom prst="rect">
                <a:avLst/>
              </a:prstGeom>
            </p:spPr>
            <p:txBody>
              <a:bodyPr lIns="91440" anchor="ctr"/>
              <a:lstStyle>
                <a:defPPr>
                  <a:defRPr lang="en-US"/>
                </a:defPPr>
                <a:lvl1pPr marR="0" lvl="0" indent="0" fontAlgn="auto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 sz="2000" b="1">
                    <a:latin typeface="Calibri" panose="020F0502020204030204" pitchFamily="34" charset="0"/>
                    <a:cs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/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/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9pPr>
              </a:lstStyle>
              <a:p>
                <a:r>
                  <a:rPr lang="en-US" dirty="0"/>
                  <a:t>Vegetarians &amp; Vegans</a:t>
                </a:r>
                <a:endParaRPr lang="ru-RU" dirty="0"/>
              </a:p>
            </p:txBody>
          </p:sp>
          <p:sp>
            <p:nvSpPr>
              <p:cNvPr id="78" name="Text Placeholder 9">
                <a:extLst>
                  <a:ext uri="{FF2B5EF4-FFF2-40B4-BE49-F238E27FC236}">
                    <a16:creationId xmlns:a16="http://schemas.microsoft.com/office/drawing/2014/main" id="{6AAC5BC4-A741-42C7-B39F-8DD7D13B023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50951" y="3492578"/>
                <a:ext cx="4328362" cy="508748"/>
              </a:xfrm>
              <a:prstGeom prst="rect">
                <a:avLst/>
              </a:prstGeom>
            </p:spPr>
            <p:txBody>
              <a:bodyPr lIns="91440" anchor="ctr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Health conscious</a:t>
                </a:r>
                <a:endParaRPr kumimoji="0" lang="ru-RU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Text Placeholder 9">
                <a:extLst>
                  <a:ext uri="{FF2B5EF4-FFF2-40B4-BE49-F238E27FC236}">
                    <a16:creationId xmlns:a16="http://schemas.microsoft.com/office/drawing/2014/main" id="{3FDB0C75-3F0A-4B59-B90F-66CF88AA737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47253" y="4240784"/>
                <a:ext cx="4735546" cy="508748"/>
              </a:xfrm>
              <a:prstGeom prst="rect">
                <a:avLst/>
              </a:prstGeom>
            </p:spPr>
            <p:txBody>
              <a:bodyPr lIns="91440" anchor="ctr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Explorers</a:t>
                </a:r>
              </a:p>
            </p:txBody>
          </p:sp>
        </p:grpSp>
        <p:sp>
          <p:nvSpPr>
            <p:cNvPr id="80" name="Text Placeholder 9">
              <a:extLst>
                <a:ext uri="{FF2B5EF4-FFF2-40B4-BE49-F238E27FC236}">
                  <a16:creationId xmlns:a16="http://schemas.microsoft.com/office/drawing/2014/main" id="{EA4B0D3E-C216-4EE6-AE37-6E85BF361BED}"/>
                </a:ext>
              </a:extLst>
            </p:cNvPr>
            <p:cNvSpPr txBox="1">
              <a:spLocks/>
            </p:cNvSpPr>
            <p:nvPr/>
          </p:nvSpPr>
          <p:spPr>
            <a:xfrm>
              <a:off x="7157618" y="5200129"/>
              <a:ext cx="4735546" cy="508748"/>
            </a:xfrm>
            <a:prstGeom prst="rect">
              <a:avLst/>
            </a:prstGeom>
          </p:spPr>
          <p:txBody>
            <a:bodyPr lIns="9144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Environment conscious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ADD9B31-2950-44A0-BA9D-C2255B243091}"/>
              </a:ext>
            </a:extLst>
          </p:cNvPr>
          <p:cNvGrpSpPr/>
          <p:nvPr/>
        </p:nvGrpSpPr>
        <p:grpSpPr>
          <a:xfrm>
            <a:off x="6818007" y="2260530"/>
            <a:ext cx="630331" cy="3471698"/>
            <a:chOff x="6493061" y="2261695"/>
            <a:chExt cx="630331" cy="3471698"/>
          </a:xfrm>
          <a:solidFill>
            <a:srgbClr val="193C36"/>
          </a:solidFill>
        </p:grpSpPr>
        <p:pic>
          <p:nvPicPr>
            <p:cNvPr id="82" name="Graphic 81" descr="Open hand with plant with solid fill">
              <a:extLst>
                <a:ext uri="{FF2B5EF4-FFF2-40B4-BE49-F238E27FC236}">
                  <a16:creationId xmlns:a16="http://schemas.microsoft.com/office/drawing/2014/main" id="{196F1E8C-1A8A-4D52-B3D2-51CC17706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493061" y="2926220"/>
              <a:ext cx="630331" cy="630331"/>
            </a:xfrm>
            <a:prstGeom prst="rect">
              <a:avLst/>
            </a:prstGeom>
          </p:spPr>
        </p:pic>
        <p:pic>
          <p:nvPicPr>
            <p:cNvPr id="84" name="Graphic 83" descr="Chicken leg with solid fill">
              <a:extLst>
                <a:ext uri="{FF2B5EF4-FFF2-40B4-BE49-F238E27FC236}">
                  <a16:creationId xmlns:a16="http://schemas.microsoft.com/office/drawing/2014/main" id="{3AD2417C-69B9-4093-B912-95D805CC4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534196" y="2261695"/>
              <a:ext cx="548059" cy="548059"/>
            </a:xfrm>
            <a:prstGeom prst="rect">
              <a:avLst/>
            </a:prstGeom>
          </p:spPr>
        </p:pic>
        <p:pic>
          <p:nvPicPr>
            <p:cNvPr id="86" name="Graphic 85" descr="Yoga with solid fill">
              <a:extLst>
                <a:ext uri="{FF2B5EF4-FFF2-40B4-BE49-F238E27FC236}">
                  <a16:creationId xmlns:a16="http://schemas.microsoft.com/office/drawing/2014/main" id="{3DEA3778-6806-48D1-A024-D0472A438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514050" y="3717060"/>
              <a:ext cx="581008" cy="581008"/>
            </a:xfrm>
            <a:prstGeom prst="rect">
              <a:avLst/>
            </a:prstGeom>
          </p:spPr>
        </p:pic>
        <p:pic>
          <p:nvPicPr>
            <p:cNvPr id="92" name="Graphic 91" descr="Binoculars with solid fill">
              <a:extLst>
                <a:ext uri="{FF2B5EF4-FFF2-40B4-BE49-F238E27FC236}">
                  <a16:creationId xmlns:a16="http://schemas.microsoft.com/office/drawing/2014/main" id="{E65A7BB9-3441-4A27-BDE1-50021A6A7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493061" y="4458577"/>
              <a:ext cx="581009" cy="581009"/>
            </a:xfrm>
            <a:prstGeom prst="rect">
              <a:avLst/>
            </a:prstGeom>
          </p:spPr>
        </p:pic>
        <p:pic>
          <p:nvPicPr>
            <p:cNvPr id="94" name="Graphic 93" descr="Sustainability with solid fill">
              <a:extLst>
                <a:ext uri="{FF2B5EF4-FFF2-40B4-BE49-F238E27FC236}">
                  <a16:creationId xmlns:a16="http://schemas.microsoft.com/office/drawing/2014/main" id="{074F2738-11EB-467D-83AA-4374F86854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6541333" y="5224645"/>
              <a:ext cx="508748" cy="508748"/>
            </a:xfrm>
            <a:prstGeom prst="rect">
              <a:avLst/>
            </a:prstGeom>
          </p:spPr>
        </p:pic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C4857E0C-2988-42F3-A5B1-BDDF21FB9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38212"/>
            <a:ext cx="12192000" cy="4552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educational purposes only. Privileged &amp; Confidential 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8DF7B74-FA4E-A14B-ACA3-D0070EA81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Slide Number Placeholder 3">
            <a:extLst>
              <a:ext uri="{FF2B5EF4-FFF2-40B4-BE49-F238E27FC236}">
                <a16:creationId xmlns:a16="http://schemas.microsoft.com/office/drawing/2014/main" id="{3FDD9CB6-7F88-DD4A-A9F7-22E8A086806B}"/>
              </a:ext>
            </a:extLst>
          </p:cNvPr>
          <p:cNvSpPr txBox="1">
            <a:spLocks/>
          </p:cNvSpPr>
          <p:nvPr/>
        </p:nvSpPr>
        <p:spPr>
          <a:xfrm>
            <a:off x="11684000" y="118268"/>
            <a:ext cx="431800" cy="3476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A4A7955-6230-48B4-BD8B-A7C460F75945}" type="slidenum">
              <a:rPr lang="en-US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9</a:t>
            </a:fld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203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93C36"/>
      </a:accent1>
      <a:accent2>
        <a:srgbClr val="8496B0"/>
      </a:accent2>
      <a:accent3>
        <a:srgbClr val="193C36"/>
      </a:accent3>
      <a:accent4>
        <a:srgbClr val="000000"/>
      </a:accent4>
      <a:accent5>
        <a:srgbClr val="193C36"/>
      </a:accent5>
      <a:accent6>
        <a:srgbClr val="193C36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13971</TotalTime>
  <Words>655</Words>
  <Application>Microsoft Office PowerPoint</Application>
  <PresentationFormat>Widescreen</PresentationFormat>
  <Paragraphs>149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Aileron Heavy Bold</vt:lpstr>
      <vt:lpstr>Aileron Regular</vt:lpstr>
      <vt:lpstr>Arial</vt:lpstr>
      <vt:lpstr>Calibri</vt:lpstr>
      <vt:lpstr>Calibri Light</vt:lpstr>
      <vt:lpstr>Calibri Light (Body)</vt:lpstr>
      <vt:lpstr>Century Gothic</vt:lpstr>
      <vt:lpstr>Georgia</vt:lpstr>
      <vt:lpstr>Lucida Fax</vt:lpstr>
      <vt:lpstr>Office Theme</vt:lpstr>
      <vt:lpstr>PowerPoint Presentation</vt:lpstr>
      <vt:lpstr>Balanced scorecard slide 7</vt:lpstr>
      <vt:lpstr>Balanced scorecard slide 7</vt:lpstr>
      <vt:lpstr>PowerPoint Presentation</vt:lpstr>
      <vt:lpstr>PowerPoint Presentation</vt:lpstr>
      <vt:lpstr>PowerPoint Presentation</vt:lpstr>
      <vt:lpstr>PowerPoint Presentation</vt:lpstr>
      <vt:lpstr>Balanced scorecard slide 7</vt:lpstr>
      <vt:lpstr>PowerPoint Presentation</vt:lpstr>
      <vt:lpstr>PowerPoint Presentation</vt:lpstr>
      <vt:lpstr>PowerPoint Presentation</vt:lpstr>
      <vt:lpstr>PowerPoint Presentation</vt:lpstr>
      <vt:lpstr>Balanced scorecard slide 10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khushi morzaria</dc:creator>
  <cp:lastModifiedBy>khushi morzaria</cp:lastModifiedBy>
  <cp:revision>208</cp:revision>
  <dcterms:created xsi:type="dcterms:W3CDTF">2021-05-04T11:45:36Z</dcterms:created>
  <dcterms:modified xsi:type="dcterms:W3CDTF">2021-08-31T17:23:23Z</dcterms:modified>
</cp:coreProperties>
</file>