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D25BE2-C42B-4769-8BB9-160B97BDD107}">
  <a:tblStyle styleId="{6BD25BE2-C42B-4769-8BB9-160B97BDD1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bold.fntdata"/><Relationship Id="rId10" Type="http://schemas.openxmlformats.org/officeDocument/2006/relationships/slide" Target="slides/slide4.xml"/><Relationship Id="rId32" Type="http://schemas.openxmlformats.org/officeDocument/2006/relationships/font" Target="fonts/Raleway-regular.fntdata"/><Relationship Id="rId13" Type="http://schemas.openxmlformats.org/officeDocument/2006/relationships/slide" Target="slides/slide7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6.xml"/><Relationship Id="rId34" Type="http://schemas.openxmlformats.org/officeDocument/2006/relationships/font" Target="fonts/Raleway-italic.fntdata"/><Relationship Id="rId15" Type="http://schemas.openxmlformats.org/officeDocument/2006/relationships/slide" Target="slides/slide9.xml"/><Relationship Id="rId37" Type="http://schemas.openxmlformats.org/officeDocument/2006/relationships/font" Target="fonts/Lato-bold.fntdata"/><Relationship Id="rId14" Type="http://schemas.openxmlformats.org/officeDocument/2006/relationships/slide" Target="slides/slide8.xml"/><Relationship Id="rId36" Type="http://schemas.openxmlformats.org/officeDocument/2006/relationships/font" Target="fonts/Lato-regular.fntdata"/><Relationship Id="rId17" Type="http://schemas.openxmlformats.org/officeDocument/2006/relationships/slide" Target="slides/slide11.xml"/><Relationship Id="rId39" Type="http://schemas.openxmlformats.org/officeDocument/2006/relationships/font" Target="fonts/Lato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130210c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130210c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13ce53b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13ce53b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13ce53ba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13ce53b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13ce53ba4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13ce53ba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13ce53ba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13ce53ba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13ce53ba4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13ce53ba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fd3f2bab9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fd3f2bab9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130210cab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130210cab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130210ca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130210ca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130210cab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130210cab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fd3f2bab9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fd3f2bab9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130210ca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130210ca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130210cab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130210cab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130210cab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130210cab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30210ca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30210ca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130210cab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130210cab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130210cab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3130210ca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fd3f2bab9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fd3f2bab9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fd3f2bab9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fd3f2bab9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fd3f2bab9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fd3f2bab9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fd3f2bab9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fd3f2bab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fd3f2bab9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fd3f2bab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fd3f2bab9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fd3f2bab9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fd3f2ba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fd3f2ba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ink.springer.com/article/10.1007/s13296-019-00282-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mrp.com/blog/bending/beam-bending/curved-beam-design.html" TargetMode="External"/><Relationship Id="rId4" Type="http://schemas.openxmlformats.org/officeDocument/2006/relationships/hyperlink" Target="https://ieeexplore.ieee.org/document/6533377" TargetMode="External"/><Relationship Id="rId5" Type="http://schemas.openxmlformats.org/officeDocument/2006/relationships/hyperlink" Target="https://www.onlineinterviewquestions.com/what-is-curved-beam/#:~:text=In%20short%2C%20we%20can%20say,Beam%20with%20large%20initial%20curvature" TargetMode="External"/><Relationship Id="rId6" Type="http://schemas.openxmlformats.org/officeDocument/2006/relationships/hyperlink" Target="https://slideplayer.com/slide/5275251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Vector Algebra in Civil Structure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58-63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 Bridge History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ancient romans were the first to recognize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potential of arch bridges for construction.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Roman arc bridges were usually constructed using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s</a:t>
            </a:r>
            <a:r>
              <a:rPr lang="en"/>
              <a:t>emi-circulars  </a:t>
            </a:r>
            <a:r>
              <a:rPr lang="en"/>
              <a:t>   </a:t>
            </a:r>
            <a:r>
              <a:rPr lang="en"/>
              <a:t>s</a:t>
            </a:r>
            <a:r>
              <a:rPr lang="en"/>
              <a:t>arcs, although some used arcs less than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      </a:t>
            </a:r>
            <a:r>
              <a:rPr lang="en"/>
              <a:t>a</a:t>
            </a:r>
            <a:r>
              <a:rPr lang="en"/>
              <a:t> semi-circle.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600" y="1560450"/>
            <a:ext cx="2974550" cy="29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of an Arch Bridge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Arch bridge construction centers on the idea that the </a:t>
            </a:r>
            <a:endParaRPr sz="14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arch distributes the  force of gravity acting on the bridge</a:t>
            </a:r>
            <a:endParaRPr sz="14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(i.e., the thrust) through the curve of the arch and into 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              the column beneath it, which are called  base columns. 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force vectors for each stone push downward in a 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direction perpendicular to the joint between the stones 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and the force vectors are assumed to have the same 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magnitude(except for the keystone). </a:t>
            </a:r>
            <a:endParaRPr sz="1400"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-6989" l="0" r="0" t="6990"/>
          <a:stretch/>
        </p:blipFill>
        <p:spPr>
          <a:xfrm>
            <a:off x="5648000" y="1697975"/>
            <a:ext cx="3496000" cy="30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Formulae of the Arch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Elastic Energy , U (s, t ) = EaAa/2∫ [ ∂va (s, t )/∂s − w(s, t )/R]^2ds + EaIa/2∫ [ ∂2wa(s, t )/∂s2 + ∂v(s, t )/R∂s]^2ds</a:t>
            </a:r>
            <a:endParaRPr b="1"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800"/>
              <a:t>Kinetic Energy ,T (s, t ) = μ(s)/2∫ {[ ∂va (s, t )/∂t ]^2 + [ ∂wa (s, t)/∂t]^2}ds</a:t>
            </a:r>
            <a:endParaRPr b="1"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where μ(s) and μ(x) denote the masses per unit length of arch and beam, respectively. E</a:t>
            </a:r>
            <a:r>
              <a:rPr lang="en" sz="3200"/>
              <a:t>ic</a:t>
            </a:r>
            <a:r>
              <a:rPr lang="en" sz="4800"/>
              <a:t> (i = 1, 2, . . .), A</a:t>
            </a:r>
            <a:r>
              <a:rPr lang="en" sz="3600"/>
              <a:t>ic</a:t>
            </a:r>
            <a:r>
              <a:rPr lang="en" sz="4800"/>
              <a:t> (i = 1, 2, …..)L</a:t>
            </a:r>
            <a:r>
              <a:rPr lang="en" sz="3200"/>
              <a:t>ic </a:t>
            </a:r>
            <a:r>
              <a:rPr lang="en" sz="4300"/>
              <a:t>(i = 1, 2, . . .) </a:t>
            </a:r>
            <a:r>
              <a:rPr lang="en" sz="4800"/>
              <a:t>denote the Young’s modulus, area and length of the ith hanger, respectively. 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n denotes the number of the  segments.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 R denotes the radius of the arch, wa, va and wb are the arch’s normal displacement, tangential displacement and the beam’s transverse displacement, respectively.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 The location Si (i = 1, 2, . . .) of the ith hanger on arch depends on φi (i = 1, 2, . . .) and Xi (i = 1, 2, . . .).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 Correspondingly, wai, vai and wbi are the displacements of the ith hanger’s end points.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Additionally, ki (i = 1, 2, . . .) denotes the spring constant.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729450" y="1304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rgbClr val="333333"/>
                </a:solidFill>
                <a:highlight>
                  <a:srgbClr val="FCFCFC"/>
                </a:highlight>
              </a:rPr>
              <a:t>Design of network Arch Bridge (Diagram)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Abbreviations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00"/>
              <a:t>m</a:t>
            </a:r>
            <a:r>
              <a:rPr i="1" lang="en" sz="3500"/>
              <a:t> : </a:t>
            </a:r>
            <a:r>
              <a:rPr lang="en" sz="3500"/>
              <a:t>Number of cables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</a:t>
            </a:r>
            <a:r>
              <a:rPr lang="en" sz="2000"/>
              <a:t>br</a:t>
            </a:r>
            <a:r>
              <a:rPr i="1" lang="en" sz="3500"/>
              <a:t> :</a:t>
            </a:r>
            <a:r>
              <a:rPr lang="en" sz="3500"/>
              <a:t> Number of arch cross-beam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 </a:t>
            </a:r>
            <a:r>
              <a:rPr i="1" lang="en" sz="3500"/>
              <a:t>:</a:t>
            </a:r>
            <a:r>
              <a:rPr lang="en" sz="3500"/>
              <a:t> Spacing step of the cables                                                 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</a:t>
            </a:r>
            <a:r>
              <a:rPr lang="en" sz="2000"/>
              <a:t>br</a:t>
            </a:r>
            <a:r>
              <a:rPr i="1" lang="en" sz="3500"/>
              <a:t> :</a:t>
            </a:r>
            <a:r>
              <a:rPr lang="en" sz="3500"/>
              <a:t> Step of the arch cross-beam along the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arch rib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</a:t>
            </a:r>
            <a:r>
              <a:rPr lang="en" sz="2000"/>
              <a:t>C</a:t>
            </a:r>
            <a:r>
              <a:rPr i="1" lang="en" sz="3500"/>
              <a:t> :</a:t>
            </a:r>
            <a:r>
              <a:rPr lang="en" sz="3500"/>
              <a:t> Cable cross-section                                                          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[Abbreviations are continued in next page]</a:t>
            </a:r>
            <a:endParaRPr sz="3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8225" y="1740975"/>
            <a:ext cx="4496676" cy="33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3333"/>
                </a:solidFill>
                <a:highlight>
                  <a:srgbClr val="FCFCFC"/>
                </a:highlight>
              </a:rPr>
              <a:t>Design of network </a:t>
            </a:r>
            <a:r>
              <a:rPr lang="en" sz="2300">
                <a:solidFill>
                  <a:srgbClr val="333333"/>
                </a:solidFill>
                <a:highlight>
                  <a:srgbClr val="FCFCFC"/>
                </a:highlight>
              </a:rPr>
              <a:t>Arch Bridges(Abbreviation)</a:t>
            </a:r>
            <a:endParaRPr sz="23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419625" y="1853850"/>
            <a:ext cx="7688700" cy="26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5600">
                <a:solidFill>
                  <a:srgbClr val="333333"/>
                </a:solidFill>
              </a:rPr>
              <a:t>L</a:t>
            </a:r>
            <a:r>
              <a:rPr i="1" lang="en" sz="5600"/>
              <a:t>:</a:t>
            </a:r>
            <a:r>
              <a:rPr lang="en" sz="5600"/>
              <a:t> Bridge span length                                                                  L</a:t>
            </a:r>
            <a:r>
              <a:rPr lang="en" sz="2800"/>
              <a:t>R</a:t>
            </a:r>
            <a:r>
              <a:rPr lang="en" sz="5600"/>
              <a:t> </a:t>
            </a:r>
            <a:r>
              <a:rPr i="1" lang="en" sz="5600"/>
              <a:t>:</a:t>
            </a:r>
            <a:r>
              <a:rPr lang="en" sz="5600"/>
              <a:t> Arch rib length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L</a:t>
            </a:r>
            <a:r>
              <a:rPr lang="en" sz="3200"/>
              <a:t>Rbr</a:t>
            </a:r>
            <a:r>
              <a:rPr i="1" lang="en" sz="5600"/>
              <a:t> :</a:t>
            </a:r>
            <a:r>
              <a:rPr lang="en" sz="5600"/>
              <a:t> Wind bracing system length                                        W</a:t>
            </a:r>
            <a:r>
              <a:rPr lang="en" sz="3200"/>
              <a:t>d</a:t>
            </a:r>
            <a:r>
              <a:rPr i="1" lang="en" sz="5600"/>
              <a:t> :</a:t>
            </a:r>
            <a:r>
              <a:rPr lang="en" sz="5600"/>
              <a:t> Bridge width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f</a:t>
            </a:r>
            <a:r>
              <a:rPr i="1" lang="en" sz="5600"/>
              <a:t> :</a:t>
            </a:r>
            <a:r>
              <a:rPr lang="en" sz="5600"/>
              <a:t> Arch rise                                                                                        h</a:t>
            </a:r>
            <a:r>
              <a:rPr i="1" lang="en" sz="5600"/>
              <a:t> :</a:t>
            </a:r>
            <a:r>
              <a:rPr lang="en" sz="5600"/>
              <a:t> Height of the end portal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α</a:t>
            </a:r>
            <a:r>
              <a:rPr i="1" lang="en" sz="5600"/>
              <a:t> :</a:t>
            </a:r>
            <a:r>
              <a:rPr lang="en" sz="5600"/>
              <a:t> Cable slope                                                                                 D</a:t>
            </a:r>
            <a:r>
              <a:rPr lang="en" sz="3600"/>
              <a:t>L</a:t>
            </a:r>
            <a:r>
              <a:rPr i="1" lang="en" sz="5600"/>
              <a:t> :</a:t>
            </a:r>
            <a:r>
              <a:rPr lang="en" sz="5600"/>
              <a:t> Dead Load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L</a:t>
            </a:r>
            <a:r>
              <a:rPr lang="en" sz="3200"/>
              <a:t>L</a:t>
            </a:r>
            <a:r>
              <a:rPr i="1" lang="en" sz="5600"/>
              <a:t> :</a:t>
            </a:r>
            <a:r>
              <a:rPr lang="en" sz="5600"/>
              <a:t> Live Load                                                                                     H</a:t>
            </a:r>
            <a:r>
              <a:rPr lang="en" sz="3200"/>
              <a:t>R</a:t>
            </a:r>
            <a:r>
              <a:rPr i="1" lang="en" sz="5600"/>
              <a:t> :</a:t>
            </a:r>
            <a:r>
              <a:rPr lang="en" sz="5600"/>
              <a:t> Height of the arch rib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B</a:t>
            </a:r>
            <a:r>
              <a:rPr lang="en" sz="3200"/>
              <a:t>R</a:t>
            </a:r>
            <a:r>
              <a:rPr i="1" lang="en" sz="5600"/>
              <a:t> :</a:t>
            </a:r>
            <a:r>
              <a:rPr lang="en" sz="5600"/>
              <a:t> Width of the arch rib cross-section                           t</a:t>
            </a:r>
            <a:r>
              <a:rPr lang="en" sz="3200"/>
              <a:t>Rw</a:t>
            </a:r>
            <a:r>
              <a:rPr i="1" lang="en" sz="5600"/>
              <a:t> :</a:t>
            </a:r>
            <a:r>
              <a:rPr lang="en" sz="5600"/>
              <a:t> Web thickness of the arch rib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                                                                                                               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t</a:t>
            </a:r>
            <a:r>
              <a:rPr lang="en" sz="3200"/>
              <a:t>Rf</a:t>
            </a:r>
            <a:r>
              <a:rPr i="1" lang="en" sz="5600"/>
              <a:t> :</a:t>
            </a:r>
            <a:r>
              <a:rPr lang="en" sz="5600"/>
              <a:t> Flange thickness of the arch rib                                   H</a:t>
            </a:r>
            <a:r>
              <a:rPr lang="en" sz="3200"/>
              <a:t>T</a:t>
            </a:r>
            <a:r>
              <a:rPr i="1" lang="en" sz="5600"/>
              <a:t> :</a:t>
            </a:r>
            <a:r>
              <a:rPr lang="en" sz="5600"/>
              <a:t> Height of the tie girder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cross-section                                                                                  t</a:t>
            </a:r>
            <a:r>
              <a:rPr lang="en" sz="3200"/>
              <a:t>Tw</a:t>
            </a:r>
            <a:r>
              <a:rPr i="1" lang="en" sz="5600"/>
              <a:t> :</a:t>
            </a:r>
            <a:r>
              <a:rPr lang="en" sz="5600"/>
              <a:t> Web thickness of the tie girder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B</a:t>
            </a:r>
            <a:r>
              <a:rPr lang="en" sz="2800"/>
              <a:t>T</a:t>
            </a:r>
            <a:r>
              <a:rPr i="1" lang="en" sz="5600"/>
              <a:t> :</a:t>
            </a:r>
            <a:r>
              <a:rPr lang="en" sz="5600"/>
              <a:t> Width of the tie girder cross-section                    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t</a:t>
            </a:r>
            <a:r>
              <a:rPr lang="en" sz="3600"/>
              <a:t>Tf</a:t>
            </a:r>
            <a:r>
              <a:rPr i="1" lang="en" sz="3600"/>
              <a:t> </a:t>
            </a:r>
            <a:r>
              <a:rPr i="1" lang="en" sz="5600"/>
              <a:t>:</a:t>
            </a:r>
            <a:r>
              <a:rPr lang="en" sz="5600"/>
              <a:t> Flange thickness of the tie girder                             D</a:t>
            </a:r>
            <a:r>
              <a:rPr lang="en" sz="3200"/>
              <a:t>br</a:t>
            </a:r>
            <a:r>
              <a:rPr i="1" lang="en" sz="3200"/>
              <a:t> </a:t>
            </a:r>
            <a:r>
              <a:rPr i="1" lang="en" sz="5600"/>
              <a:t>:</a:t>
            </a:r>
            <a:r>
              <a:rPr lang="en" sz="5600"/>
              <a:t> External diameter of the arch cross beam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cross-section                                                                                  t</a:t>
            </a:r>
            <a:r>
              <a:rPr lang="en" sz="3200"/>
              <a:t>br</a:t>
            </a:r>
            <a:r>
              <a:rPr i="1" lang="en" sz="5600"/>
              <a:t> : </a:t>
            </a:r>
            <a:r>
              <a:rPr lang="en" sz="5600"/>
              <a:t>Pipe thickness of the arch cross beam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Nidhish (63):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https://link.springer.com/article/10.1007/s13296-019-00282-8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file:///C:/Users/Admin/Downloads/precalculus-m2-topic-d-lesson-20-teacher%20(1).pdf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LINEAR ALBEBRA IN CIVIL ENGINEERING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601775" y="295200"/>
            <a:ext cx="65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/>
        </p:nvSpPr>
        <p:spPr>
          <a:xfrm>
            <a:off x="204375" y="987825"/>
            <a:ext cx="80274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Civil engineers use linear algebra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</a:rPr>
              <a:t>to design and analyze load-bearing structures such as bridges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 Mechanical engineers use linear algebra to design and analyze suspension systems, and electrical engineers use it to design and analyze electrical circuits.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204375" y="170325"/>
            <a:ext cx="65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5" y="567725"/>
            <a:ext cx="6449275" cy="41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79475" y="68125"/>
            <a:ext cx="30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59550" y="0"/>
            <a:ext cx="7688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ESHA RANE 60 </a:t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00" y="658550"/>
            <a:ext cx="5181376" cy="40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4"/>
          <p:cNvGraphicFramePr/>
          <p:nvPr/>
        </p:nvGraphicFramePr>
        <p:xfrm>
          <a:off x="952500" y="47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{6BD25BE2-C42B-4769-8BB9-160B97BDD107}</a:tableStyleId>
              </a:tblPr>
              <a:tblGrid>
                <a:gridCol w="3619500"/>
                <a:gridCol w="3619500"/>
              </a:tblGrid>
              <a:tr h="8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58 - Pulkita Puri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Application Of Curvature Beam in Civil Structure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60 - Esha Rane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APPLICATION OF LINEAR ALGEBRA IN CIVIL ENGINEERING</a:t>
                      </a:r>
                      <a:endParaRPr sz="2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61- Kris Rodrigues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63 - Nidhish Samajpati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Application of vectors in arch bridges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/>
        </p:nvSpPr>
        <p:spPr>
          <a:xfrm>
            <a:off x="90850" y="0"/>
            <a:ext cx="29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>
                <a:latin typeface="Lato"/>
                <a:ea typeface="Lato"/>
                <a:cs typeface="Lato"/>
                <a:sym typeface="Lato"/>
              </a:rPr>
              <a:t>Application Of Curvature Beam in Civil Structure</a:t>
            </a:r>
            <a:endParaRPr b="0" sz="3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Curvature Beam in Civil Structure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A curved beam is defined as </a:t>
            </a:r>
            <a:r>
              <a:rPr b="1" lang="en" sz="1500">
                <a:solidFill>
                  <a:srgbClr val="202124"/>
                </a:solidFill>
                <a:highlight>
                  <a:srgbClr val="FFFFFF"/>
                </a:highlight>
              </a:rPr>
              <a:t>a beam in which the neutral axis in unloaded condition is curved instead of straight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598" y="2078875"/>
            <a:ext cx="4105826" cy="271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Curved</a:t>
            </a:r>
            <a:r>
              <a:rPr lang="en"/>
              <a:t> Beams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Curved beams are known to be </a:t>
            </a:r>
            <a:r>
              <a:rPr b="1" lang="en" sz="1500">
                <a:solidFill>
                  <a:srgbClr val="202124"/>
                </a:solidFill>
                <a:highlight>
                  <a:srgbClr val="FFFFFF"/>
                </a:highlight>
              </a:rPr>
              <a:t>more efficient in transfer of loads than straight beams. 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The transfer in the curved beam is affected by means of bending, shear and membrane action.</a:t>
            </a:r>
            <a:endParaRPr sz="150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400" y="1185650"/>
            <a:ext cx="4219886" cy="31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Curved Beam Formula and it’s </a:t>
            </a:r>
            <a:r>
              <a:rPr lang="en"/>
              <a:t>Illustration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3850"/>
            <a:ext cx="4950632" cy="328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625" y="1930151"/>
            <a:ext cx="4193376" cy="30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Shifting of Neutral Axis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6250"/>
            <a:ext cx="9144002" cy="21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729450" y="2078875"/>
            <a:ext cx="7688700" cy="29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Pulkita (58):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Curved Beam Design Procedure - The Chicago Curve (cmrp.com)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Finite element analysis on curved beams of various sections | IEEE Conference Publication | IEEE Xplore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What is curved beam? - Online Interview Questions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Beam Deflection Review ( ) - ppt video online download (slideplayer.com)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vectors in arch bridges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