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layfair Display"/>
      <p:regular r:id="rId27"/>
      <p:bold r:id="rId28"/>
      <p:italic r:id="rId29"/>
      <p:boldItalic r:id="rId30"/>
    </p:embeddedFont>
    <p:embeddedFont>
      <p:font typeface="Montserrat"/>
      <p:regular r:id="rId31"/>
      <p:bold r:id="rId32"/>
      <p:italic r:id="rId33"/>
      <p:boldItalic r:id="rId34"/>
    </p:embeddedFont>
    <p:embeddedFont>
      <p:font typeface="Lato"/>
      <p:regular r:id="rId35"/>
      <p:bold r:id="rId36"/>
      <p:italic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layfairDisplay-bold.fntdata"/><Relationship Id="rId27" Type="http://schemas.openxmlformats.org/officeDocument/2006/relationships/font" Target="fonts/PlayfairDispl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layfairDispl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PlayfairDisplay-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12a4a892d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12a4a892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12a4a892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12a4a892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312a4a892d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312a4a892d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12a4a892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12a4a892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312a4a892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312a4a892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12a4a892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12a4a892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12a4a892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12a4a892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12a4a892d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12a4a892d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12a4a892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12a4a892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312a4a892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312a4a892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312a4a892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312a4a892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6b573b028d253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6b573b028d253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12a4a892d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12a4a892d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312a4a892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312a4a892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312a4a892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312a4a892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312a4a892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312a4a892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12a4a892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312a4a892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12a4a892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12a4a892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12a4a892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12a4a892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312a4a892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312a4a892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math.libretexts.org/Bookshelves/Applied_Mathematics/Applied_Finite_Mathematics_(Sekhon_and_Bloom)/02%3A_Matrices/2.05%3A_Application_of_Matrices_in_Cryptography" TargetMode="External"/><Relationship Id="rId4" Type="http://schemas.openxmlformats.org/officeDocument/2006/relationships/hyperlink" Target="https://www.chegg.com/homework-help/questions-and-answers/example-5-cryptography-message-46-84-85-28-47-46-4-5-10-30-48-72-29-57-38-38-57-95-encoded-q24980019" TargetMode="External"/><Relationship Id="rId5" Type="http://schemas.openxmlformats.org/officeDocument/2006/relationships/hyperlink" Target="https://images.app.goo.gl/ihWotX6fNvYsH6sX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1157400" y="630225"/>
            <a:ext cx="7545900" cy="2387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GB" sz="4050">
                <a:solidFill>
                  <a:srgbClr val="888DA8"/>
                </a:solidFill>
                <a:highlight>
                  <a:srgbClr val="FFFFFF"/>
                </a:highlight>
                <a:latin typeface="Arial"/>
                <a:ea typeface="Arial"/>
                <a:cs typeface="Arial"/>
                <a:sym typeface="Arial"/>
              </a:rPr>
              <a:t>Application of matrix algebra and inverse in encoding and decoding of messages</a:t>
            </a:r>
            <a:endParaRPr sz="7800"/>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GB" sz="2800"/>
              <a:t>ROLL NO: 51 TO 57</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3</a:t>
            </a:r>
            <a:endParaRPr/>
          </a:p>
        </p:txBody>
      </p:sp>
      <p:sp>
        <p:nvSpPr>
          <p:cNvPr id="125" name="Google Shape;125;p22"/>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p>
        </p:txBody>
      </p:sp>
      <p:pic>
        <p:nvPicPr>
          <p:cNvPr id="126" name="Google Shape;126;p22"/>
          <p:cNvPicPr preferRelativeResize="0"/>
          <p:nvPr/>
        </p:nvPicPr>
        <p:blipFill rotWithShape="1">
          <a:blip r:embed="rId3">
            <a:alphaModFix/>
          </a:blip>
          <a:srcRect b="5445" l="0" r="0" t="56841"/>
          <a:stretch/>
        </p:blipFill>
        <p:spPr>
          <a:xfrm>
            <a:off x="1115725" y="1606650"/>
            <a:ext cx="6950976" cy="2962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4</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32" name="Google Shape;132;p2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33" name="Google Shape;133;p23"/>
          <p:cNvSpPr txBox="1"/>
          <p:nvPr/>
        </p:nvSpPr>
        <p:spPr>
          <a:xfrm>
            <a:off x="2410100" y="1103100"/>
            <a:ext cx="611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encoding matrix</a:t>
            </a:r>
            <a:endParaRPr>
              <a:latin typeface="Lato"/>
              <a:ea typeface="Lato"/>
              <a:cs typeface="Lato"/>
              <a:sym typeface="Lato"/>
            </a:endParaRPr>
          </a:p>
        </p:txBody>
      </p:sp>
      <p:pic>
        <p:nvPicPr>
          <p:cNvPr id="134" name="Google Shape;134;p23"/>
          <p:cNvPicPr preferRelativeResize="0"/>
          <p:nvPr/>
        </p:nvPicPr>
        <p:blipFill rotWithShape="1">
          <a:blip r:embed="rId3">
            <a:alphaModFix/>
          </a:blip>
          <a:srcRect b="13667" l="14963" r="15889" t="25778"/>
          <a:stretch/>
        </p:blipFill>
        <p:spPr>
          <a:xfrm>
            <a:off x="1451000" y="1654075"/>
            <a:ext cx="5860775" cy="2885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4</a:t>
            </a:r>
            <a:endParaRPr/>
          </a:p>
        </p:txBody>
      </p:sp>
      <p:sp>
        <p:nvSpPr>
          <p:cNvPr id="140" name="Google Shape;140;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
        <p:nvSpPr>
          <p:cNvPr id="141" name="Google Shape;141;p24"/>
          <p:cNvSpPr txBox="1"/>
          <p:nvPr/>
        </p:nvSpPr>
        <p:spPr>
          <a:xfrm>
            <a:off x="2458025" y="1145025"/>
            <a:ext cx="578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Using 3x3 decoding matrix</a:t>
            </a:r>
            <a:endParaRPr>
              <a:latin typeface="Lato"/>
              <a:ea typeface="Lato"/>
              <a:cs typeface="Lato"/>
              <a:sym typeface="Lato"/>
            </a:endParaRPr>
          </a:p>
        </p:txBody>
      </p:sp>
      <p:pic>
        <p:nvPicPr>
          <p:cNvPr id="142" name="Google Shape;142;p24"/>
          <p:cNvPicPr preferRelativeResize="0"/>
          <p:nvPr/>
        </p:nvPicPr>
        <p:blipFill rotWithShape="1">
          <a:blip r:embed="rId3">
            <a:alphaModFix/>
          </a:blip>
          <a:srcRect b="10754" l="13196" r="16941" t="28451"/>
          <a:stretch/>
        </p:blipFill>
        <p:spPr>
          <a:xfrm>
            <a:off x="910275" y="1610600"/>
            <a:ext cx="6675550" cy="304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5</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48" name="Google Shape;148;p2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p>
        </p:txBody>
      </p:sp>
      <p:pic>
        <p:nvPicPr>
          <p:cNvPr id="149" name="Google Shape;149;p25"/>
          <p:cNvPicPr preferRelativeResize="0"/>
          <p:nvPr/>
        </p:nvPicPr>
        <p:blipFill>
          <a:blip r:embed="rId3">
            <a:alphaModFix/>
          </a:blip>
          <a:stretch>
            <a:fillRect/>
          </a:stretch>
        </p:blipFill>
        <p:spPr>
          <a:xfrm>
            <a:off x="1205425" y="953650"/>
            <a:ext cx="5822800" cy="2359800"/>
          </a:xfrm>
          <a:prstGeom prst="rect">
            <a:avLst/>
          </a:prstGeom>
          <a:noFill/>
          <a:ln>
            <a:noFill/>
          </a:ln>
        </p:spPr>
      </p:pic>
      <p:pic>
        <p:nvPicPr>
          <p:cNvPr id="150" name="Google Shape;150;p25"/>
          <p:cNvPicPr preferRelativeResize="0"/>
          <p:nvPr/>
        </p:nvPicPr>
        <p:blipFill>
          <a:blip r:embed="rId4">
            <a:alphaModFix/>
          </a:blip>
          <a:stretch>
            <a:fillRect/>
          </a:stretch>
        </p:blipFill>
        <p:spPr>
          <a:xfrm>
            <a:off x="1205425" y="3155897"/>
            <a:ext cx="6049200" cy="19876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5</a:t>
            </a:r>
            <a:endParaRPr/>
          </a:p>
        </p:txBody>
      </p:sp>
      <p:sp>
        <p:nvSpPr>
          <p:cNvPr id="156" name="Google Shape;156;p26"/>
          <p:cNvSpPr txBox="1"/>
          <p:nvPr>
            <p:ph idx="1" type="body"/>
          </p:nvPr>
        </p:nvSpPr>
        <p:spPr>
          <a:xfrm>
            <a:off x="311700" y="1017725"/>
            <a:ext cx="1293300" cy="377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MESSAGESPECIMEN:</a:t>
            </a:r>
            <a:endParaRPr/>
          </a:p>
          <a:p>
            <a:pPr indent="0" lvl="0" marL="0" rtl="0" algn="l">
              <a:spcBef>
                <a:spcPts val="1200"/>
              </a:spcBef>
              <a:spcAft>
                <a:spcPts val="0"/>
              </a:spcAft>
              <a:buNone/>
            </a:pPr>
            <a:r>
              <a:rPr lang="en-GB"/>
              <a:t>HOW ARE YOU</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ARRIVED SAFELY</a:t>
            </a:r>
            <a:endParaRPr/>
          </a:p>
          <a:p>
            <a:pPr indent="0" lvl="0" marL="0" rtl="0" algn="l">
              <a:spcBef>
                <a:spcPts val="1200"/>
              </a:spcBef>
              <a:spcAft>
                <a:spcPts val="1200"/>
              </a:spcAft>
              <a:buNone/>
            </a:pPr>
            <a:r>
              <a:t/>
            </a:r>
            <a:endParaRPr/>
          </a:p>
        </p:txBody>
      </p:sp>
      <p:sp>
        <p:nvSpPr>
          <p:cNvPr id="157" name="Google Shape;157;p2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55</a:t>
            </a:r>
            <a:endParaRPr>
              <a:solidFill>
                <a:schemeClr val="dk2"/>
              </a:solidFill>
              <a:latin typeface="Lato"/>
              <a:ea typeface="Lato"/>
              <a:cs typeface="Lato"/>
              <a:sym typeface="Lato"/>
            </a:endParaRPr>
          </a:p>
        </p:txBody>
      </p:sp>
      <p:pic>
        <p:nvPicPr>
          <p:cNvPr id="158" name="Google Shape;158;p26"/>
          <p:cNvPicPr preferRelativeResize="0"/>
          <p:nvPr/>
        </p:nvPicPr>
        <p:blipFill>
          <a:blip r:embed="rId3">
            <a:alphaModFix/>
          </a:blip>
          <a:stretch>
            <a:fillRect/>
          </a:stretch>
        </p:blipFill>
        <p:spPr>
          <a:xfrm>
            <a:off x="1719700" y="1062550"/>
            <a:ext cx="3646450" cy="2370885"/>
          </a:xfrm>
          <a:prstGeom prst="rect">
            <a:avLst/>
          </a:prstGeom>
          <a:noFill/>
          <a:ln>
            <a:noFill/>
          </a:ln>
        </p:spPr>
      </p:pic>
      <p:pic>
        <p:nvPicPr>
          <p:cNvPr id="159" name="Google Shape;159;p26"/>
          <p:cNvPicPr preferRelativeResize="0"/>
          <p:nvPr/>
        </p:nvPicPr>
        <p:blipFill>
          <a:blip r:embed="rId4">
            <a:alphaModFix/>
          </a:blip>
          <a:stretch>
            <a:fillRect/>
          </a:stretch>
        </p:blipFill>
        <p:spPr>
          <a:xfrm>
            <a:off x="1873537" y="3155400"/>
            <a:ext cx="3492600" cy="198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6</a:t>
            </a:r>
            <a:endParaRPr/>
          </a:p>
          <a:p>
            <a:pPr indent="0" lvl="0" marL="0" rtl="0" algn="l">
              <a:spcBef>
                <a:spcPts val="0"/>
              </a:spcBef>
              <a:spcAft>
                <a:spcPts val="0"/>
              </a:spcAft>
              <a:buNone/>
            </a:pPr>
            <a:r>
              <a:t/>
            </a:r>
            <a:endParaRPr/>
          </a:p>
        </p:txBody>
      </p:sp>
      <p:sp>
        <p:nvSpPr>
          <p:cNvPr id="165" name="Google Shape;165;p2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6" name="Google Shape;166;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latin typeface="Comic Sans MS"/>
              <a:ea typeface="Comic Sans MS"/>
              <a:cs typeface="Comic Sans MS"/>
              <a:sym typeface="Comic Sans MS"/>
            </a:endParaRPr>
          </a:p>
        </p:txBody>
      </p:sp>
      <p:pic>
        <p:nvPicPr>
          <p:cNvPr id="167" name="Google Shape;167;p27"/>
          <p:cNvPicPr preferRelativeResize="0"/>
          <p:nvPr/>
        </p:nvPicPr>
        <p:blipFill>
          <a:blip r:embed="rId3">
            <a:alphaModFix/>
          </a:blip>
          <a:stretch>
            <a:fillRect/>
          </a:stretch>
        </p:blipFill>
        <p:spPr>
          <a:xfrm>
            <a:off x="355950" y="4262074"/>
            <a:ext cx="7720201" cy="699450"/>
          </a:xfrm>
          <a:prstGeom prst="rect">
            <a:avLst/>
          </a:prstGeom>
          <a:noFill/>
          <a:ln>
            <a:noFill/>
          </a:ln>
        </p:spPr>
      </p:pic>
      <p:pic>
        <p:nvPicPr>
          <p:cNvPr id="168" name="Google Shape;168;p27"/>
          <p:cNvPicPr preferRelativeResize="0"/>
          <p:nvPr/>
        </p:nvPicPr>
        <p:blipFill>
          <a:blip r:embed="rId4">
            <a:alphaModFix/>
          </a:blip>
          <a:stretch>
            <a:fillRect/>
          </a:stretch>
        </p:blipFill>
        <p:spPr>
          <a:xfrm>
            <a:off x="240275" y="1181074"/>
            <a:ext cx="5704124" cy="1479675"/>
          </a:xfrm>
          <a:prstGeom prst="rect">
            <a:avLst/>
          </a:prstGeom>
          <a:noFill/>
          <a:ln>
            <a:noFill/>
          </a:ln>
        </p:spPr>
      </p:pic>
      <p:pic>
        <p:nvPicPr>
          <p:cNvPr id="169" name="Google Shape;169;p27"/>
          <p:cNvPicPr preferRelativeResize="0"/>
          <p:nvPr/>
        </p:nvPicPr>
        <p:blipFill>
          <a:blip r:embed="rId5">
            <a:alphaModFix/>
          </a:blip>
          <a:stretch>
            <a:fillRect/>
          </a:stretch>
        </p:blipFill>
        <p:spPr>
          <a:xfrm>
            <a:off x="204676" y="2876025"/>
            <a:ext cx="7057225" cy="986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6</a:t>
            </a:r>
            <a:endParaRPr/>
          </a:p>
        </p:txBody>
      </p:sp>
      <p:sp>
        <p:nvSpPr>
          <p:cNvPr id="175" name="Google Shape;175;p2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1600">
                <a:latin typeface="Comic Sans MS"/>
                <a:ea typeface="Comic Sans MS"/>
                <a:cs typeface="Comic Sans MS"/>
                <a:sym typeface="Comic Sans MS"/>
              </a:rPr>
              <a:t>For decoding we find the inverse of matrix </a:t>
            </a:r>
            <a:endParaRPr b="1" sz="1600">
              <a:latin typeface="Comic Sans MS"/>
              <a:ea typeface="Comic Sans MS"/>
              <a:cs typeface="Comic Sans MS"/>
              <a:sym typeface="Comic Sans MS"/>
            </a:endParaRPr>
          </a:p>
        </p:txBody>
      </p:sp>
      <p:sp>
        <p:nvSpPr>
          <p:cNvPr id="176" name="Google Shape;176;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Comic Sans MS"/>
                <a:ea typeface="Comic Sans MS"/>
                <a:cs typeface="Comic Sans MS"/>
                <a:sym typeface="Comic Sans MS"/>
              </a:rPr>
              <a:t>Roll.No 56</a:t>
            </a:r>
            <a:endParaRPr>
              <a:solidFill>
                <a:schemeClr val="dk2"/>
              </a:solidFill>
              <a:latin typeface="Comic Sans MS"/>
              <a:ea typeface="Comic Sans MS"/>
              <a:cs typeface="Comic Sans MS"/>
              <a:sym typeface="Comic Sans MS"/>
            </a:endParaRPr>
          </a:p>
        </p:txBody>
      </p:sp>
      <p:pic>
        <p:nvPicPr>
          <p:cNvPr id="177" name="Google Shape;177;p28"/>
          <p:cNvPicPr preferRelativeResize="0"/>
          <p:nvPr/>
        </p:nvPicPr>
        <p:blipFill>
          <a:blip r:embed="rId3">
            <a:alphaModFix/>
          </a:blip>
          <a:stretch>
            <a:fillRect/>
          </a:stretch>
        </p:blipFill>
        <p:spPr>
          <a:xfrm>
            <a:off x="404750" y="2097875"/>
            <a:ext cx="6305550" cy="609600"/>
          </a:xfrm>
          <a:prstGeom prst="rect">
            <a:avLst/>
          </a:prstGeom>
          <a:noFill/>
          <a:ln>
            <a:noFill/>
          </a:ln>
        </p:spPr>
      </p:pic>
      <p:pic>
        <p:nvPicPr>
          <p:cNvPr id="178" name="Google Shape;178;p28"/>
          <p:cNvPicPr preferRelativeResize="0"/>
          <p:nvPr/>
        </p:nvPicPr>
        <p:blipFill>
          <a:blip r:embed="rId4">
            <a:alphaModFix/>
          </a:blip>
          <a:stretch>
            <a:fillRect/>
          </a:stretch>
        </p:blipFill>
        <p:spPr>
          <a:xfrm>
            <a:off x="551725" y="3196275"/>
            <a:ext cx="7711300" cy="1017900"/>
          </a:xfrm>
          <a:prstGeom prst="rect">
            <a:avLst/>
          </a:prstGeom>
          <a:noFill/>
          <a:ln>
            <a:noFill/>
          </a:ln>
        </p:spPr>
      </p:pic>
      <p:sp>
        <p:nvSpPr>
          <p:cNvPr id="179" name="Google Shape;179;p28"/>
          <p:cNvSpPr txBox="1"/>
          <p:nvPr/>
        </p:nvSpPr>
        <p:spPr>
          <a:xfrm>
            <a:off x="444950" y="4333700"/>
            <a:ext cx="781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Comic Sans MS"/>
                <a:ea typeface="Comic Sans MS"/>
                <a:cs typeface="Comic Sans MS"/>
                <a:sym typeface="Comic Sans MS"/>
              </a:rPr>
              <a:t>The message is translated to  “The crow flies at midnight” using the key given in the above slide.</a:t>
            </a:r>
            <a:endParaRPr b="1">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7</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85" name="Google Shape;185;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solidFill>
                <a:schemeClr val="dk2"/>
              </a:solidFill>
              <a:latin typeface="Lato"/>
              <a:ea typeface="Lato"/>
              <a:cs typeface="Lato"/>
              <a:sym typeface="Lato"/>
            </a:endParaRPr>
          </a:p>
        </p:txBody>
      </p:sp>
      <p:pic>
        <p:nvPicPr>
          <p:cNvPr id="186" name="Google Shape;186;p29"/>
          <p:cNvPicPr preferRelativeResize="0"/>
          <p:nvPr/>
        </p:nvPicPr>
        <p:blipFill>
          <a:blip r:embed="rId3">
            <a:alphaModFix/>
          </a:blip>
          <a:stretch>
            <a:fillRect/>
          </a:stretch>
        </p:blipFill>
        <p:spPr>
          <a:xfrm>
            <a:off x="896075" y="1017726"/>
            <a:ext cx="6647448" cy="4021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7</a:t>
            </a:r>
            <a:endParaRPr/>
          </a:p>
        </p:txBody>
      </p:sp>
      <p:sp>
        <p:nvSpPr>
          <p:cNvPr id="192" name="Google Shape;192;p3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3" name="Google Shape;193;p3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57</a:t>
            </a:r>
            <a:endParaRPr/>
          </a:p>
        </p:txBody>
      </p:sp>
      <p:pic>
        <p:nvPicPr>
          <p:cNvPr id="194" name="Google Shape;194;p30"/>
          <p:cNvPicPr preferRelativeResize="0"/>
          <p:nvPr/>
        </p:nvPicPr>
        <p:blipFill>
          <a:blip r:embed="rId3">
            <a:alphaModFix/>
          </a:blip>
          <a:stretch>
            <a:fillRect/>
          </a:stretch>
        </p:blipFill>
        <p:spPr>
          <a:xfrm>
            <a:off x="311700" y="1161875"/>
            <a:ext cx="6699499" cy="340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477750" y="400200"/>
            <a:ext cx="8188500" cy="1092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Significance of Encoding-Decoding Messages using Matrix Algebra and Inverse </a:t>
            </a:r>
            <a:endParaRPr/>
          </a:p>
        </p:txBody>
      </p:sp>
      <p:sp>
        <p:nvSpPr>
          <p:cNvPr id="200" name="Google Shape;200;p31"/>
          <p:cNvSpPr txBox="1"/>
          <p:nvPr>
            <p:ph idx="1" type="body"/>
          </p:nvPr>
        </p:nvSpPr>
        <p:spPr>
          <a:xfrm>
            <a:off x="228850" y="1492800"/>
            <a:ext cx="8805000" cy="345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600">
                <a:highlight>
                  <a:srgbClr val="FFFFFF"/>
                </a:highlight>
                <a:latin typeface="Comic Sans MS"/>
                <a:ea typeface="Comic Sans MS"/>
                <a:cs typeface="Comic Sans MS"/>
                <a:sym typeface="Comic Sans MS"/>
              </a:rPr>
              <a:t>Encryption dates back approximately 4000 years. Historical accounts indicate that the Chinese, Egyptians, Indian, and Greek encrypted messages in some way for various purposes. One famous encryption scheme is called the Caesar cipher, also called a substitution cipher, used by Julius Caesar, involved shifting letters in the alphabet, such as replacing A by C, B by D, C by E, etc, to encode a message. Substitution ciphers are too simple in design to be considered secure today.With the advent of the computer age and internet communication, the use of encryption has become widespread in communication and in keeping private data secure; it is no longer limited to military uses. Modern encryption methods are more complicated, often combining several steps or methods to encrypt data to keep it more secure and harder to break. Some modern methods make use of matrices as part of the encryption and decryption process; other fields of mathematics such as number theory play a large role in modern cryptography.</a:t>
            </a:r>
            <a:endParaRPr sz="1700">
              <a:latin typeface="Comic Sans MS"/>
              <a:ea typeface="Comic Sans MS"/>
              <a:cs typeface="Comic Sans MS"/>
              <a:sym typeface="Comic Sans MS"/>
            </a:endParaRPr>
          </a:p>
        </p:txBody>
      </p:sp>
      <p:sp>
        <p:nvSpPr>
          <p:cNvPr id="201" name="Google Shape;201;p31"/>
          <p:cNvSpPr txBox="1"/>
          <p:nvPr/>
        </p:nvSpPr>
        <p:spPr>
          <a:xfrm>
            <a:off x="0" y="0"/>
            <a:ext cx="22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559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Cryptography and use of matrices</a:t>
            </a:r>
            <a:endParaRPr/>
          </a:p>
        </p:txBody>
      </p:sp>
      <p:sp>
        <p:nvSpPr>
          <p:cNvPr id="65" name="Google Shape;65;p14"/>
          <p:cNvSpPr txBox="1"/>
          <p:nvPr>
            <p:ph idx="1" type="body"/>
          </p:nvPr>
        </p:nvSpPr>
        <p:spPr>
          <a:xfrm>
            <a:off x="311700" y="1234075"/>
            <a:ext cx="8520600" cy="3658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Font typeface="Comic Sans MS"/>
              <a:buChar char="●"/>
            </a:pPr>
            <a:r>
              <a:rPr b="1" lang="en-GB" sz="1400">
                <a:latin typeface="Comic Sans MS"/>
                <a:ea typeface="Comic Sans MS"/>
                <a:cs typeface="Comic Sans MS"/>
                <a:sym typeface="Comic Sans MS"/>
              </a:rPr>
              <a:t>Cryptography is the study of secure communications techniques that allow only the sender and intended recipient of a message to view its contents. The term is derived from the Greek word </a:t>
            </a:r>
            <a:r>
              <a:rPr b="1" i="1" lang="en-GB" sz="1400">
                <a:latin typeface="Comic Sans MS"/>
                <a:ea typeface="Comic Sans MS"/>
                <a:cs typeface="Comic Sans MS"/>
                <a:sym typeface="Comic Sans MS"/>
              </a:rPr>
              <a:t>kryptos,</a:t>
            </a:r>
            <a:r>
              <a:rPr b="1" lang="en-GB" sz="1400">
                <a:latin typeface="Comic Sans MS"/>
                <a:ea typeface="Comic Sans MS"/>
                <a:cs typeface="Comic Sans MS"/>
                <a:sym typeface="Comic Sans MS"/>
              </a:rPr>
              <a:t> which means hidden. It is closely associated to encryption, which is the act of scrambling ordinary text into what's known as ciphertext and then back again upon arrival.</a:t>
            </a:r>
            <a:endParaRPr b="1" sz="17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The Hill Algorithm, was created by Lester Hill, a mathematics professor who was involved with military encryption.</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is relatively easy to break with modern technology.</a:t>
            </a:r>
            <a:endParaRPr b="1" sz="1400">
              <a:highlight>
                <a:srgbClr val="FFFFFF"/>
              </a:highlight>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b="1" lang="en-GB" sz="1400">
                <a:highlight>
                  <a:srgbClr val="FFFFFF"/>
                </a:highlight>
                <a:latin typeface="Comic Sans MS"/>
                <a:ea typeface="Comic Sans MS"/>
                <a:cs typeface="Comic Sans MS"/>
                <a:sym typeface="Comic Sans MS"/>
              </a:rPr>
              <a:t>It involves arbitrarily assigning numbers to each letter.</a:t>
            </a:r>
            <a:endParaRPr b="1" sz="1400">
              <a:highlight>
                <a:srgbClr val="FFFFFF"/>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66" name="Google Shape;66;p14"/>
          <p:cNvPicPr preferRelativeResize="0"/>
          <p:nvPr/>
        </p:nvPicPr>
        <p:blipFill rotWithShape="1">
          <a:blip r:embed="rId3">
            <a:alphaModFix/>
          </a:blip>
          <a:srcRect b="48481" l="15851" r="40649" t="36396"/>
          <a:stretch/>
        </p:blipFill>
        <p:spPr>
          <a:xfrm>
            <a:off x="1652925" y="3752100"/>
            <a:ext cx="5502200" cy="1075375"/>
          </a:xfrm>
          <a:prstGeom prst="rect">
            <a:avLst/>
          </a:prstGeom>
          <a:noFill/>
          <a:ln>
            <a:noFill/>
          </a:ln>
        </p:spPr>
      </p:pic>
      <p:sp>
        <p:nvSpPr>
          <p:cNvPr id="67" name="Google Shape;67;p14"/>
          <p:cNvSpPr txBox="1"/>
          <p:nvPr/>
        </p:nvSpPr>
        <p:spPr>
          <a:xfrm>
            <a:off x="195775" y="133475"/>
            <a:ext cx="207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Comic Sans MS"/>
                <a:ea typeface="Comic Sans MS"/>
                <a:cs typeface="Comic Sans MS"/>
                <a:sym typeface="Comic Sans MS"/>
              </a:rPr>
              <a:t>Roll No. 56</a:t>
            </a:r>
            <a:endParaRPr>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Group Members :</a:t>
            </a:r>
            <a:endParaRPr/>
          </a:p>
        </p:txBody>
      </p:sp>
      <p:sp>
        <p:nvSpPr>
          <p:cNvPr id="207" name="Google Shape;207;p32"/>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latin typeface="Comic Sans MS"/>
                <a:ea typeface="Comic Sans MS"/>
                <a:cs typeface="Comic Sans MS"/>
                <a:sym typeface="Comic Sans MS"/>
              </a:rPr>
              <a:t>Roll No. </a:t>
            </a:r>
            <a:r>
              <a:rPr lang="en-GB">
                <a:latin typeface="Comic Sans MS"/>
                <a:ea typeface="Comic Sans MS"/>
                <a:cs typeface="Comic Sans MS"/>
                <a:sym typeface="Comic Sans MS"/>
              </a:rPr>
              <a:t>51 - Lokit Nagi</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52 - Tirth Parmar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53 - Aaradhya Patil</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54 - Maitreyi Pawar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55 - Tanishtha Poddar</a:t>
            </a:r>
            <a:endParaRPr>
              <a:latin typeface="Comic Sans MS"/>
              <a:ea typeface="Comic Sans MS"/>
              <a:cs typeface="Comic Sans MS"/>
              <a:sym typeface="Comic Sans MS"/>
            </a:endParaRPr>
          </a:p>
          <a:p>
            <a:pPr indent="0" lvl="0" marL="0" rtl="0" algn="l">
              <a:spcBef>
                <a:spcPts val="1200"/>
              </a:spcBef>
              <a:spcAft>
                <a:spcPts val="0"/>
              </a:spcAft>
              <a:buNone/>
            </a:pPr>
            <a:r>
              <a:rPr lang="en-GB">
                <a:latin typeface="Comic Sans MS"/>
                <a:ea typeface="Comic Sans MS"/>
                <a:cs typeface="Comic Sans MS"/>
                <a:sym typeface="Comic Sans MS"/>
              </a:rPr>
              <a:t>Roll No. 56 - Mahe Popat</a:t>
            </a:r>
            <a:endParaRPr>
              <a:latin typeface="Comic Sans MS"/>
              <a:ea typeface="Comic Sans MS"/>
              <a:cs typeface="Comic Sans MS"/>
              <a:sym typeface="Comic Sans MS"/>
            </a:endParaRPr>
          </a:p>
          <a:p>
            <a:pPr indent="0" lvl="0" marL="0" rtl="0" algn="l">
              <a:spcBef>
                <a:spcPts val="1200"/>
              </a:spcBef>
              <a:spcAft>
                <a:spcPts val="1200"/>
              </a:spcAft>
              <a:buNone/>
            </a:pPr>
            <a:r>
              <a:rPr lang="en-GB">
                <a:latin typeface="Comic Sans MS"/>
                <a:ea typeface="Comic Sans MS"/>
                <a:cs typeface="Comic Sans MS"/>
                <a:sym typeface="Comic Sans MS"/>
              </a:rPr>
              <a:t>Roll No. 57 - Muskaan Punjabi</a:t>
            </a:r>
            <a:endParaRPr>
              <a:latin typeface="Comic Sans MS"/>
              <a:ea typeface="Comic Sans MS"/>
              <a:cs typeface="Comic Sans MS"/>
              <a:sym typeface="Comic Sans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213" name="Google Shape;213;p33"/>
          <p:cNvSpPr txBox="1"/>
          <p:nvPr>
            <p:ph idx="1" type="body"/>
          </p:nvPr>
        </p:nvSpPr>
        <p:spPr>
          <a:xfrm>
            <a:off x="6" y="1260148"/>
            <a:ext cx="8520600" cy="3334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Comic Sans MS"/>
              <a:buChar char="●"/>
            </a:pPr>
            <a:r>
              <a:rPr lang="en-GB" sz="1400">
                <a:latin typeface="Comic Sans MS"/>
                <a:ea typeface="Comic Sans MS"/>
                <a:cs typeface="Comic Sans MS"/>
                <a:sym typeface="Comic Sans MS"/>
              </a:rPr>
              <a:t>file:///Users/macbook/Downloads/precalculus-m2-topic-b-lesson-13-teacher.pdf</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3"/>
              </a:rPr>
              <a:t>https://math.libretexts.org/Bookshelves/Applied_Mathematics/Applied_Finite_Mathematics_(Sekhon_and_Bloom)/02%3A_Matrices/2.05%3A_Application_of_Matrices_in_Cryptography</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4"/>
              </a:rPr>
              <a:t>https://www.chegg.com/homework-help/questions-and-answers/example-5-cryptography-message-46-84-85-28-47-46-4-5-10-30-48-72-29-57-38-38-57-95-encoded-q24980019</a:t>
            </a:r>
            <a:endParaRPr sz="1400">
              <a:latin typeface="Comic Sans MS"/>
              <a:ea typeface="Comic Sans MS"/>
              <a:cs typeface="Comic Sans MS"/>
              <a:sym typeface="Comic Sans MS"/>
            </a:endParaRPr>
          </a:p>
          <a:p>
            <a:pPr indent="-317500" lvl="0" marL="457200" rtl="0" algn="l">
              <a:spcBef>
                <a:spcPts val="0"/>
              </a:spcBef>
              <a:spcAft>
                <a:spcPts val="0"/>
              </a:spcAft>
              <a:buSzPts val="1400"/>
              <a:buFont typeface="Comic Sans MS"/>
              <a:buChar char="●"/>
            </a:pPr>
            <a:r>
              <a:rPr lang="en-GB" sz="1400" u="sng">
                <a:solidFill>
                  <a:schemeClr val="hlink"/>
                </a:solidFill>
                <a:latin typeface="Comic Sans MS"/>
                <a:ea typeface="Comic Sans MS"/>
                <a:cs typeface="Comic Sans MS"/>
                <a:sym typeface="Comic Sans MS"/>
                <a:hlinkClick r:id="rId5"/>
              </a:rPr>
              <a:t>https://images.app.goo.gl/ihWotX6fNvYsH6sX6</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0"/>
              </a:spcAft>
              <a:buNone/>
            </a:pPr>
            <a:r>
              <a:t/>
            </a:r>
            <a:endParaRPr sz="1400">
              <a:latin typeface="Comic Sans MS"/>
              <a:ea typeface="Comic Sans MS"/>
              <a:cs typeface="Comic Sans MS"/>
              <a:sym typeface="Comic Sans MS"/>
            </a:endParaRPr>
          </a:p>
          <a:p>
            <a:pPr indent="0" lvl="0" marL="457200" rtl="0" algn="l">
              <a:spcBef>
                <a:spcPts val="1200"/>
              </a:spcBef>
              <a:spcAft>
                <a:spcPts val="1200"/>
              </a:spcAft>
              <a:buNone/>
            </a:pPr>
            <a:r>
              <a:t/>
            </a:r>
            <a:endParaRPr sz="14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encoding messages</a:t>
            </a:r>
            <a:endParaRPr/>
          </a:p>
        </p:txBody>
      </p:sp>
      <p:sp>
        <p:nvSpPr>
          <p:cNvPr id="73" name="Google Shape;73;p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9250" lvl="0" marL="457200" rtl="0" algn="l">
              <a:lnSpc>
                <a:spcPct val="130000"/>
              </a:lnSpc>
              <a:spcBef>
                <a:spcPts val="1000"/>
              </a:spcBef>
              <a:spcAft>
                <a:spcPts val="0"/>
              </a:spcAft>
              <a:buSzPts val="1900"/>
              <a:buFont typeface="Comic Sans MS"/>
              <a:buChar char="●"/>
            </a:pPr>
            <a:r>
              <a:rPr b="1" lang="en-GB">
                <a:latin typeface="Comic Sans MS"/>
                <a:ea typeface="Comic Sans MS"/>
                <a:cs typeface="Comic Sans MS"/>
                <a:sym typeface="Comic Sans MS"/>
              </a:rPr>
              <a:t>Divide the letters of the message into groups of two or three.</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into a string of numbers by assigning a number to each letter of the message. Remember to assign letters to blank spaces.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each group of numbers into column matrices.</a:t>
            </a:r>
            <a:endParaRPr b="1">
              <a:latin typeface="Comic Sans MS"/>
              <a:ea typeface="Comic Sans MS"/>
              <a:cs typeface="Comic Sans MS"/>
              <a:sym typeface="Comic Sans MS"/>
            </a:endParaRPr>
          </a:p>
          <a:p>
            <a:pPr indent="-349250" lvl="0" marL="457200" rtl="0" algn="l">
              <a:lnSpc>
                <a:spcPct val="130000"/>
              </a:lnSpc>
              <a:spcBef>
                <a:spcPts val="0"/>
              </a:spcBef>
              <a:spcAft>
                <a:spcPts val="0"/>
              </a:spcAft>
              <a:buSzPts val="1900"/>
              <a:buFont typeface="Comic Sans MS"/>
              <a:buChar char="●"/>
            </a:pPr>
            <a:r>
              <a:rPr b="1" lang="en-GB">
                <a:latin typeface="Comic Sans MS"/>
                <a:ea typeface="Comic Sans MS"/>
                <a:cs typeface="Comic Sans MS"/>
                <a:sym typeface="Comic Sans MS"/>
              </a:rPr>
              <a:t>Convert these column matrices into a new set of column matrices by multiplying them with a compatible square matrix of your choice that has an inverse. This new set of numbers or matrices represents the coded message.</a:t>
            </a:r>
            <a:endParaRPr b="1">
              <a:latin typeface="Comic Sans MS"/>
              <a:ea typeface="Comic Sans MS"/>
              <a:cs typeface="Comic Sans MS"/>
              <a:sym typeface="Comic Sans MS"/>
            </a:endParaRPr>
          </a:p>
          <a:p>
            <a:pPr indent="0" lvl="0" marL="457200" rtl="0" algn="l">
              <a:lnSpc>
                <a:spcPct val="95000"/>
              </a:lnSpc>
              <a:spcBef>
                <a:spcPts val="1000"/>
              </a:spcBef>
              <a:spcAft>
                <a:spcPts val="1200"/>
              </a:spcAft>
              <a:buNone/>
            </a:pPr>
            <a:r>
              <a:t/>
            </a:r>
            <a:endParaRPr b="1" sz="1700">
              <a:latin typeface="Comic Sans MS"/>
              <a:ea typeface="Comic Sans MS"/>
              <a:cs typeface="Comic Sans MS"/>
              <a:sym typeface="Comic Sans MS"/>
            </a:endParaRPr>
          </a:p>
        </p:txBody>
      </p:sp>
      <p:sp>
        <p:nvSpPr>
          <p:cNvPr id="74" name="Google Shape;74;p15"/>
          <p:cNvSpPr txBox="1"/>
          <p:nvPr/>
        </p:nvSpPr>
        <p:spPr>
          <a:xfrm>
            <a:off x="39725" y="69525"/>
            <a:ext cx="104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 no. 52</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Method of Decoding Messages</a:t>
            </a:r>
            <a:endParaRPr/>
          </a:p>
        </p:txBody>
      </p:sp>
      <p:sp>
        <p:nvSpPr>
          <p:cNvPr id="80" name="Google Shape;80;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receiver of the message decodes the encrypted message using inverse matrix concept</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inverse of encoding matrix is called as decoding matrix</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The decoding of the message is done by </a:t>
            </a:r>
            <a:endParaRPr b="1" sz="2100">
              <a:latin typeface="Comic Sans MS"/>
              <a:ea typeface="Comic Sans MS"/>
              <a:cs typeface="Comic Sans MS"/>
              <a:sym typeface="Comic Sans MS"/>
            </a:endParaRPr>
          </a:p>
          <a:p>
            <a:pPr indent="-361950" lvl="0" marL="457200" rtl="0" algn="l">
              <a:spcBef>
                <a:spcPts val="0"/>
              </a:spcBef>
              <a:spcAft>
                <a:spcPts val="0"/>
              </a:spcAft>
              <a:buSzPts val="2100"/>
              <a:buFont typeface="Comic Sans MS"/>
              <a:buChar char="●"/>
            </a:pPr>
            <a:r>
              <a:rPr b="1" lang="en-GB" sz="2100">
                <a:latin typeface="Comic Sans MS"/>
                <a:ea typeface="Comic Sans MS"/>
                <a:cs typeface="Comic Sans MS"/>
                <a:sym typeface="Comic Sans MS"/>
              </a:rPr>
              <a:t>Step1: Finding Decoding Matrix (Inverse of the encoding matrix)</a:t>
            </a:r>
            <a:endParaRPr b="1" sz="2100">
              <a:latin typeface="Comic Sans MS"/>
              <a:ea typeface="Comic Sans MS"/>
              <a:cs typeface="Comic Sans MS"/>
              <a:sym typeface="Comic Sans MS"/>
            </a:endParaRPr>
          </a:p>
          <a:p>
            <a:pPr indent="-330200" lvl="0" marL="457200" rtl="0" algn="l">
              <a:spcBef>
                <a:spcPts val="0"/>
              </a:spcBef>
              <a:spcAft>
                <a:spcPts val="0"/>
              </a:spcAft>
              <a:buSzPts val="1600"/>
              <a:buFont typeface="Comic Sans MS"/>
              <a:buChar char="●"/>
            </a:pPr>
            <a:r>
              <a:rPr b="1" lang="en-GB" sz="2100">
                <a:latin typeface="Comic Sans MS"/>
                <a:ea typeface="Comic Sans MS"/>
                <a:cs typeface="Comic Sans MS"/>
                <a:sym typeface="Comic Sans MS"/>
              </a:rPr>
              <a:t>Step2:Multiplying the Encrypted message matrix with the Decoding Matrix using matrix multiplication.</a:t>
            </a:r>
            <a:r>
              <a:rPr b="1" lang="en-GB" sz="1600">
                <a:latin typeface="Comic Sans MS"/>
                <a:ea typeface="Comic Sans MS"/>
                <a:cs typeface="Comic Sans MS"/>
                <a:sym typeface="Comic Sans MS"/>
              </a:rPr>
              <a:t> </a:t>
            </a:r>
            <a:endParaRPr b="1" sz="1600">
              <a:latin typeface="Comic Sans MS"/>
              <a:ea typeface="Comic Sans MS"/>
              <a:cs typeface="Comic Sans MS"/>
              <a:sym typeface="Comic Sans MS"/>
            </a:endParaRPr>
          </a:p>
        </p:txBody>
      </p:sp>
      <p:sp>
        <p:nvSpPr>
          <p:cNvPr id="81" name="Google Shape;81;p1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1</a:t>
            </a:r>
            <a:endParaRPr/>
          </a:p>
          <a:p>
            <a:pPr indent="0" lvl="0" marL="0" rtl="0" algn="l">
              <a:spcBef>
                <a:spcPts val="0"/>
              </a:spcBef>
              <a:spcAft>
                <a:spcPts val="0"/>
              </a:spcAft>
              <a:buNone/>
            </a:pPr>
            <a:r>
              <a:t/>
            </a:r>
            <a:endParaRPr/>
          </a:p>
        </p:txBody>
      </p:sp>
      <p:sp>
        <p:nvSpPr>
          <p:cNvPr id="87" name="Google Shape;87;p17"/>
          <p:cNvSpPr txBox="1"/>
          <p:nvPr/>
        </p:nvSpPr>
        <p:spPr>
          <a:xfrm>
            <a:off x="85200" y="80850"/>
            <a:ext cx="1603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Lato"/>
                <a:ea typeface="Lato"/>
                <a:cs typeface="Lato"/>
                <a:sym typeface="Lato"/>
              </a:rPr>
              <a:t>Roll.No 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88" name="Google Shape;88;p17"/>
          <p:cNvPicPr preferRelativeResize="0"/>
          <p:nvPr/>
        </p:nvPicPr>
        <p:blipFill>
          <a:blip r:embed="rId3">
            <a:alphaModFix/>
          </a:blip>
          <a:stretch>
            <a:fillRect/>
          </a:stretch>
        </p:blipFill>
        <p:spPr>
          <a:xfrm>
            <a:off x="982550" y="1361475"/>
            <a:ext cx="7332051" cy="3585875"/>
          </a:xfrm>
          <a:prstGeom prst="rect">
            <a:avLst/>
          </a:prstGeom>
          <a:noFill/>
          <a:ln>
            <a:noFill/>
          </a:ln>
        </p:spPr>
      </p:pic>
      <p:pic>
        <p:nvPicPr>
          <p:cNvPr id="89" name="Google Shape;89;p17"/>
          <p:cNvPicPr preferRelativeResize="0"/>
          <p:nvPr/>
        </p:nvPicPr>
        <p:blipFill>
          <a:blip r:embed="rId4">
            <a:alphaModFix/>
          </a:blip>
          <a:stretch>
            <a:fillRect/>
          </a:stretch>
        </p:blipFill>
        <p:spPr>
          <a:xfrm>
            <a:off x="1756700" y="1017725"/>
            <a:ext cx="4658750" cy="42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1</a:t>
            </a:r>
            <a:endParaRPr/>
          </a:p>
          <a:p>
            <a:pPr indent="0" lvl="0" marL="0" rtl="0" algn="l">
              <a:spcBef>
                <a:spcPts val="0"/>
              </a:spcBef>
              <a:spcAft>
                <a:spcPts val="0"/>
              </a:spcAft>
              <a:buNone/>
            </a:pPr>
            <a:r>
              <a:t/>
            </a:r>
            <a:endParaRPr/>
          </a:p>
        </p:txBody>
      </p:sp>
      <p:sp>
        <p:nvSpPr>
          <p:cNvPr id="95" name="Google Shape;95;p1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51</a:t>
            </a:r>
            <a:endParaRPr>
              <a:solidFill>
                <a:schemeClr val="dk2"/>
              </a:solidFill>
              <a:latin typeface="Lato"/>
              <a:ea typeface="Lato"/>
              <a:cs typeface="Lato"/>
              <a:sym typeface="Lato"/>
            </a:endParaRPr>
          </a:p>
        </p:txBody>
      </p:sp>
      <p:pic>
        <p:nvPicPr>
          <p:cNvPr id="96" name="Google Shape;96;p18"/>
          <p:cNvPicPr preferRelativeResize="0"/>
          <p:nvPr/>
        </p:nvPicPr>
        <p:blipFill>
          <a:blip r:embed="rId3">
            <a:alphaModFix/>
          </a:blip>
          <a:stretch>
            <a:fillRect/>
          </a:stretch>
        </p:blipFill>
        <p:spPr>
          <a:xfrm>
            <a:off x="621150" y="1471125"/>
            <a:ext cx="7606275" cy="3346775"/>
          </a:xfrm>
          <a:prstGeom prst="rect">
            <a:avLst/>
          </a:prstGeom>
          <a:noFill/>
          <a:ln>
            <a:noFill/>
          </a:ln>
        </p:spPr>
      </p:pic>
      <p:pic>
        <p:nvPicPr>
          <p:cNvPr id="97" name="Google Shape;97;p18"/>
          <p:cNvPicPr preferRelativeResize="0"/>
          <p:nvPr/>
        </p:nvPicPr>
        <p:blipFill>
          <a:blip r:embed="rId4">
            <a:alphaModFix/>
          </a:blip>
          <a:stretch>
            <a:fillRect/>
          </a:stretch>
        </p:blipFill>
        <p:spPr>
          <a:xfrm>
            <a:off x="2203200" y="1017725"/>
            <a:ext cx="4284250" cy="50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246325" y="346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Encoding Message 2</a:t>
            </a:r>
            <a:endParaRPr/>
          </a:p>
          <a:p>
            <a:pPr indent="0" lvl="0" marL="0" rtl="0" algn="l">
              <a:spcBef>
                <a:spcPts val="0"/>
              </a:spcBef>
              <a:spcAft>
                <a:spcPts val="0"/>
              </a:spcAft>
              <a:buNone/>
            </a:pPr>
            <a:r>
              <a:t/>
            </a:r>
            <a:endParaRPr/>
          </a:p>
        </p:txBody>
      </p:sp>
      <p:sp>
        <p:nvSpPr>
          <p:cNvPr id="103" name="Google Shape;103;p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04" name="Google Shape;104;p19"/>
          <p:cNvPicPr preferRelativeResize="0"/>
          <p:nvPr/>
        </p:nvPicPr>
        <p:blipFill rotWithShape="1">
          <a:blip r:embed="rId3">
            <a:alphaModFix/>
          </a:blip>
          <a:srcRect b="13427" l="0" r="15211" t="0"/>
          <a:stretch/>
        </p:blipFill>
        <p:spPr>
          <a:xfrm>
            <a:off x="370500" y="1051700"/>
            <a:ext cx="8520599" cy="3950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t>Example of Decoding Message 2</a:t>
            </a:r>
            <a:endParaRPr/>
          </a:p>
        </p:txBody>
      </p:sp>
      <p:sp>
        <p:nvSpPr>
          <p:cNvPr id="110" name="Google Shape;110;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52</a:t>
            </a:r>
            <a:endParaRPr/>
          </a:p>
        </p:txBody>
      </p:sp>
      <p:pic>
        <p:nvPicPr>
          <p:cNvPr id="111" name="Google Shape;111;p20"/>
          <p:cNvPicPr preferRelativeResize="0"/>
          <p:nvPr/>
        </p:nvPicPr>
        <p:blipFill rotWithShape="1">
          <a:blip r:embed="rId3">
            <a:alphaModFix/>
          </a:blip>
          <a:srcRect b="0" l="0" r="6994" t="0"/>
          <a:stretch/>
        </p:blipFill>
        <p:spPr>
          <a:xfrm>
            <a:off x="311700" y="1182550"/>
            <a:ext cx="8362501" cy="3452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of Encoding Message 3</a:t>
            </a:r>
            <a:endParaRPr/>
          </a:p>
          <a:p>
            <a:pPr indent="0" lvl="0" marL="0" rtl="0" algn="l">
              <a:spcBef>
                <a:spcPts val="0"/>
              </a:spcBef>
              <a:spcAft>
                <a:spcPts val="0"/>
              </a:spcAft>
              <a:buClr>
                <a:schemeClr val="dk2"/>
              </a:buClr>
              <a:buSzPct val="36666"/>
              <a:buFont typeface="Arial"/>
              <a:buNone/>
            </a:pPr>
            <a:r>
              <a:t/>
            </a:r>
            <a:endParaRPr/>
          </a:p>
          <a:p>
            <a:pPr indent="0" lvl="0" marL="0" rtl="0" algn="l">
              <a:spcBef>
                <a:spcPts val="0"/>
              </a:spcBef>
              <a:spcAft>
                <a:spcPts val="0"/>
              </a:spcAft>
              <a:buNone/>
            </a:pPr>
            <a:r>
              <a:t/>
            </a:r>
            <a:endParaRPr/>
          </a:p>
        </p:txBody>
      </p:sp>
      <p:sp>
        <p:nvSpPr>
          <p:cNvPr id="117" name="Google Shape;117;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Roll.No 53</a:t>
            </a:r>
            <a:endParaRPr>
              <a:solidFill>
                <a:schemeClr val="dk2"/>
              </a:solidFill>
              <a:latin typeface="Lato"/>
              <a:ea typeface="Lato"/>
              <a:cs typeface="Lato"/>
              <a:sym typeface="Lato"/>
            </a:endParaRPr>
          </a:p>
        </p:txBody>
      </p:sp>
      <p:pic>
        <p:nvPicPr>
          <p:cNvPr id="118" name="Google Shape;118;p21"/>
          <p:cNvPicPr preferRelativeResize="0"/>
          <p:nvPr/>
        </p:nvPicPr>
        <p:blipFill>
          <a:blip r:embed="rId3">
            <a:alphaModFix/>
          </a:blip>
          <a:stretch>
            <a:fillRect/>
          </a:stretch>
        </p:blipFill>
        <p:spPr>
          <a:xfrm>
            <a:off x="5812925" y="2084500"/>
            <a:ext cx="3302549" cy="2560575"/>
          </a:xfrm>
          <a:prstGeom prst="rect">
            <a:avLst/>
          </a:prstGeom>
          <a:noFill/>
          <a:ln>
            <a:noFill/>
          </a:ln>
        </p:spPr>
      </p:pic>
      <p:pic>
        <p:nvPicPr>
          <p:cNvPr id="119" name="Google Shape;119;p21"/>
          <p:cNvPicPr preferRelativeResize="0"/>
          <p:nvPr/>
        </p:nvPicPr>
        <p:blipFill rotWithShape="1">
          <a:blip r:embed="rId4">
            <a:alphaModFix/>
          </a:blip>
          <a:srcRect b="55182" l="0" r="0" t="7466"/>
          <a:stretch/>
        </p:blipFill>
        <p:spPr>
          <a:xfrm>
            <a:off x="0" y="1723825"/>
            <a:ext cx="5812925" cy="2845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