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mic Sans MS" panose="030F0702030302020204" pitchFamily="66" charset="0"/>
      <p:regular r:id="rId16"/>
      <p:bold r:id="rId17"/>
      <p:italic r:id="rId18"/>
      <p:boldItalic r:id="rId19"/>
    </p:embeddedFont>
    <p:embeddedFont>
      <p:font typeface="Lato" panose="020F0502020204030203" pitchFamily="34" charset="0"/>
      <p:regular r:id="rId20"/>
      <p:bold r:id="rId21"/>
      <p:italic r:id="rId22"/>
      <p:boldItalic r:id="rId23"/>
    </p:embeddedFont>
    <p:embeddedFont>
      <p:font typeface="Montserrat" panose="020B0604020202020204"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812D8C-8422-4B12-BD27-7E6D68F2A73D}">
  <a:tblStyle styleId="{B0812D8C-8422-4B12-BD27-7E6D68F2A7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27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0a1aa3bbae_3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0a1aa3bbae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5a7d6ae5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b5a7d6ae5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a1aa3bbae_3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a1aa3bbae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0a1aa3bbae_3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0a1aa3bbae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b5a7d6ae5_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b5a7d6ae5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a1aa3bba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a1aa3bba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a1aa3bbae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0a1aa3bbae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a1aa3bbae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a1aa3bbae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a1aa3bbae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a1aa3bbae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a1aa3bbae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a1aa3bbae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a1aa3bbae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0a1aa3bbae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a1aa3bbae_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a1aa3bbae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715725"/>
            <a:ext cx="5017500" cy="203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850" b="1">
                <a:latin typeface="Comic Sans MS"/>
                <a:ea typeface="Comic Sans MS"/>
                <a:cs typeface="Comic Sans MS"/>
                <a:sym typeface="Comic Sans MS"/>
              </a:rPr>
              <a:t>Application Of Calculus by Central Bank</a:t>
            </a:r>
            <a:r>
              <a:rPr lang="en-GB" sz="3850" b="1">
                <a:latin typeface="Roboto"/>
                <a:ea typeface="Roboto"/>
                <a:cs typeface="Roboto"/>
                <a:sym typeface="Roboto"/>
              </a:rPr>
              <a:t> </a:t>
            </a:r>
            <a:endParaRPr sz="6800" b="1"/>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GB" sz="1800" b="1"/>
              <a:t>-Prepared by Group no. 7</a:t>
            </a:r>
            <a:endParaRPr sz="1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body" idx="1"/>
          </p:nvPr>
        </p:nvSpPr>
        <p:spPr>
          <a:xfrm>
            <a:off x="1258325" y="189600"/>
            <a:ext cx="7719000" cy="47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chemeClr val="dk1"/>
                </a:highlight>
              </a:rPr>
              <a:t>In the context of procedures' optimization, contained in the life cycle of credit products, Calculus provides the overview of services and proceeds with specific recommendations per phase, so that the financial institution can adopt best practices that will ensure functionality in structure, effective processes, reduction in operational cost and revenue growth.</a:t>
            </a:r>
            <a:endParaRPr sz="1800">
              <a:highlight>
                <a:schemeClr val="dk1"/>
              </a:highlight>
            </a:endParaRPr>
          </a:p>
          <a:p>
            <a:pPr marL="0" lvl="0" indent="0" algn="l" rtl="0">
              <a:spcBef>
                <a:spcPts val="1100"/>
              </a:spcBef>
              <a:spcAft>
                <a:spcPts val="0"/>
              </a:spcAft>
              <a:buNone/>
            </a:pPr>
            <a:r>
              <a:rPr lang="en-GB" sz="1800">
                <a:highlight>
                  <a:schemeClr val="dk1"/>
                </a:highlight>
              </a:rPr>
              <a:t>Professionals at Calculus provide specialized consulting services so as to adopt the optimum solution for the entire life &amp; risk management of the credit products, from the product planning up to the legal procedures of the non-performing loans.</a:t>
            </a:r>
            <a:endParaRPr sz="1800">
              <a:highlight>
                <a:schemeClr val="dk1"/>
              </a:highlight>
            </a:endParaRPr>
          </a:p>
          <a:p>
            <a:pPr marL="0" lvl="0" indent="0" algn="l" rtl="0">
              <a:spcBef>
                <a:spcPts val="1100"/>
              </a:spcBef>
              <a:spcAft>
                <a:spcPts val="0"/>
              </a:spcAft>
              <a:buNone/>
            </a:pPr>
            <a:r>
              <a:rPr lang="en-GB" sz="1800">
                <a:highlight>
                  <a:schemeClr val="dk1"/>
                </a:highlight>
              </a:rPr>
              <a:t>Unprecedented regulatory changes and demands are challenging global banks’ path to growth and profitability. If your goal is to manage risk, ensure compliance with new rules, improve operating models or raise capital, then we can help you adapt to the new rules of the road so that your organization can reach its full potential.</a:t>
            </a:r>
            <a:endParaRPr sz="1800">
              <a:highlight>
                <a:schemeClr val="dk1"/>
              </a:highlight>
            </a:endParaRPr>
          </a:p>
          <a:p>
            <a:pPr marL="0" lvl="0" indent="0" algn="l" rtl="0">
              <a:spcBef>
                <a:spcPts val="1100"/>
              </a:spcBef>
              <a:spcAft>
                <a:spcPts val="0"/>
              </a:spcAft>
              <a:buNone/>
            </a:pPr>
            <a:endParaRPr sz="1800">
              <a:highlight>
                <a:schemeClr val="dk1"/>
              </a:highlight>
            </a:endParaRPr>
          </a:p>
          <a:p>
            <a:pPr marL="0" lvl="0" indent="0" algn="l" rtl="0">
              <a:spcBef>
                <a:spcPts val="0"/>
              </a:spcBef>
              <a:spcAft>
                <a:spcPts val="1200"/>
              </a:spcAft>
              <a:buNone/>
            </a:pPr>
            <a:endParaRPr sz="1800">
              <a:highlight>
                <a:schemeClr val="dk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94" name="Google Shape;194;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5" name="Google Shape;195;p23" descr="Take These Predictions to the Bank: 3 Trends That Will Define Banking in  2019 - Salesforce Blog"/>
          <p:cNvPicPr preferRelativeResize="0"/>
          <p:nvPr/>
        </p:nvPicPr>
        <p:blipFill>
          <a:blip r:embed="rId3">
            <a:alphaModFix/>
          </a:blip>
          <a:stretch>
            <a:fillRect/>
          </a:stretch>
        </p:blipFill>
        <p:spPr>
          <a:xfrm>
            <a:off x="0" y="0"/>
            <a:ext cx="4691425" cy="2636581"/>
          </a:xfrm>
          <a:prstGeom prst="rect">
            <a:avLst/>
          </a:prstGeom>
          <a:noFill/>
          <a:ln>
            <a:noFill/>
          </a:ln>
        </p:spPr>
      </p:pic>
      <p:pic>
        <p:nvPicPr>
          <p:cNvPr id="196" name="Google Shape;196;p23"/>
          <p:cNvPicPr preferRelativeResize="0"/>
          <p:nvPr/>
        </p:nvPicPr>
        <p:blipFill>
          <a:blip r:embed="rId4">
            <a:alphaModFix/>
          </a:blip>
          <a:stretch>
            <a:fillRect/>
          </a:stretch>
        </p:blipFill>
        <p:spPr>
          <a:xfrm>
            <a:off x="0" y="2636575"/>
            <a:ext cx="4691425" cy="2506925"/>
          </a:xfrm>
          <a:prstGeom prst="rect">
            <a:avLst/>
          </a:prstGeom>
          <a:noFill/>
          <a:ln>
            <a:noFill/>
          </a:ln>
        </p:spPr>
      </p:pic>
      <p:pic>
        <p:nvPicPr>
          <p:cNvPr id="197" name="Google Shape;197;p23"/>
          <p:cNvPicPr preferRelativeResize="0"/>
          <p:nvPr/>
        </p:nvPicPr>
        <p:blipFill>
          <a:blip r:embed="rId5">
            <a:alphaModFix/>
          </a:blip>
          <a:stretch>
            <a:fillRect/>
          </a:stretch>
        </p:blipFill>
        <p:spPr>
          <a:xfrm>
            <a:off x="4691425" y="2636575"/>
            <a:ext cx="4452575" cy="2506925"/>
          </a:xfrm>
          <a:prstGeom prst="rect">
            <a:avLst/>
          </a:prstGeom>
          <a:noFill/>
          <a:ln>
            <a:noFill/>
          </a:ln>
        </p:spPr>
      </p:pic>
      <p:pic>
        <p:nvPicPr>
          <p:cNvPr id="198" name="Google Shape;198;p23"/>
          <p:cNvPicPr preferRelativeResize="0"/>
          <p:nvPr/>
        </p:nvPicPr>
        <p:blipFill>
          <a:blip r:embed="rId6">
            <a:alphaModFix/>
          </a:blip>
          <a:stretch>
            <a:fillRect/>
          </a:stretch>
        </p:blipFill>
        <p:spPr>
          <a:xfrm>
            <a:off x="4691425" y="-33050"/>
            <a:ext cx="4452575" cy="2669625"/>
          </a:xfrm>
          <a:prstGeom prst="rect">
            <a:avLst/>
          </a:prstGeom>
          <a:noFill/>
          <a:ln>
            <a:noFill/>
          </a:ln>
        </p:spPr>
      </p:pic>
      <p:pic>
        <p:nvPicPr>
          <p:cNvPr id="199" name="Google Shape;199;p23"/>
          <p:cNvPicPr preferRelativeResize="0"/>
          <p:nvPr/>
        </p:nvPicPr>
        <p:blipFill>
          <a:blip r:embed="rId7">
            <a:alphaModFix/>
          </a:blip>
          <a:stretch>
            <a:fillRect/>
          </a:stretch>
        </p:blipFill>
        <p:spPr>
          <a:xfrm>
            <a:off x="3604188" y="1630654"/>
            <a:ext cx="2425525" cy="1882200"/>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body" idx="1"/>
          </p:nvPr>
        </p:nvSpPr>
        <p:spPr>
          <a:xfrm>
            <a:off x="1297500" y="1307850"/>
            <a:ext cx="7038900" cy="3372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688"/>
              <a:buNone/>
            </a:pPr>
            <a:r>
              <a:rPr lang="en-GB" sz="1775">
                <a:highlight>
                  <a:schemeClr val="dk1"/>
                </a:highlight>
              </a:rPr>
              <a:t>Here's the key points:</a:t>
            </a:r>
            <a:endParaRPr sz="1775">
              <a:highlight>
                <a:schemeClr val="dk1"/>
              </a:highlight>
            </a:endParaRPr>
          </a:p>
          <a:p>
            <a:pPr marL="457200" lvl="0" indent="-322262" algn="l" rtl="0">
              <a:lnSpc>
                <a:spcPct val="150000"/>
              </a:lnSpc>
              <a:spcBef>
                <a:spcPts val="2100"/>
              </a:spcBef>
              <a:spcAft>
                <a:spcPts val="0"/>
              </a:spcAft>
              <a:buSzPts val="1475"/>
              <a:buChar char="●"/>
            </a:pPr>
            <a:r>
              <a:rPr lang="en-GB" sz="1475">
                <a:highlight>
                  <a:schemeClr val="dk1"/>
                </a:highlight>
              </a:rPr>
              <a:t>Calculus helps us find related patterns (bank account, to salary, to raises</a:t>
            </a:r>
            <a:endParaRPr sz="1475">
              <a:highlight>
                <a:schemeClr val="dk1"/>
              </a:highlight>
            </a:endParaRPr>
          </a:p>
          <a:p>
            <a:pPr marL="457200" lvl="0" indent="-322262" algn="l" rtl="0">
              <a:lnSpc>
                <a:spcPct val="150000"/>
              </a:lnSpc>
              <a:spcBef>
                <a:spcPts val="0"/>
              </a:spcBef>
              <a:spcAft>
                <a:spcPts val="0"/>
              </a:spcAft>
              <a:buSzPts val="1475"/>
              <a:buChar char="●"/>
            </a:pPr>
            <a:r>
              <a:rPr lang="en-GB" sz="1475"/>
              <a:t>The "derivative" is going "down" (finding week-by-week changes to get your salary)</a:t>
            </a:r>
            <a:endParaRPr sz="1475"/>
          </a:p>
          <a:p>
            <a:pPr marL="457200" lvl="0" indent="-322262" algn="l" rtl="0">
              <a:lnSpc>
                <a:spcPct val="150000"/>
              </a:lnSpc>
              <a:spcBef>
                <a:spcPts val="0"/>
              </a:spcBef>
              <a:spcAft>
                <a:spcPts val="0"/>
              </a:spcAft>
              <a:buSzPts val="1475"/>
              <a:buChar char="●"/>
            </a:pPr>
            <a:r>
              <a:rPr lang="en-GB" sz="1475"/>
              <a:t>The "integral" is going "up" (adding up your salary to get your bank account)</a:t>
            </a:r>
            <a:endParaRPr sz="1475"/>
          </a:p>
          <a:p>
            <a:pPr marL="457200" lvl="0" indent="-322262" algn="l" rtl="0">
              <a:lnSpc>
                <a:spcPct val="105000"/>
              </a:lnSpc>
              <a:spcBef>
                <a:spcPts val="0"/>
              </a:spcBef>
              <a:spcAft>
                <a:spcPts val="0"/>
              </a:spcAft>
              <a:buSzPts val="1475"/>
              <a:buChar char="●"/>
            </a:pPr>
            <a:r>
              <a:rPr lang="en-GB" sz="1475"/>
              <a:t>We can figure out a formula for a pattern (given my bank account, predict my salary) or get a specific value (what's my salary at week 3?)</a:t>
            </a:r>
            <a:endParaRPr sz="1475"/>
          </a:p>
          <a:p>
            <a:pPr marL="457200" lvl="0" indent="-322262" algn="l" rtl="0">
              <a:lnSpc>
                <a:spcPct val="105000"/>
              </a:lnSpc>
              <a:spcBef>
                <a:spcPts val="0"/>
              </a:spcBef>
              <a:spcAft>
                <a:spcPts val="0"/>
              </a:spcAft>
              <a:buSzPts val="1475"/>
              <a:buChar char="●"/>
            </a:pPr>
            <a:r>
              <a:rPr lang="en-GB" sz="1475"/>
              <a:t>Calculus is useful outside the hard sciences. If you have a pattern or formula (production rate, size of a population, GDP of a country) and want to examine its behavior, calculus is the tool for you.</a:t>
            </a:r>
            <a:endParaRPr sz="1475"/>
          </a:p>
          <a:p>
            <a:pPr marL="457200" lvl="0" indent="0" algn="l" rtl="0">
              <a:lnSpc>
                <a:spcPct val="105000"/>
              </a:lnSpc>
              <a:spcBef>
                <a:spcPts val="4500"/>
              </a:spcBef>
              <a:spcAft>
                <a:spcPts val="0"/>
              </a:spcAft>
              <a:buNone/>
            </a:pPr>
            <a:endParaRPr sz="1375"/>
          </a:p>
          <a:p>
            <a:pPr marL="0" lvl="0" indent="0" algn="l" rtl="0">
              <a:lnSpc>
                <a:spcPct val="105000"/>
              </a:lnSpc>
              <a:spcBef>
                <a:spcPts val="4500"/>
              </a:spcBef>
              <a:spcAft>
                <a:spcPts val="1200"/>
              </a:spcAft>
              <a:buSzPts val="688"/>
              <a:buNone/>
            </a:pPr>
            <a:endParaRPr sz="812"/>
          </a:p>
        </p:txBody>
      </p:sp>
      <p:sp>
        <p:nvSpPr>
          <p:cNvPr id="205" name="Google Shape;205;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lnSpc>
                <a:spcPct val="125000"/>
              </a:lnSpc>
              <a:spcBef>
                <a:spcPts val="1800"/>
              </a:spcBef>
              <a:spcAft>
                <a:spcPts val="0"/>
              </a:spcAft>
              <a:buNone/>
            </a:pPr>
            <a:r>
              <a:rPr lang="en-GB" sz="3144" b="1"/>
              <a:t>Key Takeaways</a:t>
            </a:r>
            <a:endParaRPr sz="3144" b="1"/>
          </a:p>
          <a:p>
            <a:pPr marL="0" lvl="0" indent="0" algn="l" rtl="0">
              <a:spcBef>
                <a:spcPts val="4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body" idx="1"/>
          </p:nvPr>
        </p:nvSpPr>
        <p:spPr>
          <a:xfrm>
            <a:off x="1043850" y="1262850"/>
            <a:ext cx="7056300" cy="2617800"/>
          </a:xfrm>
          <a:prstGeom prst="rect">
            <a:avLst/>
          </a:prstGeom>
          <a:effectLst>
            <a:outerShdw blurRad="114300" dist="171450" dir="16320000" algn="bl" rotWithShape="0">
              <a:schemeClr val="accent4">
                <a:alpha val="29000"/>
              </a:schemeClr>
            </a:outerShdw>
          </a:effectLst>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GB" sz="8000" b="1">
                <a:latin typeface="Comic Sans MS"/>
                <a:ea typeface="Comic Sans MS"/>
                <a:cs typeface="Comic Sans MS"/>
                <a:sym typeface="Comic Sans MS"/>
              </a:rPr>
              <a:t>       </a:t>
            </a:r>
            <a:r>
              <a:rPr lang="en-GB" sz="8000" b="1">
                <a:solidFill>
                  <a:schemeClr val="lt2"/>
                </a:solidFill>
                <a:latin typeface="Comic Sans MS"/>
                <a:ea typeface="Comic Sans MS"/>
                <a:cs typeface="Comic Sans MS"/>
                <a:sym typeface="Comic Sans MS"/>
              </a:rPr>
              <a:t>:)</a:t>
            </a:r>
            <a:endParaRPr sz="8000" b="1">
              <a:solidFill>
                <a:schemeClr val="lt2"/>
              </a:solidFill>
              <a:latin typeface="Comic Sans MS"/>
              <a:ea typeface="Comic Sans MS"/>
              <a:cs typeface="Comic Sans MS"/>
              <a:sym typeface="Comic Sans MS"/>
            </a:endParaRPr>
          </a:p>
          <a:p>
            <a:pPr marL="0" lvl="0" indent="0" algn="l" rtl="0">
              <a:lnSpc>
                <a:spcPct val="95000"/>
              </a:lnSpc>
              <a:spcBef>
                <a:spcPts val="1200"/>
              </a:spcBef>
              <a:spcAft>
                <a:spcPts val="1200"/>
              </a:spcAft>
              <a:buSzPts val="935"/>
              <a:buNone/>
            </a:pPr>
            <a:r>
              <a:rPr lang="en-GB" sz="8000" b="1">
                <a:solidFill>
                  <a:srgbClr val="00FFFF"/>
                </a:solidFill>
                <a:latin typeface="Comic Sans MS"/>
                <a:ea typeface="Comic Sans MS"/>
                <a:cs typeface="Comic Sans MS"/>
                <a:sym typeface="Comic Sans MS"/>
              </a:rPr>
              <a:t>!THANK YOU!</a:t>
            </a:r>
            <a:endParaRPr sz="8000" b="1">
              <a:solidFill>
                <a:srgbClr val="00FFFF"/>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140" name="Google Shape;140;p14"/>
          <p:cNvGraphicFramePr/>
          <p:nvPr/>
        </p:nvGraphicFramePr>
        <p:xfrm>
          <a:off x="952500" y="1602813"/>
          <a:ext cx="3000000" cy="3000000"/>
        </p:xfrm>
        <a:graphic>
          <a:graphicData uri="http://schemas.openxmlformats.org/drawingml/2006/table">
            <a:tbl>
              <a:tblPr>
                <a:noFill/>
                <a:tableStyleId>{B0812D8C-8422-4B12-BD27-7E6D68F2A73D}</a:tableStyleId>
              </a:tblPr>
              <a:tblGrid>
                <a:gridCol w="727300">
                  <a:extLst>
                    <a:ext uri="{9D8B030D-6E8A-4147-A177-3AD203B41FA5}">
                      <a16:colId xmlns:a16="http://schemas.microsoft.com/office/drawing/2014/main" val="20000"/>
                    </a:ext>
                  </a:extLst>
                </a:gridCol>
                <a:gridCol w="4387550">
                  <a:extLst>
                    <a:ext uri="{9D8B030D-6E8A-4147-A177-3AD203B41FA5}">
                      <a16:colId xmlns:a16="http://schemas.microsoft.com/office/drawing/2014/main" val="20001"/>
                    </a:ext>
                  </a:extLst>
                </a:gridCol>
                <a:gridCol w="2124150">
                  <a:extLst>
                    <a:ext uri="{9D8B030D-6E8A-4147-A177-3AD203B41FA5}">
                      <a16:colId xmlns:a16="http://schemas.microsoft.com/office/drawing/2014/main" val="20002"/>
                    </a:ext>
                  </a:extLst>
                </a:gridCol>
              </a:tblGrid>
              <a:tr h="607500">
                <a:tc>
                  <a:txBody>
                    <a:bodyPr/>
                    <a:lstStyle/>
                    <a:p>
                      <a:pPr marL="0" lvl="0" indent="0" algn="ctr" rtl="0">
                        <a:spcBef>
                          <a:spcPts val="0"/>
                        </a:spcBef>
                        <a:spcAft>
                          <a:spcPts val="0"/>
                        </a:spcAft>
                        <a:buNone/>
                      </a:pPr>
                      <a:r>
                        <a:rPr lang="en-GB" sz="1700" b="1">
                          <a:solidFill>
                            <a:schemeClr val="lt1"/>
                          </a:solidFill>
                          <a:latin typeface="Montserrat"/>
                          <a:ea typeface="Montserrat"/>
                          <a:cs typeface="Montserrat"/>
                          <a:sym typeface="Montserrat"/>
                        </a:rPr>
                        <a:t>S.no</a:t>
                      </a:r>
                      <a:endParaRPr sz="1700" b="1">
                        <a:solidFill>
                          <a:schemeClr val="lt1"/>
                        </a:solidFill>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r>
                        <a:rPr lang="en-GB" sz="1700" b="1">
                          <a:solidFill>
                            <a:schemeClr val="lt1"/>
                          </a:solidFill>
                          <a:latin typeface="Montserrat"/>
                          <a:ea typeface="Montserrat"/>
                          <a:cs typeface="Montserrat"/>
                          <a:sym typeface="Montserrat"/>
                        </a:rPr>
                        <a:t>Name</a:t>
                      </a:r>
                      <a:endParaRPr sz="1700" b="1">
                        <a:solidFill>
                          <a:schemeClr val="lt1"/>
                        </a:solidFill>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r>
                        <a:rPr lang="en-GB" sz="1700" b="1">
                          <a:solidFill>
                            <a:schemeClr val="lt1"/>
                          </a:solidFill>
                          <a:latin typeface="Montserrat"/>
                          <a:ea typeface="Montserrat"/>
                          <a:cs typeface="Montserrat"/>
                          <a:sym typeface="Montserrat"/>
                        </a:rPr>
                        <a:t>Roll Number</a:t>
                      </a:r>
                      <a:endParaRPr sz="1700" b="1">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0"/>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1)</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Kshiti Vartak</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86</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2)</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Monisha Vaswani</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87</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3)</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Sujoy Banerjee</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88</a:t>
                      </a:r>
                      <a:endParaRPr>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3"/>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4)</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Shrunkhala Kambale</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89</a:t>
                      </a:r>
                      <a:endParaRPr>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4"/>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5)</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Kartik Sundrani</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90</a:t>
                      </a:r>
                      <a:endParaRPr>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5"/>
                  </a:ext>
                </a:extLst>
              </a:tr>
            </a:tbl>
          </a:graphicData>
        </a:graphic>
      </p:graphicFrame>
      <p:sp>
        <p:nvSpPr>
          <p:cNvPr id="141" name="Google Shape;141;p14"/>
          <p:cNvSpPr txBox="1"/>
          <p:nvPr/>
        </p:nvSpPr>
        <p:spPr>
          <a:xfrm>
            <a:off x="1064875" y="622850"/>
            <a:ext cx="65298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lt1"/>
                </a:solidFill>
                <a:latin typeface="Montserrat"/>
                <a:ea typeface="Montserrat"/>
                <a:cs typeface="Montserrat"/>
                <a:sym typeface="Montserrat"/>
              </a:rPr>
              <a:t>Group Details</a:t>
            </a:r>
            <a:endParaRPr sz="2600" b="1">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600" b="1" dirty="0"/>
              <a:t>Introduction:</a:t>
            </a:r>
            <a:endParaRPr sz="2600" b="1" dirty="0"/>
          </a:p>
        </p:txBody>
      </p:sp>
      <p:sp>
        <p:nvSpPr>
          <p:cNvPr id="147" name="Google Shape;147;p15"/>
          <p:cNvSpPr txBox="1">
            <a:spLocks noGrp="1"/>
          </p:cNvSpPr>
          <p:nvPr>
            <p:ph type="body" idx="1"/>
          </p:nvPr>
        </p:nvSpPr>
        <p:spPr>
          <a:xfrm>
            <a:off x="1147475" y="1392000"/>
            <a:ext cx="7740900" cy="3480900"/>
          </a:xfrm>
          <a:prstGeom prst="rect">
            <a:avLst/>
          </a:prstGeom>
        </p:spPr>
        <p:txBody>
          <a:bodyPr spcFirstLastPara="1" wrap="square" lIns="91425" tIns="91425" rIns="91425" bIns="91425" anchor="t" anchorCtr="0">
            <a:normAutofit lnSpcReduction="10000"/>
          </a:bodyPr>
          <a:lstStyle/>
          <a:p>
            <a:pPr marL="0" marR="0" lvl="0" indent="0" algn="l" rtl="0">
              <a:lnSpc>
                <a:spcPct val="115000"/>
              </a:lnSpc>
              <a:spcBef>
                <a:spcPts val="0"/>
              </a:spcBef>
              <a:spcAft>
                <a:spcPts val="0"/>
              </a:spcAft>
              <a:buNone/>
            </a:pPr>
            <a:endParaRPr dirty="0"/>
          </a:p>
          <a:p>
            <a:pPr marL="0" marR="0" lvl="0" indent="0" rtl="0">
              <a:lnSpc>
                <a:spcPct val="115000"/>
              </a:lnSpc>
              <a:spcBef>
                <a:spcPts val="1200"/>
              </a:spcBef>
              <a:spcAft>
                <a:spcPts val="0"/>
              </a:spcAft>
              <a:buNone/>
            </a:pPr>
            <a:r>
              <a:rPr lang="en-GB" sz="1800" dirty="0"/>
              <a:t>Calculus provides comprehensive services in the credit sector of a financial institution, by achieving the improvement of the organization, the structure and functionality and the increase of revenues by the simultaneous reduction of the expected risk.  </a:t>
            </a:r>
            <a:br>
              <a:rPr lang="en-GB" sz="1800" dirty="0"/>
            </a:br>
            <a:r>
              <a:rPr lang="en-GB" sz="1800" dirty="0"/>
              <a:t>In the sector of banking calculus helps us in the understanding of bank accounts , salaries , raises, calculus helps us to find related patterns </a:t>
            </a:r>
            <a:br>
              <a:rPr lang="en-GB" sz="1800" dirty="0"/>
            </a:br>
            <a:r>
              <a:rPr lang="en-GB" sz="1800" dirty="0"/>
              <a:t>It also assists in the field of investment banking.</a:t>
            </a:r>
            <a:endParaRPr sz="1800" dirty="0"/>
          </a:p>
          <a:p>
            <a:pPr marL="0" marR="0" lvl="0" indent="0" algn="l" rtl="0">
              <a:lnSpc>
                <a:spcPct val="115000"/>
              </a:lnSpc>
              <a:spcBef>
                <a:spcPts val="1200"/>
              </a:spcBef>
              <a:spcAft>
                <a:spcPts val="1200"/>
              </a:spcAft>
              <a:buNone/>
            </a:pPr>
            <a:br>
              <a:rPr lang="en-GB" dirty="0"/>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body" idx="1"/>
          </p:nvPr>
        </p:nvSpPr>
        <p:spPr>
          <a:xfrm>
            <a:off x="1126800" y="1018775"/>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1800"/>
              <a:t>In Economics, calculus is used to compute marginal cost and marginal revenue, enabling economists to predict maximum profit in a specific setting. </a:t>
            </a:r>
            <a:br>
              <a:rPr lang="en-GB" sz="1800"/>
            </a:br>
            <a:r>
              <a:rPr lang="en-GB" sz="1800"/>
              <a:t>Calculus is useful outside the hard sciences . If you have a pattern or formula and want to examine some behaviour, calculus is the tool for you. </a:t>
            </a:r>
            <a:br>
              <a:rPr lang="en-GB" sz="1800"/>
            </a:br>
            <a:r>
              <a:rPr lang="en-GB" sz="1800"/>
              <a:t>Textbook Calculus involves memorising the rules to derive and integrate formulas. Our brain power is better spent learning how to translate our thoughts into the language of math</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600" b="1"/>
              <a:t>Application of CALCULUS in the banking sector!</a:t>
            </a:r>
            <a:endParaRPr sz="2600" b="1"/>
          </a:p>
        </p:txBody>
      </p:sp>
      <p:sp>
        <p:nvSpPr>
          <p:cNvPr id="158" name="Google Shape;158;p17"/>
          <p:cNvSpPr txBox="1">
            <a:spLocks noGrp="1"/>
          </p:cNvSpPr>
          <p:nvPr>
            <p:ph type="body" idx="1"/>
          </p:nvPr>
        </p:nvSpPr>
        <p:spPr>
          <a:xfrm>
            <a:off x="1297500" y="1567550"/>
            <a:ext cx="7038900" cy="318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chemeClr val="dk1"/>
                </a:highlight>
              </a:rPr>
              <a:t>Through the overview of the credit processes, the credit criteria, the credit structure, the approval authorities, the application processes and the application form, we provide clear and comprehensive recommendations for optimization, always compatible to the needs of your financial organization.</a:t>
            </a:r>
            <a:endParaRPr sz="1800">
              <a:highlight>
                <a:schemeClr val="dk1"/>
              </a:highlight>
            </a:endParaRPr>
          </a:p>
          <a:p>
            <a:pPr marL="0" lvl="0" indent="0" algn="l" rtl="0">
              <a:spcBef>
                <a:spcPts val="1100"/>
              </a:spcBef>
              <a:spcAft>
                <a:spcPts val="0"/>
              </a:spcAft>
              <a:buNone/>
            </a:pPr>
            <a:r>
              <a:rPr lang="en-GB" sz="1800">
                <a:highlight>
                  <a:schemeClr val="dk1"/>
                </a:highlight>
              </a:rPr>
              <a:t>Through the use of the latest statistical tools, we provide the development of contemporary risk models, their validation and integration to comprehensive solutions for the optimization of credit procedures methodologies.</a:t>
            </a:r>
            <a:endParaRPr sz="1800">
              <a:highlight>
                <a:schemeClr val="dk1"/>
              </a:highlight>
            </a:endParaRPr>
          </a:p>
          <a:p>
            <a:pPr marL="0" lvl="0" indent="0" algn="l" rtl="0">
              <a:spcBef>
                <a:spcPts val="11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a:blip r:embed="rId3">
            <a:alphaModFix/>
          </a:blip>
          <a:stretch>
            <a:fillRect/>
          </a:stretch>
        </p:blipFill>
        <p:spPr>
          <a:xfrm>
            <a:off x="1716675" y="1283925"/>
            <a:ext cx="5710650" cy="3582775"/>
          </a:xfrm>
          <a:prstGeom prst="rect">
            <a:avLst/>
          </a:prstGeom>
          <a:noFill/>
          <a:ln>
            <a:noFill/>
          </a:ln>
        </p:spPr>
      </p:pic>
      <p:sp>
        <p:nvSpPr>
          <p:cNvPr id="164" name="Google Shape;164;p18"/>
          <p:cNvSpPr txBox="1"/>
          <p:nvPr/>
        </p:nvSpPr>
        <p:spPr>
          <a:xfrm>
            <a:off x="1161850" y="256400"/>
            <a:ext cx="7637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solidFill>
                  <a:schemeClr val="lt1"/>
                </a:solidFill>
                <a:latin typeface="Montserrat"/>
                <a:ea typeface="Montserrat"/>
                <a:cs typeface="Montserrat"/>
                <a:sym typeface="Montserrat"/>
              </a:rPr>
              <a:t>Understanding the relationship between bank account, salary, and raise with the help of  graphical representation!</a:t>
            </a:r>
            <a:endParaRPr sz="1900" b="1">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9"/>
          <p:cNvPicPr preferRelativeResize="0"/>
          <p:nvPr/>
        </p:nvPicPr>
        <p:blipFill>
          <a:blip r:embed="rId3">
            <a:alphaModFix/>
          </a:blip>
          <a:stretch>
            <a:fillRect/>
          </a:stretch>
        </p:blipFill>
        <p:spPr>
          <a:xfrm>
            <a:off x="2861500" y="104675"/>
            <a:ext cx="3348800" cy="2390775"/>
          </a:xfrm>
          <a:prstGeom prst="rect">
            <a:avLst/>
          </a:prstGeom>
          <a:noFill/>
          <a:ln w="9525" cap="flat" cmpd="sng">
            <a:solidFill>
              <a:schemeClr val="dk2"/>
            </a:solidFill>
            <a:prstDash val="solid"/>
            <a:round/>
            <a:headEnd type="none" w="sm" len="sm"/>
            <a:tailEnd type="none" w="sm" len="sm"/>
          </a:ln>
        </p:spPr>
      </p:pic>
      <p:pic>
        <p:nvPicPr>
          <p:cNvPr id="170" name="Google Shape;170;p19"/>
          <p:cNvPicPr preferRelativeResize="0"/>
          <p:nvPr/>
        </p:nvPicPr>
        <p:blipFill>
          <a:blip r:embed="rId4">
            <a:alphaModFix/>
          </a:blip>
          <a:stretch>
            <a:fillRect/>
          </a:stretch>
        </p:blipFill>
        <p:spPr>
          <a:xfrm>
            <a:off x="344100" y="2665613"/>
            <a:ext cx="3276600" cy="2362200"/>
          </a:xfrm>
          <a:prstGeom prst="rect">
            <a:avLst/>
          </a:prstGeom>
          <a:noFill/>
          <a:ln w="9525" cap="flat" cmpd="sng">
            <a:solidFill>
              <a:schemeClr val="dk2"/>
            </a:solidFill>
            <a:prstDash val="solid"/>
            <a:round/>
            <a:headEnd type="none" w="sm" len="sm"/>
            <a:tailEnd type="none" w="sm" len="sm"/>
          </a:ln>
        </p:spPr>
      </p:pic>
      <p:pic>
        <p:nvPicPr>
          <p:cNvPr id="171" name="Google Shape;171;p19"/>
          <p:cNvPicPr preferRelativeResize="0"/>
          <p:nvPr/>
        </p:nvPicPr>
        <p:blipFill>
          <a:blip r:embed="rId5">
            <a:alphaModFix/>
          </a:blip>
          <a:stretch>
            <a:fillRect/>
          </a:stretch>
        </p:blipFill>
        <p:spPr>
          <a:xfrm>
            <a:off x="5265675" y="2665625"/>
            <a:ext cx="3582475" cy="23622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600" b="1"/>
              <a:t>This is our first CALCULUS relationship!</a:t>
            </a:r>
            <a:endParaRPr sz="2600" b="1"/>
          </a:p>
        </p:txBody>
      </p:sp>
      <p:sp>
        <p:nvSpPr>
          <p:cNvPr id="177" name="Google Shape;177;p20"/>
          <p:cNvSpPr txBox="1">
            <a:spLocks noGrp="1"/>
          </p:cNvSpPr>
          <p:nvPr>
            <p:ph type="body" idx="1"/>
          </p:nvPr>
        </p:nvSpPr>
        <p:spPr>
          <a:xfrm>
            <a:off x="738775" y="1567550"/>
            <a:ext cx="7597500" cy="2911200"/>
          </a:xfrm>
          <a:prstGeom prst="rect">
            <a:avLst/>
          </a:prstGeom>
        </p:spPr>
        <p:txBody>
          <a:bodyPr spcFirstLastPara="1" wrap="square" lIns="91425" tIns="91425" rIns="91425" bIns="91425" anchor="t" anchorCtr="0">
            <a:noAutofit/>
          </a:bodyPr>
          <a:lstStyle/>
          <a:p>
            <a:pPr marL="457200" lvl="0" indent="-333375" algn="l" rtl="0">
              <a:lnSpc>
                <a:spcPct val="115000"/>
              </a:lnSpc>
              <a:spcBef>
                <a:spcPts val="3800"/>
              </a:spcBef>
              <a:spcAft>
                <a:spcPts val="0"/>
              </a:spcAft>
              <a:buSzPts val="1650"/>
              <a:buChar char="●"/>
            </a:pPr>
            <a:r>
              <a:rPr lang="en-GB" sz="1650"/>
              <a:t>A constant raise $100/week) leads to a…</a:t>
            </a:r>
            <a:endParaRPr sz="1650"/>
          </a:p>
          <a:p>
            <a:pPr marL="457200" lvl="0" indent="-333375" algn="l" rtl="0">
              <a:lnSpc>
                <a:spcPct val="115000"/>
              </a:lnSpc>
              <a:spcBef>
                <a:spcPts val="0"/>
              </a:spcBef>
              <a:spcAft>
                <a:spcPts val="0"/>
              </a:spcAft>
              <a:buSzPts val="1650"/>
              <a:buChar char="●"/>
            </a:pPr>
            <a:r>
              <a:rPr lang="en-GB" sz="1650"/>
              <a:t>Linear increase in salary (100, 200, 300, 400) which leads to a…</a:t>
            </a:r>
            <a:endParaRPr sz="1650"/>
          </a:p>
          <a:p>
            <a:pPr marL="457200" lvl="0" indent="-333375" algn="l" rtl="0">
              <a:lnSpc>
                <a:spcPct val="115000"/>
              </a:lnSpc>
              <a:spcBef>
                <a:spcPts val="0"/>
              </a:spcBef>
              <a:spcAft>
                <a:spcPts val="0"/>
              </a:spcAft>
              <a:buSzPts val="1650"/>
              <a:buChar char="●"/>
            </a:pPr>
            <a:r>
              <a:rPr lang="en-GB" sz="1650"/>
              <a:t>Quadratic (something * n^2) increase in bank account (100, 300, 600, 1000..you see it curve!)</a:t>
            </a:r>
            <a:endParaRPr sz="1650"/>
          </a:p>
          <a:p>
            <a:pPr marL="457200" lvl="0" indent="-333375" algn="l" rtl="0">
              <a:lnSpc>
                <a:spcPct val="115000"/>
              </a:lnSpc>
              <a:spcBef>
                <a:spcPts val="0"/>
              </a:spcBef>
              <a:spcAft>
                <a:spcPts val="0"/>
              </a:spcAft>
              <a:buSzPts val="1650"/>
              <a:buChar char="●"/>
            </a:pPr>
            <a:r>
              <a:rPr lang="en-GB" sz="1650"/>
              <a:t>Now, why is it roughly 1/2 * n2 and not n2? One intuition: The linear increase in salary (100, 200, 300) gives us a triangle. The area of the triangle represents all the payments so far, and the area is 1/2 * base * height. The base is n (the number of weeks) and the height (income) is 100 * n.</a:t>
            </a:r>
            <a:endParaRPr sz="1650"/>
          </a:p>
          <a:p>
            <a:pPr marL="0" lvl="0" indent="0" algn="l" rtl="0">
              <a:lnSpc>
                <a:spcPct val="95000"/>
              </a:lnSpc>
              <a:spcBef>
                <a:spcPts val="4500"/>
              </a:spcBef>
              <a:spcAft>
                <a:spcPts val="1200"/>
              </a:spcAft>
              <a:buSzPts val="770"/>
              <a:buNone/>
            </a:pPr>
            <a:endParaRPr sz="91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1356900" y="383550"/>
            <a:ext cx="7038900" cy="77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600" b="1"/>
              <a:t>Optimisation</a:t>
            </a:r>
            <a:endParaRPr sz="2600" b="1"/>
          </a:p>
        </p:txBody>
      </p:sp>
      <p:sp>
        <p:nvSpPr>
          <p:cNvPr id="183" name="Google Shape;183;p21"/>
          <p:cNvSpPr txBox="1">
            <a:spLocks noGrp="1"/>
          </p:cNvSpPr>
          <p:nvPr>
            <p:ph type="body" idx="1"/>
          </p:nvPr>
        </p:nvSpPr>
        <p:spPr>
          <a:xfrm>
            <a:off x="1327200" y="1159350"/>
            <a:ext cx="7038900" cy="3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chemeClr val="dk1"/>
                </a:highlight>
                <a:latin typeface="Arial"/>
                <a:ea typeface="Arial"/>
                <a:cs typeface="Arial"/>
                <a:sym typeface="Arial"/>
              </a:rPr>
              <a:t>C</a:t>
            </a:r>
            <a:r>
              <a:rPr lang="en-GB" sz="1800">
                <a:highlight>
                  <a:schemeClr val="dk1"/>
                </a:highlight>
              </a:rPr>
              <a:t>alculus provides solutions through integrated strategies for the optimum management of the non-performing loans. As the volume of the portfolio increases and thus non performing loans multiply, empirical approaches are not sufficient for efficient management. In Calculus, we provide comprehensive management services and are able to develop successful collections strategies, through the use of advanced statistical tools.</a:t>
            </a:r>
            <a:endParaRPr sz="1800">
              <a:highlight>
                <a:schemeClr val="dk1"/>
              </a:highlight>
            </a:endParaRPr>
          </a:p>
          <a:p>
            <a:pPr marL="0" lvl="0" indent="0" algn="l" rtl="0">
              <a:spcBef>
                <a:spcPts val="1100"/>
              </a:spcBef>
              <a:spcAft>
                <a:spcPts val="0"/>
              </a:spcAft>
              <a:buNone/>
            </a:pPr>
            <a:r>
              <a:rPr lang="en-GB" sz="1800">
                <a:highlight>
                  <a:schemeClr val="dk1"/>
                </a:highlight>
              </a:rPr>
              <a:t>Through specialized analysis, we develop specific strategies aiming at the increase of recoveries, cost reduction, operational optimization and improved customer management based on the valuable information obtained in the collections phase.</a:t>
            </a:r>
            <a:endParaRPr sz="1800">
              <a:highlight>
                <a:schemeClr val="dk1"/>
              </a:highlight>
            </a:endParaRPr>
          </a:p>
          <a:p>
            <a:pPr marL="0" lvl="0" indent="0" algn="l" rtl="0">
              <a:spcBef>
                <a:spcPts val="1100"/>
              </a:spcBef>
              <a:spcAft>
                <a:spcPts val="1200"/>
              </a:spcAft>
              <a:buNone/>
            </a:pPr>
            <a:endParaRPr sz="18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On-screen Show (16:9)</PresentationFormat>
  <Paragraphs>50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Comic Sans MS</vt:lpstr>
      <vt:lpstr>Lato</vt:lpstr>
      <vt:lpstr>Montserrat</vt:lpstr>
      <vt:lpstr>Roboto</vt:lpstr>
      <vt:lpstr>Arial</vt:lpstr>
      <vt:lpstr>Focus</vt:lpstr>
      <vt:lpstr>Application Of Calculus by Central Bank </vt:lpstr>
      <vt:lpstr>PowerPoint Presentation</vt:lpstr>
      <vt:lpstr>Introduction:</vt:lpstr>
      <vt:lpstr>PowerPoint Presentation</vt:lpstr>
      <vt:lpstr>Application of CALCULUS in the banking sector!</vt:lpstr>
      <vt:lpstr>PowerPoint Presentation</vt:lpstr>
      <vt:lpstr>PowerPoint Presentation</vt:lpstr>
      <vt:lpstr>This is our first CALCULUS relationship!</vt:lpstr>
      <vt:lpstr>Optimisation</vt:lpstr>
      <vt:lpstr>PowerPoint Presentation</vt:lpstr>
      <vt:lpstr>PowerPoint Presentation</vt:lpstr>
      <vt:lpstr>Key Takeaways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Calculus by Central Bank </dc:title>
  <cp:lastModifiedBy>Nilesh Vaswani</cp:lastModifiedBy>
  <cp:revision>1</cp:revision>
  <dcterms:modified xsi:type="dcterms:W3CDTF">2022-01-02T15:06:29Z</dcterms:modified>
</cp:coreProperties>
</file>