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embeddedFontLst>
    <p:embeddedFont>
      <p:font typeface="IKMEUD+TimesNewRomanPS-BoldMT"/>
      <p:regular r:id="rId22"/>
    </p:embeddedFont>
    <p:embeddedFont>
      <p:font typeface="RFEKWB+TimesNewRomanPSMT"/>
      <p:regular r:id="rId23"/>
    </p:embeddedFont>
    <p:embeddedFont>
      <p:font typeface="QGVEDQ+Nunito-Bold"/>
      <p:regular r:id="rId24"/>
    </p:embeddedFont>
    <p:embeddedFont>
      <p:font typeface="KSMDLT+ComicSansMS"/>
      <p:regular r:id="rId25"/>
    </p:embeddedFont>
    <p:embeddedFont>
      <p:font typeface="VNPECO+ComicSansMS-BoldItalic"/>
      <p:regular r:id="rId26"/>
    </p:embeddedFont>
    <p:embeddedFont>
      <p:font typeface="KQAIIV+ArialMT"/>
      <p:regular r:id="rId27"/>
    </p:embeddedFont>
    <p:embeddedFont>
      <p:font typeface="CIRBEE+Roboto-Medium"/>
      <p:regular r:id="rId28"/>
    </p:embeddedFont>
    <p:embeddedFont>
      <p:font typeface="FUROGB+Nunito-Light"/>
      <p:regular r:id="rId29"/>
    </p:embeddedFont>
    <p:embeddedFont>
      <p:font typeface="LICOEU+TimesNewRomanPS-BoldItalicMT"/>
      <p:regular r:id="rId30"/>
    </p:embeddedFont>
    <p:embeddedFont>
      <p:font typeface="VCUOPC+TimesNewRomanPS-ItalicMT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font" Target="fonts/font5.fntdata" /><Relationship Id="rId27" Type="http://schemas.openxmlformats.org/officeDocument/2006/relationships/font" Target="fonts/font6.fntdata" /><Relationship Id="rId28" Type="http://schemas.openxmlformats.org/officeDocument/2006/relationships/font" Target="fonts/font7.fntdata" /><Relationship Id="rId29" Type="http://schemas.openxmlformats.org/officeDocument/2006/relationships/font" Target="fonts/font8.fntdata" /><Relationship Id="rId3" Type="http://schemas.openxmlformats.org/officeDocument/2006/relationships/viewProps" Target="viewProps.xml" /><Relationship Id="rId30" Type="http://schemas.openxmlformats.org/officeDocument/2006/relationships/font" Target="fonts/font9.fntdata" /><Relationship Id="rId31" Type="http://schemas.openxmlformats.org/officeDocument/2006/relationships/font" Target="fonts/font10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5747" y="602141"/>
            <a:ext cx="2780307" cy="572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783f04"/>
                </a:solidFill>
                <a:latin typeface="IKMEUD+TimesNewRomanPS-BoldMT"/>
                <a:cs typeface="IKMEUD+TimesNewRomanPS-BoldMT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3875" y="1487489"/>
            <a:ext cx="6237404" cy="1353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Calculus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is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widely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used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for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calculating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building's</a:t>
            </a:r>
          </a:p>
          <a:p>
            <a:pPr marL="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heat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loss,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areas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masses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difficult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geometric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form</a:t>
            </a:r>
          </a:p>
          <a:p>
            <a:pPr marL="0" marR="0">
              <a:lnSpc>
                <a:spcPts val="2436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structures,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for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minimizing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or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maximizing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areas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of</a:t>
            </a:r>
          </a:p>
          <a:p>
            <a:pPr marL="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designed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RFEKWB+TimesNewRomanPSMT"/>
                <a:cs typeface="RFEKWB+TimesNewRomanPSMT"/>
              </a:rPr>
              <a:t>structures.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363" y="438518"/>
            <a:ext cx="7097154" cy="8915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The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role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of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system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integration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in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the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design</a:t>
            </a:r>
          </a:p>
          <a:p>
            <a:pPr marL="1365321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of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sustainable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skyscrapers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0172" y="367437"/>
            <a:ext cx="6319265" cy="528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Relation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of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architecture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and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calculus.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550" y="1291471"/>
            <a:ext cx="5225452" cy="2845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2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familiar</a:t>
            </a:r>
            <a:r>
              <a:rPr dirty="0" sz="1600" spc="30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hyperbolic</a:t>
            </a:r>
            <a:r>
              <a:rPr dirty="0" sz="1600" spc="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curves</a:t>
            </a:r>
            <a:r>
              <a:rPr dirty="0" sz="1600" spc="29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math</a:t>
            </a:r>
            <a:r>
              <a:rPr dirty="0" sz="1600" spc="28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students</a:t>
            </a:r>
            <a:r>
              <a:rPr dirty="0" sz="1600" spc="2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learn</a:t>
            </a:r>
          </a:p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</a:t>
            </a:r>
            <a:r>
              <a:rPr dirty="0" sz="1600" spc="37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</a:t>
            </a:r>
            <a:r>
              <a:rPr dirty="0" sz="1600" spc="40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class</a:t>
            </a:r>
            <a:r>
              <a:rPr dirty="0" sz="1600" spc="38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are</a:t>
            </a:r>
            <a:r>
              <a:rPr dirty="0" sz="1600" spc="39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just</a:t>
            </a:r>
            <a:r>
              <a:rPr dirty="0" sz="1600" spc="3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one</a:t>
            </a:r>
            <a:r>
              <a:rPr dirty="0" sz="1600" spc="3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example</a:t>
            </a:r>
            <a:r>
              <a:rPr dirty="0" sz="1600" spc="3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3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how</a:t>
            </a:r>
            <a:r>
              <a:rPr dirty="0" sz="1600" spc="38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this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branch</a:t>
            </a:r>
            <a:r>
              <a:rPr dirty="0" sz="1600" spc="20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7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mathematics</a:t>
            </a:r>
            <a:r>
              <a:rPr dirty="0" sz="1600" spc="18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600" spc="17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important</a:t>
            </a:r>
            <a:r>
              <a:rPr dirty="0" sz="1600" spc="17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</a:t>
            </a:r>
            <a:r>
              <a:rPr dirty="0" sz="1600" spc="18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architecture.</a:t>
            </a:r>
          </a:p>
          <a:p>
            <a:pPr marL="0" marR="0">
              <a:lnSpc>
                <a:spcPts val="220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Famous</a:t>
            </a:r>
            <a:r>
              <a:rPr dirty="0" sz="1600" spc="20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landmarks,</a:t>
            </a:r>
            <a:r>
              <a:rPr dirty="0" sz="1600" spc="20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such</a:t>
            </a:r>
            <a:r>
              <a:rPr dirty="0" sz="1600" spc="20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as</a:t>
            </a:r>
            <a:r>
              <a:rPr dirty="0" sz="1600" spc="20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9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Gateway</a:t>
            </a:r>
            <a:r>
              <a:rPr dirty="0" sz="1600" spc="22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</a:t>
            </a:r>
            <a:r>
              <a:rPr dirty="0" sz="1600" spc="21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</a:t>
            </a:r>
            <a:r>
              <a:rPr dirty="0" sz="1600" spc="20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St.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Louis</a:t>
            </a:r>
            <a:r>
              <a:rPr dirty="0" sz="1600" spc="8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  <a:r>
              <a:rPr dirty="0" sz="1600" spc="9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8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dome</a:t>
            </a:r>
            <a:r>
              <a:rPr dirty="0" sz="1600" spc="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St</a:t>
            </a:r>
            <a:r>
              <a:rPr dirty="0" sz="1600" spc="8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Paul's</a:t>
            </a:r>
            <a:r>
              <a:rPr dirty="0" sz="1600" spc="10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Cathedral</a:t>
            </a:r>
            <a:r>
              <a:rPr dirty="0" sz="1600" spc="10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</a:t>
            </a:r>
            <a:r>
              <a:rPr dirty="0" sz="1600" spc="8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London,</a:t>
            </a:r>
          </a:p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both</a:t>
            </a:r>
            <a:r>
              <a:rPr dirty="0" sz="1600" spc="12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incorporate</a:t>
            </a:r>
            <a:r>
              <a:rPr dirty="0" sz="1600" spc="14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hyperbolic</a:t>
            </a:r>
            <a:r>
              <a:rPr dirty="0" sz="1600" spc="14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curves</a:t>
            </a:r>
            <a:r>
              <a:rPr dirty="0" sz="1600" spc="14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called</a:t>
            </a:r>
            <a:r>
              <a:rPr dirty="0" sz="1600" spc="14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catenaries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into</a:t>
            </a:r>
            <a:r>
              <a:rPr dirty="0" sz="1600" spc="74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their</a:t>
            </a:r>
            <a:r>
              <a:rPr dirty="0" sz="1600" spc="75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design.</a:t>
            </a:r>
            <a:r>
              <a:rPr dirty="0" sz="1600" spc="74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When</a:t>
            </a:r>
            <a:r>
              <a:rPr dirty="0" sz="1600" spc="74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you</a:t>
            </a:r>
            <a:r>
              <a:rPr dirty="0" sz="1600" spc="75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hold</a:t>
            </a:r>
            <a:r>
              <a:rPr dirty="0" sz="1600" spc="74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  <a:r>
              <a:rPr dirty="0" sz="1600" spc="75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slack</a:t>
            </a:r>
            <a:r>
              <a:rPr dirty="0" sz="1600" spc="75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chain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between</a:t>
            </a:r>
            <a:r>
              <a:rPr dirty="0" sz="1600" spc="11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two</a:t>
            </a:r>
            <a:r>
              <a:rPr dirty="0" sz="1600" spc="11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hands</a:t>
            </a:r>
            <a:r>
              <a:rPr dirty="0" sz="1600" spc="11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you</a:t>
            </a:r>
            <a:r>
              <a:rPr dirty="0" sz="1600" spc="12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will</a:t>
            </a:r>
            <a:r>
              <a:rPr dirty="0" sz="1600" spc="12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recognize</a:t>
            </a:r>
            <a:r>
              <a:rPr dirty="0" sz="1600" spc="12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this</a:t>
            </a:r>
            <a:r>
              <a:rPr dirty="0" sz="1600" spc="11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curve</a:t>
            </a:r>
            <a:r>
              <a:rPr dirty="0" sz="1600" spc="12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if.A</a:t>
            </a:r>
          </a:p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catenary</a:t>
            </a:r>
            <a:r>
              <a:rPr dirty="0" sz="1600" spc="13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</a:t>
            </a:r>
            <a:r>
              <a:rPr dirty="0" sz="1600" spc="12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can</a:t>
            </a:r>
            <a:r>
              <a:rPr dirty="0" sz="1600" spc="12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support</a:t>
            </a:r>
            <a:r>
              <a:rPr dirty="0" sz="1600" spc="10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0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weight</a:t>
            </a:r>
            <a:r>
              <a:rPr dirty="0" sz="1600" spc="11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0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  <a:r>
              <a:rPr dirty="0" sz="1600" spc="11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structure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with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minimum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amount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material.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695" y="392136"/>
            <a:ext cx="5941313" cy="529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Calculus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in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Ancient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Architecture.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824" y="1336718"/>
            <a:ext cx="5215208" cy="801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1550" spc="264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most</a:t>
            </a:r>
            <a:r>
              <a:rPr dirty="0" sz="1550" spc="24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remarkable</a:t>
            </a:r>
            <a:r>
              <a:rPr dirty="0" sz="1550" spc="25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ancient</a:t>
            </a:r>
            <a:r>
              <a:rPr dirty="0" sz="1550" spc="26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architecture</a:t>
            </a:r>
            <a:r>
              <a:rPr dirty="0" sz="1550" spc="2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of</a:t>
            </a:r>
            <a:r>
              <a:rPr dirty="0" sz="1550" spc="25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all</a:t>
            </a:r>
            <a:r>
              <a:rPr dirty="0" sz="1550" spc="27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may</a:t>
            </a:r>
            <a:r>
              <a:rPr dirty="0" sz="1550" spc="25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be</a:t>
            </a:r>
          </a:p>
          <a:p>
            <a:pPr marL="0" marR="0">
              <a:lnSpc>
                <a:spcPts val="1731"/>
              </a:lnSpc>
              <a:spcBef>
                <a:spcPts val="457"/>
              </a:spcBef>
              <a:spcAft>
                <a:spcPts val="0"/>
              </a:spcAft>
            </a:pP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1550" spc="34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pyramids</a:t>
            </a:r>
            <a:r>
              <a:rPr dirty="0" sz="1550" spc="34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of</a:t>
            </a:r>
            <a:r>
              <a:rPr dirty="0" sz="1550" spc="34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Egypt,</a:t>
            </a:r>
            <a:r>
              <a:rPr dirty="0" sz="1550" spc="34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constructed</a:t>
            </a:r>
            <a:r>
              <a:rPr dirty="0" sz="1550" spc="33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between</a:t>
            </a:r>
            <a:r>
              <a:rPr dirty="0" sz="1550" spc="3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2700</a:t>
            </a:r>
            <a:r>
              <a:rPr dirty="0" sz="1550" spc="34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B.C.</a:t>
            </a:r>
          </a:p>
          <a:p>
            <a:pPr marL="0" marR="0">
              <a:lnSpc>
                <a:spcPts val="1731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and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1700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2a3848"/>
                </a:solidFill>
                <a:latin typeface="KQAIIV+ArialMT"/>
                <a:cs typeface="KQAIIV+ArialMT"/>
              </a:rPr>
              <a:t>B.C.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3824" y="2304076"/>
            <a:ext cx="5215754" cy="1616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61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accuracy</a:t>
            </a:r>
            <a:r>
              <a:rPr dirty="0" sz="1550" spc="61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in</a:t>
            </a:r>
            <a:r>
              <a:rPr dirty="0" sz="1550" spc="61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60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construction</a:t>
            </a:r>
            <a:r>
              <a:rPr dirty="0" sz="1550" spc="60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of</a:t>
            </a:r>
            <a:r>
              <a:rPr dirty="0" sz="1550" spc="60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60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pyramids</a:t>
            </a:r>
            <a:r>
              <a:rPr dirty="0" sz="1550" spc="613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in</a:t>
            </a:r>
          </a:p>
          <a:p>
            <a:pPr marL="0" marR="0">
              <a:lnSpc>
                <a:spcPts val="1731"/>
              </a:lnSpc>
              <a:spcBef>
                <a:spcPts val="45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ancient</a:t>
            </a:r>
            <a:r>
              <a:rPr dirty="0" sz="1550" spc="95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Egypt</a:t>
            </a:r>
            <a:r>
              <a:rPr dirty="0" sz="1550" spc="94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is</a:t>
            </a:r>
            <a:r>
              <a:rPr dirty="0" sz="1550" spc="9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evidence</a:t>
            </a:r>
            <a:r>
              <a:rPr dirty="0" sz="1550" spc="10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of</a:t>
            </a:r>
            <a:r>
              <a:rPr dirty="0" sz="1550" spc="8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9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mathematical,</a:t>
            </a:r>
            <a:r>
              <a:rPr dirty="0" sz="1550" spc="8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especially</a:t>
            </a:r>
          </a:p>
          <a:p>
            <a:pPr marL="0" marR="0">
              <a:lnSpc>
                <a:spcPts val="1731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geometrical,</a:t>
            </a:r>
            <a:r>
              <a:rPr dirty="0" sz="1550" spc="20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knowledge</a:t>
            </a:r>
            <a:r>
              <a:rPr dirty="0" sz="1550" spc="22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that</a:t>
            </a:r>
            <a:r>
              <a:rPr dirty="0" sz="1550" spc="203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they</a:t>
            </a:r>
            <a:r>
              <a:rPr dirty="0" sz="1550" spc="208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possessed.</a:t>
            </a:r>
            <a:r>
              <a:rPr dirty="0" sz="1550" spc="20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They</a:t>
            </a:r>
            <a:r>
              <a:rPr dirty="0" sz="1550" spc="218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were</a:t>
            </a:r>
          </a:p>
          <a:p>
            <a:pPr marL="0" marR="0">
              <a:lnSpc>
                <a:spcPts val="1731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able</a:t>
            </a:r>
            <a:r>
              <a:rPr dirty="0" sz="1550" spc="6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to</a:t>
            </a:r>
            <a:r>
              <a:rPr dirty="0" sz="1550" spc="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apply</a:t>
            </a:r>
            <a:r>
              <a:rPr dirty="0" sz="1550" spc="62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principles</a:t>
            </a:r>
            <a:r>
              <a:rPr dirty="0" sz="1550" spc="6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of</a:t>
            </a:r>
            <a:r>
              <a:rPr dirty="0" sz="1550" spc="49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right</a:t>
            </a:r>
            <a:r>
              <a:rPr dirty="0" sz="1550" spc="5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triangles</a:t>
            </a:r>
            <a:r>
              <a:rPr dirty="0" sz="1550" spc="6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well,</a:t>
            </a:r>
            <a:r>
              <a:rPr dirty="0" sz="1550" spc="66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which</a:t>
            </a:r>
            <a:r>
              <a:rPr dirty="0" sz="1550" spc="67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is</a:t>
            </a:r>
          </a:p>
          <a:p>
            <a:pPr marL="0" marR="0">
              <a:lnSpc>
                <a:spcPts val="1731"/>
              </a:lnSpc>
              <a:spcBef>
                <a:spcPts val="45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evidenced</a:t>
            </a:r>
            <a:r>
              <a:rPr dirty="0" sz="1550" spc="162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by</a:t>
            </a:r>
            <a:r>
              <a:rPr dirty="0" sz="1550" spc="153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1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accuracy</a:t>
            </a:r>
            <a:r>
              <a:rPr dirty="0" sz="1550" spc="151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of</a:t>
            </a:r>
            <a:r>
              <a:rPr dirty="0" sz="1550" spc="148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  <a:r>
              <a:rPr dirty="0" sz="1550" spc="1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pyramid</a:t>
            </a:r>
            <a:r>
              <a:rPr dirty="0" sz="1550" spc="153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corners</a:t>
            </a:r>
            <a:r>
              <a:rPr dirty="0" sz="1550" spc="148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at</a:t>
            </a:r>
            <a:r>
              <a:rPr dirty="0" sz="1550" spc="148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the</a:t>
            </a:r>
          </a:p>
          <a:p>
            <a:pPr marL="0" marR="0">
              <a:lnSpc>
                <a:spcPts val="1731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baseùa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maximum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error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of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KQAIIV+ArialMT"/>
                <a:cs typeface="KQAIIV+ArialMT"/>
              </a:rPr>
              <a:t>3'33"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3871" y="459436"/>
            <a:ext cx="3081527" cy="528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The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Golden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Ratio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450" y="1366628"/>
            <a:ext cx="5174974" cy="3048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1950" spc="75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Golden</a:t>
            </a:r>
            <a:r>
              <a:rPr dirty="0" sz="1950" spc="76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Ratio</a:t>
            </a:r>
            <a:r>
              <a:rPr dirty="0" sz="1950" spc="76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still</a:t>
            </a:r>
            <a:r>
              <a:rPr dirty="0" sz="1950" spc="75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serves</a:t>
            </a:r>
            <a:r>
              <a:rPr dirty="0" sz="1950" spc="75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as</a:t>
            </a:r>
            <a:r>
              <a:rPr dirty="0" sz="1950" spc="75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1950" spc="75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basic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geometric</a:t>
            </a:r>
            <a:r>
              <a:rPr dirty="0" sz="1950" spc="164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principle</a:t>
            </a:r>
            <a:r>
              <a:rPr dirty="0" sz="1950" spc="17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in</a:t>
            </a:r>
            <a:r>
              <a:rPr dirty="0" sz="1950" spc="15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architecture.</a:t>
            </a:r>
            <a:r>
              <a:rPr dirty="0" sz="1950" spc="16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You</a:t>
            </a:r>
            <a:r>
              <a:rPr dirty="0" sz="1950" spc="-2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could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even</a:t>
            </a:r>
            <a:r>
              <a:rPr dirty="0" sz="1950" spc="6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call</a:t>
            </a:r>
            <a:r>
              <a:rPr dirty="0" sz="1950" spc="7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it</a:t>
            </a:r>
            <a:r>
              <a:rPr dirty="0" sz="1950" spc="6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1950" spc="6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timeless</a:t>
            </a:r>
            <a:r>
              <a:rPr dirty="0" sz="1950" spc="74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archetype,</a:t>
            </a:r>
            <a:r>
              <a:rPr dirty="0" sz="1950" spc="6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as</a:t>
            </a:r>
            <a:r>
              <a:rPr dirty="0" sz="1950" spc="6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it</a:t>
            </a:r>
            <a:r>
              <a:rPr dirty="0" sz="1950" spc="6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evokes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in</a:t>
            </a:r>
            <a:r>
              <a:rPr dirty="0" sz="1950" spc="122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human</a:t>
            </a:r>
            <a:r>
              <a:rPr dirty="0" sz="1950" spc="122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beings</a:t>
            </a:r>
            <a:r>
              <a:rPr dirty="0" sz="1950" spc="123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1950" spc="121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universal</a:t>
            </a:r>
            <a:r>
              <a:rPr dirty="0" sz="1950" spc="123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sense</a:t>
            </a:r>
            <a:r>
              <a:rPr dirty="0" sz="1950" spc="122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of</a:t>
            </a:r>
          </a:p>
          <a:p>
            <a:pPr marL="0" marR="0">
              <a:lnSpc>
                <a:spcPts val="2178"/>
              </a:lnSpc>
              <a:spcBef>
                <a:spcPts val="46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harmony</a:t>
            </a:r>
            <a:r>
              <a:rPr dirty="0" sz="1950" spc="4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when</a:t>
            </a:r>
            <a:r>
              <a:rPr dirty="0" sz="1950" spc="4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they</a:t>
            </a:r>
            <a:r>
              <a:rPr dirty="0" sz="1950" spc="3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see</a:t>
            </a:r>
            <a:r>
              <a:rPr dirty="0" sz="1950" spc="34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or</a:t>
            </a:r>
            <a:r>
              <a:rPr dirty="0" sz="1950" spc="3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stand</a:t>
            </a:r>
            <a:r>
              <a:rPr dirty="0" sz="1950" spc="3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in</a:t>
            </a:r>
            <a:r>
              <a:rPr dirty="0" sz="1950" spc="3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1950" spc="3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building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designed</a:t>
            </a:r>
            <a:r>
              <a:rPr dirty="0" sz="1950" spc="15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with</a:t>
            </a:r>
            <a:r>
              <a:rPr dirty="0" sz="1950" spc="13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this</a:t>
            </a:r>
            <a:r>
              <a:rPr dirty="0" sz="1950" spc="13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principle.</a:t>
            </a:r>
            <a:r>
              <a:rPr dirty="0" sz="1950" spc="15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And</a:t>
            </a:r>
            <a:r>
              <a:rPr dirty="0" sz="1950" spc="13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perhaps</a:t>
            </a:r>
            <a:r>
              <a:rPr dirty="0" sz="1950" spc="14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not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surprisingly,</a:t>
            </a:r>
            <a:r>
              <a:rPr dirty="0" sz="1950" spc="134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we</a:t>
            </a:r>
            <a:r>
              <a:rPr dirty="0" sz="1950" spc="147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see</a:t>
            </a:r>
            <a:r>
              <a:rPr dirty="0" sz="1950" spc="147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1950" spc="147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Golden</a:t>
            </a:r>
            <a:r>
              <a:rPr dirty="0" sz="1950" spc="148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Ratio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demonstrated</a:t>
            </a:r>
            <a:r>
              <a:rPr dirty="0" sz="1950" spc="86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throughout</a:t>
            </a:r>
            <a:r>
              <a:rPr dirty="0" sz="1950" spc="86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“architectures”</a:t>
            </a:r>
            <a:r>
              <a:rPr dirty="0" sz="1950" spc="86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of</a:t>
            </a:r>
          </a:p>
          <a:p>
            <a:pPr marL="0" marR="0">
              <a:lnSpc>
                <a:spcPts val="2178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natural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1950">
                <a:solidFill>
                  <a:srgbClr val="2a3848"/>
                </a:solidFill>
                <a:latin typeface="KQAIIV+ArialMT"/>
                <a:cs typeface="KQAIIV+ArialMT"/>
              </a:rPr>
              <a:t>world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1369" y="607718"/>
            <a:ext cx="1787004" cy="479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af7b51"/>
                </a:solidFill>
                <a:latin typeface="FUROGB+Nunito-Light"/>
                <a:cs typeface="FUROGB+Nunito-Light"/>
              </a:rPr>
              <a:t>Blueprints.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300" y="1506604"/>
            <a:ext cx="4789004" cy="3357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Calculating</a:t>
            </a:r>
            <a:r>
              <a:rPr dirty="0" sz="2150" spc="30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ratio</a:t>
            </a:r>
            <a:r>
              <a:rPr dirty="0" sz="2150" spc="30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is</a:t>
            </a:r>
            <a:r>
              <a:rPr dirty="0" sz="2150" spc="29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essential,</a:t>
            </a:r>
            <a:r>
              <a:rPr dirty="0" sz="2150" spc="31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as</a:t>
            </a:r>
            <a:r>
              <a:rPr dirty="0" sz="2150" spc="29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well,</a:t>
            </a:r>
          </a:p>
          <a:p>
            <a:pPr marL="0" marR="0">
              <a:lnSpc>
                <a:spcPts val="2401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when</a:t>
            </a:r>
            <a:r>
              <a:rPr dirty="0" sz="2150" spc="33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it’s</a:t>
            </a:r>
            <a:r>
              <a:rPr dirty="0" sz="2150" spc="28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time</a:t>
            </a:r>
            <a:r>
              <a:rPr dirty="0" sz="2150" spc="33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to</a:t>
            </a:r>
            <a:r>
              <a:rPr dirty="0" sz="2150" spc="33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construct</a:t>
            </a:r>
            <a:r>
              <a:rPr dirty="0" sz="2150" spc="34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2150" spc="33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building</a:t>
            </a:r>
          </a:p>
          <a:p>
            <a:pPr marL="0" marR="0">
              <a:lnSpc>
                <a:spcPts val="2401"/>
              </a:lnSpc>
              <a:spcBef>
                <a:spcPts val="51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from</a:t>
            </a:r>
            <a:r>
              <a:rPr dirty="0" sz="2150" spc="48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2150" spc="49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architectural</a:t>
            </a:r>
            <a:r>
              <a:rPr dirty="0" sz="2150" spc="503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blueprints.</a:t>
            </a:r>
            <a:r>
              <a:rPr dirty="0" sz="2150" spc="50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For</a:t>
            </a:r>
          </a:p>
          <a:p>
            <a:pPr marL="0" marR="0">
              <a:lnSpc>
                <a:spcPts val="2401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example,</a:t>
            </a:r>
            <a:r>
              <a:rPr dirty="0" sz="2150" spc="110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it’s</a:t>
            </a:r>
            <a:r>
              <a:rPr dirty="0" sz="2150" spc="104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important</a:t>
            </a:r>
            <a:r>
              <a:rPr dirty="0" sz="2150" spc="110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to</a:t>
            </a:r>
            <a:r>
              <a:rPr dirty="0" sz="2150" spc="1094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get</a:t>
            </a:r>
            <a:r>
              <a:rPr dirty="0" sz="2150" spc="109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</a:p>
          <a:p>
            <a:pPr marL="0" marR="0">
              <a:lnSpc>
                <a:spcPts val="2401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proportions</a:t>
            </a:r>
            <a:r>
              <a:rPr dirty="0" sz="2150" spc="55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right</a:t>
            </a:r>
            <a:r>
              <a:rPr dirty="0" sz="2150" spc="53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between</a:t>
            </a:r>
            <a:r>
              <a:rPr dirty="0" sz="2150" spc="55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2150" spc="54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height</a:t>
            </a:r>
          </a:p>
          <a:p>
            <a:pPr marL="0" marR="0">
              <a:lnSpc>
                <a:spcPts val="2401"/>
              </a:lnSpc>
              <a:spcBef>
                <a:spcPts val="51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and</a:t>
            </a:r>
            <a:r>
              <a:rPr dirty="0" sz="2150" spc="96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length</a:t>
            </a:r>
            <a:r>
              <a:rPr dirty="0" sz="2150" spc="97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of</a:t>
            </a:r>
            <a:r>
              <a:rPr dirty="0" sz="2150" spc="96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a</a:t>
            </a:r>
            <a:r>
              <a:rPr dirty="0" sz="2150" spc="956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roof.</a:t>
            </a:r>
            <a:r>
              <a:rPr dirty="0" sz="2150" spc="96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To</a:t>
            </a:r>
            <a:r>
              <a:rPr dirty="0" sz="2150" spc="72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do</a:t>
            </a:r>
            <a:r>
              <a:rPr dirty="0" sz="2150" spc="960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that,</a:t>
            </a:r>
          </a:p>
          <a:p>
            <a:pPr marL="0" marR="0">
              <a:lnSpc>
                <a:spcPts val="2401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building</a:t>
            </a:r>
            <a:r>
              <a:rPr dirty="0" sz="2150" spc="2009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professionals</a:t>
            </a:r>
            <a:r>
              <a:rPr dirty="0" sz="2150" spc="2018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divide</a:t>
            </a:r>
            <a:r>
              <a:rPr dirty="0" sz="2150" spc="200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</a:p>
          <a:p>
            <a:pPr marL="0" marR="0">
              <a:lnSpc>
                <a:spcPts val="2401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length</a:t>
            </a:r>
            <a:r>
              <a:rPr dirty="0" sz="2150" spc="15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by</a:t>
            </a:r>
            <a:r>
              <a:rPr dirty="0" sz="2150" spc="13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2150" spc="14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height</a:t>
            </a:r>
            <a:r>
              <a:rPr dirty="0" sz="2150" spc="151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to</a:t>
            </a:r>
            <a:r>
              <a:rPr dirty="0" sz="2150" spc="142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get</a:t>
            </a:r>
            <a:r>
              <a:rPr dirty="0" sz="2150" spc="145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the</a:t>
            </a:r>
            <a:r>
              <a:rPr dirty="0" sz="2150" spc="147">
                <a:solidFill>
                  <a:srgbClr val="2a3848"/>
                </a:solidFill>
                <a:latin typeface="KQAIIV+ArialMT"/>
                <a:cs typeface="KQAIIV+ArialMT"/>
              </a:rPr>
              <a:t> </a:t>
            </a: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correct</a:t>
            </a:r>
          </a:p>
          <a:p>
            <a:pPr marL="0" marR="0">
              <a:lnSpc>
                <a:spcPts val="2401"/>
              </a:lnSpc>
              <a:spcBef>
                <a:spcPts val="515"/>
              </a:spcBef>
              <a:spcAft>
                <a:spcPts val="0"/>
              </a:spcAft>
            </a:pPr>
            <a:r>
              <a:rPr dirty="0" sz="2150">
                <a:solidFill>
                  <a:srgbClr val="2a3848"/>
                </a:solidFill>
                <a:latin typeface="KQAIIV+ArialMT"/>
                <a:cs typeface="KQAIIV+ArialMT"/>
              </a:rPr>
              <a:t>ratio.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2725" y="568187"/>
            <a:ext cx="2196407" cy="374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Lack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Calculus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725" y="1292087"/>
            <a:ext cx="4040544" cy="3269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well</a:t>
            </a:r>
            <a:r>
              <a:rPr dirty="0" sz="1900" spc="1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known</a:t>
            </a:r>
            <a:r>
              <a:rPr dirty="0" sz="1900" spc="2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example</a:t>
            </a:r>
            <a:r>
              <a:rPr dirty="0" sz="1900" spc="1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neglect</a:t>
            </a:r>
            <a:r>
              <a:rPr dirty="0" sz="1900" spc="2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ti</a:t>
            </a:r>
          </a:p>
          <a:p>
            <a:pPr marL="0" marR="0">
              <a:lnSpc>
                <a:spcPts val="264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towards</a:t>
            </a:r>
            <a:r>
              <a:rPr dirty="0" sz="1900" spc="171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900" spc="170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calculus</a:t>
            </a:r>
            <a:r>
              <a:rPr dirty="0" sz="1900" spc="171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is</a:t>
            </a:r>
            <a:r>
              <a:rPr dirty="0" sz="1900" spc="170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</a:p>
          <a:p>
            <a:pPr marL="0" marR="0">
              <a:lnSpc>
                <a:spcPts val="264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Leaning</a:t>
            </a:r>
            <a:r>
              <a:rPr dirty="0" sz="1900" spc="175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  <a:r>
              <a:rPr dirty="0" sz="1900" spc="172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900" spc="172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Pisa.</a:t>
            </a:r>
            <a:r>
              <a:rPr dirty="0" sz="1900" spc="173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</a:p>
          <a:p>
            <a:pPr marL="0" marR="0">
              <a:lnSpc>
                <a:spcPts val="264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building</a:t>
            </a:r>
            <a:r>
              <a:rPr dirty="0" sz="1900" spc="96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was</a:t>
            </a:r>
            <a:r>
              <a:rPr dirty="0" sz="1900" spc="94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intended</a:t>
            </a:r>
            <a:r>
              <a:rPr dirty="0" sz="1900" spc="95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  <a:r>
              <a:rPr dirty="0" sz="1900" spc="94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stand</a:t>
            </a:r>
          </a:p>
          <a:p>
            <a:pPr marL="0" marR="0">
              <a:lnSpc>
                <a:spcPts val="264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straight,</a:t>
            </a:r>
            <a:r>
              <a:rPr dirty="0" sz="1900" spc="64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but</a:t>
            </a:r>
            <a:r>
              <a:rPr dirty="0" sz="1900" spc="61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900" spc="61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weight</a:t>
            </a:r>
            <a:r>
              <a:rPr dirty="0" sz="1900" spc="62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900" spc="61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</a:p>
          <a:p>
            <a:pPr marL="0" marR="0">
              <a:lnSpc>
                <a:spcPts val="264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structure</a:t>
            </a:r>
            <a:r>
              <a:rPr dirty="0" sz="1900" spc="58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was</a:t>
            </a:r>
            <a:r>
              <a:rPr dirty="0" sz="1900" spc="57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not</a:t>
            </a:r>
            <a:r>
              <a:rPr dirty="0" sz="1900" spc="58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taken</a:t>
            </a:r>
            <a:r>
              <a:rPr dirty="0" sz="1900" spc="58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into</a:t>
            </a:r>
            <a:r>
              <a:rPr dirty="0" sz="1900" spc="59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</a:p>
          <a:p>
            <a:pPr marL="0" marR="0">
              <a:lnSpc>
                <a:spcPts val="264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consideration.</a:t>
            </a:r>
            <a:r>
              <a:rPr dirty="0" sz="1900" spc="173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Therefore,</a:t>
            </a:r>
            <a:r>
              <a:rPr dirty="0" sz="1900" spc="169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over</a:t>
            </a:r>
          </a:p>
          <a:p>
            <a:pPr marL="0" marR="0">
              <a:lnSpc>
                <a:spcPts val="264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time</a:t>
            </a:r>
            <a:r>
              <a:rPr dirty="0" sz="1900" spc="69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900" spc="68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building</a:t>
            </a:r>
            <a:r>
              <a:rPr dirty="0" sz="1900" spc="70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began</a:t>
            </a:r>
            <a:r>
              <a:rPr dirty="0" sz="1900" spc="69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  <a:r>
              <a:rPr dirty="0" sz="1900" spc="68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sink</a:t>
            </a:r>
          </a:p>
          <a:p>
            <a:pPr marL="0" marR="0">
              <a:lnSpc>
                <a:spcPts val="264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and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lean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900">
                <a:solidFill>
                  <a:srgbClr val="475262"/>
                </a:solidFill>
                <a:latin typeface="KSMDLT+ComicSansMS"/>
                <a:cs typeface="KSMDLT+ComicSansMS"/>
              </a:rPr>
              <a:t>over</a:t>
            </a:r>
            <a:r>
              <a:rPr dirty="0" sz="1400">
                <a:solidFill>
                  <a:srgbClr val="475262"/>
                </a:solidFill>
                <a:latin typeface="KQAIIV+ArialMT"/>
                <a:cs typeface="KQAIIV+ArialMT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0071" y="416986"/>
            <a:ext cx="1927098" cy="528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Thank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 </a:t>
            </a:r>
            <a:r>
              <a:rPr dirty="0" sz="3000">
                <a:solidFill>
                  <a:srgbClr val="af7b51"/>
                </a:solidFill>
                <a:latin typeface="FUROGB+Nunito-Light"/>
                <a:cs typeface="FUROGB+Nunito-Light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924" y="1541615"/>
            <a:ext cx="1179399" cy="2217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NO.25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NO.26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NO.27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N0.28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NO.29</a:t>
            </a:r>
          </a:p>
          <a:p>
            <a:pPr marL="0" marR="0">
              <a:lnSpc>
                <a:spcPts val="1564"/>
              </a:lnSpc>
              <a:spcBef>
                <a:spcPts val="155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ROLL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NO.30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6925" y="1541615"/>
            <a:ext cx="115984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Harsh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Gupta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9925" y="1541615"/>
            <a:ext cx="1781963" cy="102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9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15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2,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3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11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4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56925" y="1937825"/>
            <a:ext cx="1446455" cy="1821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Trupti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Hichkad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Mrinmayee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Hole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Harshal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Jagtap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Deepali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Gupta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Grisha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Jain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9925" y="2730246"/>
            <a:ext cx="1979677" cy="102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12,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13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14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5,6,7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10</a:t>
            </a:r>
          </a:p>
          <a:p>
            <a:pPr marL="0" marR="0">
              <a:lnSpc>
                <a:spcPts val="1564"/>
              </a:lnSpc>
              <a:spcBef>
                <a:spcPts val="15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Slide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no.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KQAIIV+ArialMT"/>
                <a:cs typeface="KQAIIV+ArialMT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3319" y="494087"/>
            <a:ext cx="3256787" cy="529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What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is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calculus?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575" y="1537955"/>
            <a:ext cx="4590931" cy="17111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43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branch</a:t>
            </a:r>
            <a:r>
              <a:rPr dirty="0" sz="1600" spc="45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43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mathematics</a:t>
            </a:r>
            <a:r>
              <a:rPr dirty="0" sz="1600" spc="43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that</a:t>
            </a:r>
            <a:r>
              <a:rPr dirty="0" sz="1600" spc="43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deals</a:t>
            </a:r>
            <a:r>
              <a:rPr dirty="0" sz="1600" spc="43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with</a:t>
            </a:r>
          </a:p>
          <a:p>
            <a:pPr marL="0" marR="0">
              <a:lnSpc>
                <a:spcPts val="18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23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finding</a:t>
            </a:r>
            <a:r>
              <a:rPr dirty="0" sz="1600" spc="24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  <a:r>
              <a:rPr dirty="0" sz="1600" spc="24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properties</a:t>
            </a:r>
            <a:r>
              <a:rPr dirty="0" sz="1600" spc="23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23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derivatives</a:t>
            </a:r>
            <a:r>
              <a:rPr dirty="0" sz="1600" spc="24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</a:p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integrals</a:t>
            </a:r>
            <a:r>
              <a:rPr dirty="0" sz="1600" spc="42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41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functions,</a:t>
            </a:r>
            <a:r>
              <a:rPr dirty="0" sz="1600" spc="41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by</a:t>
            </a:r>
            <a:r>
              <a:rPr dirty="0" sz="1600" spc="42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methods</a:t>
            </a:r>
            <a:r>
              <a:rPr dirty="0" sz="1600" spc="40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originally</a:t>
            </a:r>
          </a:p>
          <a:p>
            <a:pPr marL="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based</a:t>
            </a:r>
            <a:r>
              <a:rPr dirty="0" sz="1600" spc="107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on</a:t>
            </a:r>
            <a:r>
              <a:rPr dirty="0" sz="1600" spc="106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06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summation</a:t>
            </a:r>
            <a:r>
              <a:rPr dirty="0" sz="1600" spc="106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06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infinitesimal</a:t>
            </a:r>
          </a:p>
          <a:p>
            <a:pPr marL="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differences.</a:t>
            </a:r>
            <a:r>
              <a:rPr dirty="0" sz="1600" spc="157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56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two</a:t>
            </a:r>
            <a:r>
              <a:rPr dirty="0" sz="1600" spc="156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main</a:t>
            </a:r>
            <a:r>
              <a:rPr dirty="0" sz="1600" spc="157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types</a:t>
            </a:r>
            <a:r>
              <a:rPr dirty="0" sz="1600" spc="155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are</a:t>
            </a:r>
          </a:p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differential</a:t>
            </a:r>
            <a:r>
              <a:rPr dirty="0" sz="1600" spc="96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</a:t>
            </a:r>
            <a:r>
              <a:rPr dirty="0" sz="1600" spc="97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  <a:r>
              <a:rPr dirty="0" sz="1600" spc="95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integral</a:t>
            </a:r>
            <a:r>
              <a:rPr dirty="0" sz="1600" spc="96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calculus.</a:t>
            </a:r>
          </a:p>
          <a:p>
            <a:pPr marL="0" marR="0">
              <a:lnSpc>
                <a:spcPts val="18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Basically</a:t>
            </a:r>
            <a:r>
              <a:rPr dirty="0" sz="1600" spc="151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it</a:t>
            </a:r>
            <a:r>
              <a:rPr dirty="0" sz="1600" spc="14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600" spc="14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branch</a:t>
            </a:r>
            <a:r>
              <a:rPr dirty="0" sz="1600" spc="151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4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mathematics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0575" y="3159490"/>
            <a:ext cx="1120378" cy="3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concerned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0421" y="3159490"/>
            <a:ext cx="561478" cy="3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with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1468" y="3159490"/>
            <a:ext cx="476845" cy="3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6790" y="3159490"/>
            <a:ext cx="1152028" cy="3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39975" y="3159490"/>
            <a:ext cx="362545" cy="32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0575" y="3391139"/>
            <a:ext cx="4590837" cy="1016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instantaneous</a:t>
            </a:r>
            <a:r>
              <a:rPr dirty="0" sz="1600" spc="66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rates</a:t>
            </a:r>
            <a:r>
              <a:rPr dirty="0" sz="1600" spc="66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65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change</a:t>
            </a:r>
            <a:r>
              <a:rPr dirty="0" sz="1600" spc="66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(differential</a:t>
            </a:r>
          </a:p>
          <a:p>
            <a:pPr marL="0" marR="0">
              <a:lnSpc>
                <a:spcPts val="18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calculus)</a:t>
            </a:r>
            <a:r>
              <a:rPr dirty="0" sz="1600" spc="13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  <a:r>
              <a:rPr dirty="0" sz="1600" spc="11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0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summation</a:t>
            </a:r>
            <a:r>
              <a:rPr dirty="0" sz="1600" spc="10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0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infinitely</a:t>
            </a:r>
            <a:r>
              <a:rPr dirty="0" sz="1600" spc="11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many</a:t>
            </a:r>
          </a:p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small</a:t>
            </a:r>
            <a:r>
              <a:rPr dirty="0" sz="1600" spc="123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factors</a:t>
            </a:r>
            <a:r>
              <a:rPr dirty="0" sz="1600" spc="123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122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determine</a:t>
            </a:r>
            <a:r>
              <a:rPr dirty="0" sz="1600" spc="122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some</a:t>
            </a:r>
            <a:r>
              <a:rPr dirty="0" sz="1600" spc="121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whole</a:t>
            </a:r>
          </a:p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(integral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calculus).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2574" y="432986"/>
            <a:ext cx="3214496" cy="529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Where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is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it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used?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575" y="1443898"/>
            <a:ext cx="4185446" cy="285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1</a:t>
            </a:r>
            <a:r>
              <a:rPr dirty="0" sz="1000">
                <a:solidFill>
                  <a:srgbClr val="233a44"/>
                </a:solidFill>
                <a:latin typeface="KSMDLT+ComicSansMS"/>
                <a:cs typeface="KSMDLT+ComicSansMS"/>
              </a:rPr>
              <a:t>.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Finance</a:t>
            </a:r>
            <a:r>
              <a:rPr dirty="0" sz="1100">
                <a:solidFill>
                  <a:srgbClr val="233a44"/>
                </a:solidFill>
                <a:latin typeface="KSMDLT+ComicSansMS"/>
                <a:cs typeface="KSMDLT+ComicSansMS"/>
              </a:rPr>
              <a:t>(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Statisticians,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Credit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card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companies,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etc)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0575" y="1798990"/>
            <a:ext cx="4244562" cy="285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2</a:t>
            </a:r>
            <a:r>
              <a:rPr dirty="0" sz="1000">
                <a:solidFill>
                  <a:srgbClr val="233a44"/>
                </a:solidFill>
                <a:latin typeface="KSMDLT+ComicSansMS"/>
                <a:cs typeface="KSMDLT+ComicSansMS"/>
              </a:rPr>
              <a:t>.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Chemistry</a:t>
            </a:r>
            <a:r>
              <a:rPr dirty="0" sz="1400" spc="1289" b="1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200">
                <a:solidFill>
                  <a:srgbClr val="233a44"/>
                </a:solidFill>
                <a:latin typeface="KSMDLT+ComicSansMS"/>
                <a:cs typeface="KSMDLT+ComicSansMS"/>
              </a:rPr>
              <a:t>(Inorganic</a:t>
            </a:r>
            <a:r>
              <a:rPr dirty="0" sz="1200" spc="128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200">
                <a:solidFill>
                  <a:srgbClr val="233a44"/>
                </a:solidFill>
                <a:latin typeface="KSMDLT+ComicSansMS"/>
                <a:cs typeface="KSMDLT+ComicSansMS"/>
              </a:rPr>
              <a:t>Chemistry:The</a:t>
            </a:r>
            <a:r>
              <a:rPr dirty="0" sz="1200" spc="131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200">
                <a:solidFill>
                  <a:srgbClr val="233a44"/>
                </a:solidFill>
                <a:latin typeface="KSMDLT+ComicSansMS"/>
                <a:cs typeface="KSMDLT+ComicSansMS"/>
              </a:rPr>
              <a:t>Rate</a:t>
            </a:r>
            <a:r>
              <a:rPr dirty="0" sz="1200" spc="129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2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575" y="2006775"/>
            <a:ext cx="818182" cy="250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3a44"/>
                </a:solidFill>
                <a:latin typeface="KSMDLT+ComicSansMS"/>
                <a:cs typeface="KSMDLT+ComicSansMS"/>
              </a:rPr>
              <a:t>Reaction)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0575" y="2327818"/>
            <a:ext cx="2623753" cy="64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3</a:t>
            </a:r>
            <a:r>
              <a:rPr dirty="0" sz="13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.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Biology</a:t>
            </a:r>
            <a:r>
              <a:rPr dirty="0" sz="1400" spc="271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(Study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Population)</a:t>
            </a:r>
          </a:p>
          <a:p>
            <a:pPr marL="0" marR="0">
              <a:lnSpc>
                <a:spcPts val="1950"/>
              </a:lnSpc>
              <a:spcBef>
                <a:spcPts val="795"/>
              </a:spcBef>
              <a:spcAft>
                <a:spcPts val="0"/>
              </a:spcAft>
            </a:pP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4.</a:t>
            </a: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Physics</a:t>
            </a:r>
            <a:r>
              <a:rPr dirty="0" sz="1400" spc="66" b="1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(Mechanics)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0575" y="3038002"/>
            <a:ext cx="4244924" cy="285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3a44"/>
                </a:solidFill>
                <a:latin typeface="KSMDLT+ComicSansMS"/>
                <a:cs typeface="KSMDLT+ComicSansMS"/>
              </a:rPr>
              <a:t>5.</a:t>
            </a:r>
            <a:r>
              <a:rPr dirty="0" sz="1400" spc="2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Other</a:t>
            </a:r>
            <a:r>
              <a:rPr dirty="0" sz="1400" spc="273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400" spc="-252" b="1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400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Fields</a:t>
            </a:r>
            <a:r>
              <a:rPr dirty="0" sz="1400" spc="279" b="1" u="sng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400" spc="-252" b="1">
                <a:solidFill>
                  <a:srgbClr val="233a44"/>
                </a:solidFill>
                <a:latin typeface="VNPECO+ComicSansMS-BoldItalic"/>
                <a:cs typeface="VNPECO+ComicSansMS-BoldItalic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(Electrical</a:t>
            </a:r>
            <a:r>
              <a:rPr dirty="0" sz="1300" spc="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Engineering,</a:t>
            </a:r>
            <a:r>
              <a:rPr dirty="0" sz="1300" spc="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Architect,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0575" y="3243240"/>
            <a:ext cx="3125390" cy="26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Space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flight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engineers,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Graphic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artist)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2974" y="555965"/>
            <a:ext cx="3530451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What</a:t>
            </a:r>
            <a:r>
              <a:rPr dirty="0" sz="27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 </a:t>
            </a:r>
            <a:r>
              <a:rPr dirty="0" sz="27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is</a:t>
            </a:r>
            <a:r>
              <a:rPr dirty="0" sz="27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 </a:t>
            </a:r>
            <a:r>
              <a:rPr dirty="0" sz="28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Architecture</a:t>
            </a:r>
            <a:r>
              <a:rPr dirty="0" sz="2800" spc="-27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 </a:t>
            </a:r>
            <a:r>
              <a:rPr dirty="0" sz="2700" b="1">
                <a:solidFill>
                  <a:srgbClr val="af7b51"/>
                </a:solidFill>
                <a:latin typeface="IKMEUD+TimesNewRomanPS-BoldMT"/>
                <a:cs typeface="IKMEUD+TimesNewRomanPS-Bold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950" y="1268883"/>
            <a:ext cx="457452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●</a:t>
            </a:r>
            <a:r>
              <a:rPr dirty="0" sz="1400" spc="130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Definition:</a:t>
            </a:r>
            <a:r>
              <a:rPr dirty="0" sz="1400" spc="95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400" spc="95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style</a:t>
            </a:r>
            <a:r>
              <a:rPr dirty="0" sz="1400" spc="964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400" spc="95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design</a:t>
            </a:r>
            <a:r>
              <a:rPr dirty="0" sz="1400" spc="96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96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method</a:t>
            </a:r>
            <a:r>
              <a:rPr dirty="0" sz="1400" spc="96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4950" y="1514247"/>
            <a:ext cx="4574521" cy="170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construction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buildings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other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physical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structures.</a:t>
            </a:r>
          </a:p>
          <a:p>
            <a:pPr marL="0" marR="0">
              <a:lnSpc>
                <a:spcPts val="1564"/>
              </a:lnSpc>
              <a:spcBef>
                <a:spcPts val="31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KQAIIV+ArialMT"/>
                <a:cs typeface="KQAIIV+ArialMT"/>
              </a:rPr>
              <a:t>●</a:t>
            </a:r>
            <a:r>
              <a:rPr dirty="0" sz="1400" spc="1264">
                <a:solidFill>
                  <a:srgbClr val="202124"/>
                </a:solidFill>
                <a:latin typeface="KQAIIV+ArialMT"/>
                <a:cs typeface="KQAIIV+Arial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Architecture</a:t>
            </a:r>
            <a:r>
              <a:rPr dirty="0" sz="1400" spc="511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is</a:t>
            </a:r>
            <a:r>
              <a:rPr dirty="0" sz="1400" spc="50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both</a:t>
            </a:r>
            <a:r>
              <a:rPr dirty="0" sz="1400" spc="49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400" spc="50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process</a:t>
            </a:r>
            <a:r>
              <a:rPr dirty="0" sz="1400" spc="51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50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400" spc="50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product</a:t>
            </a:r>
            <a:r>
              <a:rPr dirty="0" sz="1400" spc="49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planning,</a:t>
            </a:r>
            <a:r>
              <a:rPr dirty="0" sz="1400" spc="16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designing,</a:t>
            </a:r>
            <a:r>
              <a:rPr dirty="0" sz="1400" spc="171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16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constructing</a:t>
            </a:r>
            <a:r>
              <a:rPr dirty="0" sz="1400" spc="17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buildings</a:t>
            </a:r>
            <a:r>
              <a:rPr dirty="0" sz="1400" spc="16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or</a:t>
            </a:r>
            <a:r>
              <a:rPr dirty="0" sz="1400" spc="15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other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structures.</a:t>
            </a:r>
            <a:r>
              <a:rPr dirty="0" sz="1400" spc="24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Architectural</a:t>
            </a:r>
            <a:r>
              <a:rPr dirty="0" sz="1400" spc="24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works,</a:t>
            </a:r>
            <a:r>
              <a:rPr dirty="0" sz="1400" spc="23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in</a:t>
            </a:r>
            <a:r>
              <a:rPr dirty="0" sz="1400" spc="234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400" spc="23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material</a:t>
            </a:r>
            <a:r>
              <a:rPr dirty="0" sz="1400" spc="244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form</a:t>
            </a:r>
            <a:r>
              <a:rPr dirty="0" sz="1400" spc="22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</a:p>
          <a:p>
            <a:pPr marL="317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buildings,</a:t>
            </a:r>
            <a:r>
              <a:rPr dirty="0" sz="1400" spc="7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are</a:t>
            </a:r>
            <a:r>
              <a:rPr dirty="0" sz="1400" spc="7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often</a:t>
            </a:r>
            <a:r>
              <a:rPr dirty="0" sz="1400" spc="7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perceived</a:t>
            </a:r>
            <a:r>
              <a:rPr dirty="0" sz="1400" spc="8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as</a:t>
            </a:r>
            <a:r>
              <a:rPr dirty="0" sz="1400" spc="8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cultural</a:t>
            </a:r>
            <a:r>
              <a:rPr dirty="0" sz="1400" spc="7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symbols</a:t>
            </a:r>
            <a:r>
              <a:rPr dirty="0" sz="1400" spc="8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7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as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works</a:t>
            </a:r>
            <a:r>
              <a:rPr dirty="0" sz="1400" spc="16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400" spc="15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art.</a:t>
            </a:r>
            <a:r>
              <a:rPr dirty="0" sz="1400" spc="16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Historical</a:t>
            </a:r>
            <a:r>
              <a:rPr dirty="0" sz="1400" spc="17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civilizations</a:t>
            </a:r>
            <a:r>
              <a:rPr dirty="0" sz="1400" spc="17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are</a:t>
            </a:r>
            <a:r>
              <a:rPr dirty="0" sz="1400" spc="16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often</a:t>
            </a:r>
            <a:r>
              <a:rPr dirty="0" sz="1400" spc="16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identified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with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their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surviving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architectural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achievements.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950" y="3231795"/>
            <a:ext cx="4574087" cy="121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●</a:t>
            </a:r>
            <a:r>
              <a:rPr dirty="0" sz="1400" spc="130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Architecture</a:t>
            </a:r>
            <a:r>
              <a:rPr dirty="0" sz="1400" spc="17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began</a:t>
            </a:r>
            <a:r>
              <a:rPr dirty="0" sz="1400" spc="17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as</a:t>
            </a:r>
            <a:r>
              <a:rPr dirty="0" sz="1400" spc="17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rural,</a:t>
            </a:r>
            <a:r>
              <a:rPr dirty="0" sz="1400" spc="164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oral</a:t>
            </a:r>
            <a:r>
              <a:rPr dirty="0" sz="1400" spc="16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vernacular</a:t>
            </a:r>
            <a:r>
              <a:rPr dirty="0" sz="1400" spc="17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architecture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that</a:t>
            </a:r>
            <a:r>
              <a:rPr dirty="0" sz="1400" spc="78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developed</a:t>
            </a:r>
            <a:r>
              <a:rPr dirty="0" sz="1400" spc="79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from</a:t>
            </a:r>
            <a:r>
              <a:rPr dirty="0" sz="1400" spc="76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trial</a:t>
            </a:r>
            <a:r>
              <a:rPr dirty="0" sz="1400" spc="77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782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error</a:t>
            </a:r>
            <a:r>
              <a:rPr dirty="0" sz="1400" spc="771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to</a:t>
            </a:r>
            <a:r>
              <a:rPr dirty="0" sz="1400" spc="778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successful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replication.</a:t>
            </a:r>
            <a:r>
              <a:rPr dirty="0" sz="1400" spc="32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Indian</a:t>
            </a:r>
            <a:r>
              <a:rPr dirty="0" sz="1400" spc="317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321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Chinese</a:t>
            </a:r>
            <a:r>
              <a:rPr dirty="0" sz="1400" spc="334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architecture</a:t>
            </a:r>
            <a:r>
              <a:rPr dirty="0" sz="1400" spc="33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influenced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forms</a:t>
            </a:r>
            <a:r>
              <a:rPr dirty="0" sz="1400" spc="76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all</a:t>
            </a:r>
            <a:r>
              <a:rPr dirty="0" sz="1400" spc="76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over</a:t>
            </a:r>
            <a:r>
              <a:rPr dirty="0" sz="1400" spc="765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Asia</a:t>
            </a:r>
            <a:r>
              <a:rPr dirty="0" sz="1400" spc="776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400" spc="769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Buddhist</a:t>
            </a:r>
            <a:r>
              <a:rPr dirty="0" sz="1400" spc="773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architecture</a:t>
            </a:r>
            <a:r>
              <a:rPr dirty="0" sz="1400" spc="78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in</a:t>
            </a:r>
          </a:p>
          <a:p>
            <a:pPr marL="317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particular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took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diverse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local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400">
                <a:solidFill>
                  <a:srgbClr val="202124"/>
                </a:solidFill>
                <a:latin typeface="RFEKWB+TimesNewRomanPSMT"/>
                <a:cs typeface="RFEKWB+TimesNewRomanPSMT"/>
              </a:rPr>
              <a:t>flavors.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1824" y="366211"/>
            <a:ext cx="2844164" cy="529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How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is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it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used?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750" y="1127951"/>
            <a:ext cx="4989537" cy="3776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In</a:t>
            </a:r>
            <a:r>
              <a:rPr dirty="0" sz="1800" spc="93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designing</a:t>
            </a:r>
            <a:r>
              <a:rPr dirty="0" sz="1800" spc="94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structures,</a:t>
            </a:r>
            <a:r>
              <a:rPr dirty="0" sz="1800" spc="92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an</a:t>
            </a:r>
            <a:r>
              <a:rPr dirty="0" sz="1800" spc="93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architect</a:t>
            </a:r>
            <a:r>
              <a:rPr dirty="0" sz="1800" spc="92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must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visualize</a:t>
            </a:r>
            <a:r>
              <a:rPr dirty="0" sz="1800" spc="32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the</a:t>
            </a:r>
            <a:r>
              <a:rPr dirty="0" sz="1800" spc="34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solutions</a:t>
            </a:r>
            <a:r>
              <a:rPr dirty="0" sz="1800" spc="346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to</a:t>
            </a:r>
            <a:r>
              <a:rPr dirty="0" sz="1800" spc="31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both</a:t>
            </a:r>
            <a:r>
              <a:rPr dirty="0" sz="1800" spc="34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functional</a:t>
            </a:r>
            <a:r>
              <a:rPr dirty="0" sz="1800" spc="34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and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aesthetic</a:t>
            </a:r>
            <a:r>
              <a:rPr dirty="0" sz="1800" spc="124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problems</a:t>
            </a:r>
            <a:r>
              <a:rPr dirty="0" sz="1800" spc="1214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–</a:t>
            </a:r>
            <a:r>
              <a:rPr dirty="0" sz="1800" spc="1244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balancing</a:t>
            </a:r>
            <a:r>
              <a:rPr dirty="0" sz="1800" spc="125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art</a:t>
            </a:r>
            <a:r>
              <a:rPr dirty="0" sz="1800" spc="125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with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science</a:t>
            </a:r>
            <a:r>
              <a:rPr dirty="0" sz="1800" spc="8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and</a:t>
            </a:r>
            <a:r>
              <a:rPr dirty="0" sz="1800" spc="9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math.</a:t>
            </a:r>
            <a:r>
              <a:rPr dirty="0" sz="1800" spc="9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There</a:t>
            </a:r>
            <a:r>
              <a:rPr dirty="0" sz="1800" spc="7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are</a:t>
            </a:r>
            <a:r>
              <a:rPr dirty="0" sz="1800" spc="8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architecture</a:t>
            </a:r>
            <a:r>
              <a:rPr dirty="0" sz="1800" spc="7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math</a:t>
            </a:r>
          </a:p>
          <a:p>
            <a:pPr marL="0" marR="0">
              <a:lnSpc>
                <a:spcPts val="2109"/>
              </a:lnSpc>
              <a:spcBef>
                <a:spcPts val="3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requirements</a:t>
            </a:r>
            <a:r>
              <a:rPr dirty="0" sz="1800" spc="28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-</a:t>
            </a:r>
            <a:r>
              <a:rPr dirty="0" sz="1800" spc="30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calculus</a:t>
            </a:r>
            <a:r>
              <a:rPr dirty="0" sz="1800" spc="307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-</a:t>
            </a:r>
            <a:r>
              <a:rPr dirty="0" sz="1800" spc="30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so</a:t>
            </a:r>
            <a:r>
              <a:rPr dirty="0" sz="1800" spc="30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that</a:t>
            </a:r>
            <a:r>
              <a:rPr dirty="0" sz="1800" spc="31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an</a:t>
            </a:r>
            <a:r>
              <a:rPr dirty="0" sz="1800" spc="30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architect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can</a:t>
            </a:r>
            <a:r>
              <a:rPr dirty="0" sz="1800" spc="101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understand</a:t>
            </a:r>
            <a:r>
              <a:rPr dirty="0" sz="1800" spc="101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the</a:t>
            </a:r>
            <a:r>
              <a:rPr dirty="0" sz="1800" spc="101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forces</a:t>
            </a:r>
            <a:r>
              <a:rPr dirty="0" sz="1800" spc="996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acting</a:t>
            </a:r>
            <a:r>
              <a:rPr dirty="0" sz="1800" spc="102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on</a:t>
            </a:r>
            <a:r>
              <a:rPr dirty="0" sz="1800" spc="1014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the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structures</a:t>
            </a:r>
            <a:r>
              <a:rPr dirty="0" sz="1800" spc="65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she</a:t>
            </a:r>
            <a:r>
              <a:rPr dirty="0" sz="1800" spc="66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designs.</a:t>
            </a:r>
            <a:r>
              <a:rPr dirty="0" sz="1800" spc="66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It</a:t>
            </a:r>
            <a:r>
              <a:rPr dirty="0" sz="1800" spc="67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also</a:t>
            </a:r>
            <a:r>
              <a:rPr dirty="0" sz="1800" spc="67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gives</a:t>
            </a:r>
            <a:r>
              <a:rPr dirty="0" sz="1800" spc="66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her</a:t>
            </a:r>
            <a:r>
              <a:rPr dirty="0" sz="1800" spc="676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means</a:t>
            </a:r>
            <a:r>
              <a:rPr dirty="0" sz="1800" spc="86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of</a:t>
            </a:r>
            <a:r>
              <a:rPr dirty="0" sz="1800" spc="9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calculating</a:t>
            </a:r>
            <a:r>
              <a:rPr dirty="0" sz="1800" spc="10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factors</a:t>
            </a:r>
            <a:r>
              <a:rPr dirty="0" sz="1800" spc="7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such</a:t>
            </a:r>
            <a:r>
              <a:rPr dirty="0" sz="1800" spc="8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as</a:t>
            </a:r>
            <a:r>
              <a:rPr dirty="0" sz="1800" spc="9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heat</a:t>
            </a:r>
            <a:r>
              <a:rPr dirty="0" sz="1800" spc="97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loss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over</a:t>
            </a:r>
            <a:r>
              <a:rPr dirty="0" sz="1800" spc="140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time.</a:t>
            </a:r>
            <a:r>
              <a:rPr dirty="0" sz="1800" spc="141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This</a:t>
            </a:r>
            <a:r>
              <a:rPr dirty="0" sz="1800" spc="1419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understanding</a:t>
            </a:r>
            <a:r>
              <a:rPr dirty="0" sz="1800" spc="1427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must</a:t>
            </a:r>
            <a:r>
              <a:rPr dirty="0" sz="1800" spc="1417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be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mathematically</a:t>
            </a:r>
            <a:r>
              <a:rPr dirty="0" sz="1800" spc="153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precise</a:t>
            </a:r>
            <a:r>
              <a:rPr dirty="0" sz="1800" spc="151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if</a:t>
            </a:r>
            <a:r>
              <a:rPr dirty="0" sz="1800" spc="153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the</a:t>
            </a:r>
            <a:r>
              <a:rPr dirty="0" sz="1800" spc="1530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structures</a:t>
            </a:r>
          </a:p>
          <a:p>
            <a:pPr marL="0" marR="0">
              <a:lnSpc>
                <a:spcPts val="2109"/>
              </a:lnSpc>
              <a:spcBef>
                <a:spcPts val="3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architects</a:t>
            </a:r>
            <a:r>
              <a:rPr dirty="0" sz="1800" spc="141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design</a:t>
            </a:r>
            <a:r>
              <a:rPr dirty="0" sz="1800" spc="155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are</a:t>
            </a:r>
            <a:r>
              <a:rPr dirty="0" sz="1800" spc="14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to</a:t>
            </a:r>
            <a:r>
              <a:rPr dirty="0" sz="1800" spc="133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be</a:t>
            </a:r>
            <a:r>
              <a:rPr dirty="0" sz="1800" spc="154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stable</a:t>
            </a:r>
            <a:r>
              <a:rPr dirty="0" sz="1800" spc="157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and</a:t>
            </a:r>
            <a:r>
              <a:rPr dirty="0" sz="1800" spc="152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safe</a:t>
            </a:r>
            <a:r>
              <a:rPr dirty="0" sz="1800" spc="128">
                <a:solidFill>
                  <a:srgbClr val="222222"/>
                </a:solidFill>
                <a:latin typeface="CIRBEE+Roboto-Medium"/>
                <a:cs typeface="CIRBEE+Roboto-Medium"/>
              </a:rPr>
              <a:t> </a:t>
            </a:r>
            <a:r>
              <a:rPr dirty="0" sz="1800">
                <a:solidFill>
                  <a:srgbClr val="222222"/>
                </a:solidFill>
                <a:latin typeface="CIRBEE+Roboto-Medium"/>
                <a:cs typeface="CIRBEE+Roboto-Medium"/>
              </a:rPr>
              <a:t>for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highlight>
                  <a:srgbClr val="fcfcfc"/>
                </a:highlight>
                <a:latin typeface="CIRBEE+Roboto-Medium"/>
                <a:cs typeface="CIRBEE+Roboto-Medium"/>
              </a:rPr>
              <a:t>use.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5043" y="400037"/>
            <a:ext cx="3859149" cy="529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External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 </a:t>
            </a:r>
            <a:r>
              <a:rPr dirty="0" sz="3000" b="1">
                <a:solidFill>
                  <a:srgbClr val="af7b51"/>
                </a:solidFill>
                <a:latin typeface="QGVEDQ+Nunito-Bold"/>
                <a:cs typeface="QGVEDQ+Nunito-Bold"/>
              </a:rPr>
              <a:t>architecture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899" y="994788"/>
            <a:ext cx="5731699" cy="577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</a:t>
            </a:r>
            <a:r>
              <a:rPr dirty="0" sz="1600" spc="40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600" spc="3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also</a:t>
            </a:r>
            <a:r>
              <a:rPr dirty="0" sz="1600" spc="38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used</a:t>
            </a:r>
            <a:r>
              <a:rPr dirty="0" sz="1600" spc="38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by</a:t>
            </a:r>
            <a:r>
              <a:rPr dirty="0" sz="1600" spc="39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architects</a:t>
            </a:r>
            <a:r>
              <a:rPr dirty="0" sz="1600" spc="4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in</a:t>
            </a:r>
            <a:r>
              <a:rPr dirty="0" sz="1600" spc="38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plotting</a:t>
            </a:r>
            <a:r>
              <a:rPr dirty="0" sz="1600" spc="3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buildings,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bridges,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hotels,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gardens,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899" y="1659252"/>
            <a:ext cx="5732666" cy="833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Architectural</a:t>
            </a:r>
            <a:r>
              <a:rPr dirty="0" sz="1600" spc="125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design</a:t>
            </a:r>
            <a:r>
              <a:rPr dirty="0" sz="1600" spc="121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optimisation</a:t>
            </a:r>
            <a:r>
              <a:rPr dirty="0" sz="1600" spc="120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600" spc="121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  <a:r>
              <a:rPr dirty="0" sz="1600" spc="122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subfield</a:t>
            </a:r>
            <a:r>
              <a:rPr dirty="0" sz="1600" spc="121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engineering</a:t>
            </a:r>
            <a:r>
              <a:rPr dirty="0" sz="1600" spc="32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that</a:t>
            </a:r>
            <a:r>
              <a:rPr dirty="0" sz="1600" spc="31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uses</a:t>
            </a:r>
            <a:r>
              <a:rPr dirty="0" sz="1600" spc="30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30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method</a:t>
            </a:r>
            <a:r>
              <a:rPr dirty="0" sz="1600" spc="29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30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optimisation</a:t>
            </a:r>
            <a:r>
              <a:rPr dirty="0" sz="1600" spc="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30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aid</a:t>
            </a:r>
          </a:p>
          <a:p>
            <a:pPr marL="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and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solve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architectural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design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problem..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9899" y="2579748"/>
            <a:ext cx="5732834" cy="2369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Differential</a:t>
            </a:r>
            <a:r>
              <a:rPr dirty="0" sz="1600" spc="6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calculus</a:t>
            </a:r>
            <a:r>
              <a:rPr dirty="0" sz="1600" spc="83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600" spc="5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used</a:t>
            </a:r>
            <a:r>
              <a:rPr dirty="0" sz="1600" spc="6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51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determine</a:t>
            </a:r>
            <a:r>
              <a:rPr dirty="0" sz="1600" spc="5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5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maximum</a:t>
            </a:r>
            <a:r>
              <a:rPr dirty="0" sz="1600" spc="67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or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33a44"/>
                </a:solidFill>
                <a:latin typeface="KSMDLT+ComicSansMS"/>
                <a:cs typeface="KSMDLT+ComicSansMS"/>
              </a:rPr>
              <a:t>minimum</a:t>
            </a:r>
            <a:r>
              <a:rPr dirty="0" sz="1600" spc="34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value</a:t>
            </a:r>
            <a:r>
              <a:rPr dirty="0" sz="1600" spc="4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3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certain</a:t>
            </a:r>
            <a:r>
              <a:rPr dirty="0" sz="1600" spc="5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objects,</a:t>
            </a:r>
            <a:r>
              <a:rPr dirty="0" sz="1600" spc="3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such</a:t>
            </a:r>
            <a:r>
              <a:rPr dirty="0" sz="1600" spc="4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as</a:t>
            </a:r>
            <a:r>
              <a:rPr dirty="0" sz="1600" spc="4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3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window</a:t>
            </a:r>
            <a:r>
              <a:rPr dirty="0" sz="1600" spc="4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size,</a:t>
            </a:r>
          </a:p>
          <a:p>
            <a:pPr marL="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air</a:t>
            </a:r>
            <a:r>
              <a:rPr dirty="0" sz="1600" spc="40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duct</a:t>
            </a:r>
            <a:r>
              <a:rPr dirty="0" sz="1600" spc="39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space,</a:t>
            </a:r>
            <a:r>
              <a:rPr dirty="0" sz="1600" spc="39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etc.</a:t>
            </a:r>
            <a:r>
              <a:rPr dirty="0" sz="1600" spc="39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This</a:t>
            </a:r>
            <a:r>
              <a:rPr dirty="0" sz="1600" spc="39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translates</a:t>
            </a:r>
            <a:r>
              <a:rPr dirty="0" sz="1600" spc="4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38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figuring</a:t>
            </a:r>
            <a:r>
              <a:rPr dirty="0" sz="1600" spc="40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out</a:t>
            </a:r>
            <a:r>
              <a:rPr dirty="0" sz="1600" spc="39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</a:p>
          <a:p>
            <a:pPr marL="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biggest</a:t>
            </a:r>
            <a:r>
              <a:rPr dirty="0" sz="1600" spc="9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possible</a:t>
            </a:r>
            <a:r>
              <a:rPr dirty="0" sz="1600" spc="8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size</a:t>
            </a:r>
            <a:r>
              <a:rPr dirty="0" sz="1600" spc="9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for</a:t>
            </a:r>
            <a:r>
              <a:rPr dirty="0" sz="1600" spc="9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600" spc="9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window,</a:t>
            </a:r>
            <a:r>
              <a:rPr dirty="0" sz="1600" spc="9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or</a:t>
            </a:r>
            <a:r>
              <a:rPr dirty="0" sz="1600" spc="9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finding</a:t>
            </a:r>
            <a:r>
              <a:rPr dirty="0" sz="1600" spc="9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8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smallest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possible</a:t>
            </a:r>
            <a:r>
              <a:rPr dirty="0" sz="1600" spc="18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space</a:t>
            </a:r>
            <a:r>
              <a:rPr dirty="0" sz="1600" spc="19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that</a:t>
            </a:r>
            <a:r>
              <a:rPr dirty="0" sz="1600" spc="19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an</a:t>
            </a:r>
            <a:r>
              <a:rPr dirty="0" sz="1600" spc="20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air</a:t>
            </a:r>
            <a:r>
              <a:rPr dirty="0" sz="1600" spc="20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duct</a:t>
            </a:r>
            <a:r>
              <a:rPr dirty="0" sz="1600" spc="19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can</a:t>
            </a:r>
            <a:r>
              <a:rPr dirty="0" sz="1600" spc="20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maintain.</a:t>
            </a:r>
            <a:r>
              <a:rPr dirty="0" sz="1600" spc="20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Differential</a:t>
            </a:r>
          </a:p>
          <a:p>
            <a:pPr marL="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calculus</a:t>
            </a:r>
            <a:r>
              <a:rPr dirty="0" sz="1600" spc="67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can</a:t>
            </a:r>
            <a:r>
              <a:rPr dirty="0" sz="1600" spc="65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also</a:t>
            </a:r>
            <a:r>
              <a:rPr dirty="0" sz="1600" spc="65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be</a:t>
            </a:r>
            <a:r>
              <a:rPr dirty="0" sz="1600" spc="64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used</a:t>
            </a:r>
            <a:r>
              <a:rPr dirty="0" sz="1600" spc="64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63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determine</a:t>
            </a:r>
            <a:r>
              <a:rPr dirty="0" sz="1600" spc="64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64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maximum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amount</a:t>
            </a:r>
            <a:r>
              <a:rPr dirty="0" sz="1600" spc="13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600" spc="12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material</a:t>
            </a:r>
            <a:r>
              <a:rPr dirty="0" sz="1600" spc="14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an</a:t>
            </a:r>
            <a:r>
              <a:rPr dirty="0" sz="1600" spc="13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architect</a:t>
            </a:r>
            <a:r>
              <a:rPr dirty="0" sz="1600" spc="15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can</a:t>
            </a:r>
            <a:r>
              <a:rPr dirty="0" sz="1600" spc="14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get</a:t>
            </a:r>
            <a:r>
              <a:rPr dirty="0" sz="1600" spc="13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for</a:t>
            </a:r>
            <a:r>
              <a:rPr dirty="0" sz="1600" spc="13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2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cheapest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price</a:t>
            </a:r>
            <a:r>
              <a:rPr dirty="0" sz="1600" spc="13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or</a:t>
            </a:r>
            <a:r>
              <a:rPr dirty="0" sz="1600" spc="13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to</a:t>
            </a:r>
            <a:r>
              <a:rPr dirty="0" sz="1600" spc="12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find</a:t>
            </a:r>
            <a:r>
              <a:rPr dirty="0" sz="1600" spc="12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600" spc="12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balance</a:t>
            </a:r>
            <a:r>
              <a:rPr dirty="0" sz="1600" spc="14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between</a:t>
            </a:r>
            <a:r>
              <a:rPr dirty="0" sz="1600" spc="13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weight</a:t>
            </a:r>
            <a:r>
              <a:rPr dirty="0" sz="1600" spc="13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and</a:t>
            </a:r>
            <a:r>
              <a:rPr dirty="0" sz="1600" spc="13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strength</a:t>
            </a:r>
          </a:p>
          <a:p>
            <a:pPr marL="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600">
                <a:solidFill>
                  <a:srgbClr val="475262"/>
                </a:solidFill>
                <a:latin typeface="KSMDLT+ComicSansMS"/>
                <a:cs typeface="KSMDLT+ComicSansMS"/>
              </a:rPr>
              <a:t>material.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4731" y="337018"/>
            <a:ext cx="1533601" cy="480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af7b51"/>
                </a:solidFill>
                <a:latin typeface="QGVEDQ+Nunito-Bold"/>
                <a:cs typeface="QGVEDQ+Nunito-Bold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225" y="817658"/>
            <a:ext cx="1686776" cy="30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225" y="1080548"/>
            <a:ext cx="4835583" cy="1092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Designed</a:t>
            </a:r>
            <a:r>
              <a:rPr dirty="0" sz="1500" spc="11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by</a:t>
            </a:r>
            <a:r>
              <a:rPr dirty="0" sz="1500" spc="8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Gustave</a:t>
            </a:r>
            <a:r>
              <a:rPr dirty="0" sz="1500" spc="8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Eiffel,</a:t>
            </a:r>
            <a:r>
              <a:rPr dirty="0" sz="1500" spc="10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 spc="9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</a:t>
            </a:r>
            <a:r>
              <a:rPr dirty="0" sz="1500" spc="10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  <a:r>
              <a:rPr dirty="0" sz="1500" spc="10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is</a:t>
            </a:r>
            <a:r>
              <a:rPr dirty="0" sz="1500" spc="9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one</a:t>
            </a:r>
          </a:p>
          <a:p>
            <a:pPr marL="0" marR="0">
              <a:lnSpc>
                <a:spcPts val="2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500" spc="98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 spc="98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most</a:t>
            </a:r>
            <a:r>
              <a:rPr dirty="0" sz="1500" spc="98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famous</a:t>
            </a:r>
            <a:r>
              <a:rPr dirty="0" sz="1500" spc="96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examples</a:t>
            </a:r>
            <a:r>
              <a:rPr dirty="0" sz="1500" spc="98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500" spc="98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calculus</a:t>
            </a:r>
            <a:r>
              <a:rPr dirty="0" sz="1500" spc="97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in</a:t>
            </a:r>
          </a:p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architecture</a:t>
            </a:r>
            <a:r>
              <a:rPr dirty="0" sz="1500" spc="42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because</a:t>
            </a:r>
            <a:r>
              <a:rPr dirty="0" sz="1500" spc="394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500" spc="39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it</a:t>
            </a:r>
            <a:r>
              <a:rPr dirty="0" sz="1500" spc="40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many</a:t>
            </a:r>
            <a:r>
              <a:rPr dirty="0" sz="1500" spc="386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curves,</a:t>
            </a:r>
            <a:r>
              <a:rPr dirty="0" sz="1500" spc="39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yet</a:t>
            </a:r>
            <a:r>
              <a:rPr dirty="0" sz="1500" spc="40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very</a:t>
            </a:r>
          </a:p>
          <a:p>
            <a:pPr marL="0" marR="0">
              <a:lnSpc>
                <a:spcPts val="2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solid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structure.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225" y="2132108"/>
            <a:ext cx="1302409" cy="30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Calculus!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225" y="2394998"/>
            <a:ext cx="4833347" cy="829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in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differential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equation:</a:t>
            </a:r>
          </a:p>
          <a:p>
            <a:pPr marL="0" marR="0">
              <a:lnSpc>
                <a:spcPts val="2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This</a:t>
            </a:r>
            <a:r>
              <a:rPr dirty="0" sz="1500" spc="14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is</a:t>
            </a:r>
            <a:r>
              <a:rPr dirty="0" sz="1500" spc="137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 spc="14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width</a:t>
            </a:r>
            <a:r>
              <a:rPr dirty="0" sz="1500" spc="13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500" spc="138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 spc="145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</a:t>
            </a:r>
            <a:r>
              <a:rPr dirty="0" sz="1500" spc="151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  <a:r>
              <a:rPr dirty="0" sz="1500" spc="152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as</a:t>
            </a:r>
            <a:r>
              <a:rPr dirty="0" sz="1500" spc="129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a</a:t>
            </a:r>
            <a:r>
              <a:rPr dirty="0" sz="1500" spc="133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function</a:t>
            </a:r>
          </a:p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of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distance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from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2225" y="3446558"/>
            <a:ext cx="3859878" cy="30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The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Eiffel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Tower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in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differential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 </a:t>
            </a:r>
            <a:r>
              <a:rPr dirty="0" sz="1500">
                <a:solidFill>
                  <a:srgbClr val="475262"/>
                </a:solidFill>
                <a:latin typeface="KSMDLT+ComicSansMS"/>
                <a:cs typeface="KSMDLT+ComicSansMS"/>
              </a:rPr>
              <a:t>equation: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2225" y="4317369"/>
            <a:ext cx="4835897" cy="47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This</a:t>
            </a:r>
            <a:r>
              <a:rPr dirty="0" sz="1300" spc="28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is</a:t>
            </a:r>
            <a:r>
              <a:rPr dirty="0" sz="1300" spc="2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300" spc="27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width</a:t>
            </a:r>
            <a:r>
              <a:rPr dirty="0" sz="1300" spc="275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300" spc="28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300" spc="279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Eiffel</a:t>
            </a:r>
            <a:r>
              <a:rPr dirty="0" sz="1300" spc="278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Tower</a:t>
            </a:r>
            <a:r>
              <a:rPr dirty="0" sz="1300" spc="29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as</a:t>
            </a:r>
            <a:r>
              <a:rPr dirty="0" sz="1300" spc="282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  <a:r>
              <a:rPr dirty="0" sz="1300" spc="27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function</a:t>
            </a:r>
            <a:r>
              <a:rPr dirty="0" sz="1300" spc="27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of</a:t>
            </a:r>
            <a:r>
              <a:rPr dirty="0" sz="1300" spc="286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a</a:t>
            </a:r>
          </a:p>
          <a:p>
            <a:pPr marL="0" marR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distance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from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the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 </a:t>
            </a:r>
            <a:r>
              <a:rPr dirty="0" sz="1300">
                <a:solidFill>
                  <a:srgbClr val="233a44"/>
                </a:solidFill>
                <a:latin typeface="KSMDLT+ComicSansMS"/>
                <a:cs typeface="KSMDLT+ComicSansMS"/>
              </a:rPr>
              <a:t>top.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6098" y="179068"/>
            <a:ext cx="1813750" cy="479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af7b51"/>
                </a:solidFill>
                <a:latin typeface="FUROGB+Nunito-Light"/>
                <a:cs typeface="FUROGB+Nunito-Light"/>
              </a:rPr>
              <a:t>Skyscraper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425" y="766160"/>
            <a:ext cx="5983792" cy="1945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●</a:t>
            </a:r>
            <a:r>
              <a:rPr dirty="0" sz="1600" spc="123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Definition:</a:t>
            </a:r>
            <a:r>
              <a:rPr dirty="0" sz="1600" spc="10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6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structural</a:t>
            </a:r>
            <a:r>
              <a:rPr dirty="0" sz="1600" spc="10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definition</a:t>
            </a:r>
            <a:r>
              <a:rPr dirty="0" sz="1600" spc="10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600" spc="7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7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word</a:t>
            </a:r>
            <a:r>
              <a:rPr dirty="0" sz="1600" spc="6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“</a:t>
            </a:r>
            <a:r>
              <a:rPr dirty="0" sz="1600" b="1">
                <a:solidFill>
                  <a:srgbClr val="111111"/>
                </a:solidFill>
                <a:latin typeface="LICOEU+TimesNewRomanPS-BoldItalicMT"/>
                <a:cs typeface="LICOEU+TimesNewRomanPS-BoldItalicMT"/>
              </a:rPr>
              <a:t>skyscraper</a:t>
            </a:r>
            <a:r>
              <a:rPr dirty="0" sz="1600">
                <a:solidFill>
                  <a:srgbClr val="111111"/>
                </a:solidFill>
                <a:latin typeface="VCUOPC+TimesNewRomanPS-ItalicMT"/>
                <a:cs typeface="VCUOPC+TimesNewRomanPS-ItalicMT"/>
              </a:rPr>
              <a:t>”</a:t>
            </a:r>
            <a:r>
              <a:rPr dirty="0" sz="1600" spc="6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was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refined</a:t>
            </a:r>
            <a:r>
              <a:rPr dirty="0" sz="1600" spc="54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later</a:t>
            </a:r>
            <a:r>
              <a:rPr dirty="0" sz="1600" spc="54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by</a:t>
            </a:r>
            <a:r>
              <a:rPr dirty="0" sz="1600" spc="51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architectural</a:t>
            </a:r>
            <a:r>
              <a:rPr dirty="0" sz="1600" spc="57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historians,</a:t>
            </a:r>
            <a:r>
              <a:rPr dirty="0" sz="1600" spc="55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based</a:t>
            </a:r>
            <a:r>
              <a:rPr dirty="0" sz="1600" spc="53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on</a:t>
            </a:r>
            <a:r>
              <a:rPr dirty="0" sz="1600" spc="51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engineering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developments</a:t>
            </a:r>
            <a:r>
              <a:rPr dirty="0" sz="1600" spc="28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600" spc="25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26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1880s</a:t>
            </a:r>
            <a:r>
              <a:rPr dirty="0" sz="1600" spc="25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that</a:t>
            </a:r>
            <a:r>
              <a:rPr dirty="0" sz="1600" spc="27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had</a:t>
            </a:r>
            <a:r>
              <a:rPr dirty="0" sz="1600" spc="25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enabled</a:t>
            </a:r>
            <a:r>
              <a:rPr dirty="0" sz="1600" spc="27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construction</a:t>
            </a:r>
            <a:r>
              <a:rPr dirty="0" sz="1600" spc="28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600" spc="25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tall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multi-storey</a:t>
            </a:r>
            <a:r>
              <a:rPr dirty="0" sz="1600" spc="42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buildings.</a:t>
            </a:r>
            <a:r>
              <a:rPr dirty="0" sz="1600" spc="39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This</a:t>
            </a:r>
            <a:r>
              <a:rPr dirty="0" sz="1600" spc="38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definition</a:t>
            </a:r>
            <a:r>
              <a:rPr dirty="0" sz="1600" spc="41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was</a:t>
            </a:r>
            <a:r>
              <a:rPr dirty="0" sz="1600" spc="115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based</a:t>
            </a:r>
            <a:r>
              <a:rPr dirty="0" sz="1600" spc="38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on</a:t>
            </a:r>
            <a:r>
              <a:rPr dirty="0" sz="1600" spc="37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38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steel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skeleton—as</a:t>
            </a:r>
            <a:r>
              <a:rPr dirty="0" sz="1600" spc="34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opposed</a:t>
            </a:r>
            <a:r>
              <a:rPr dirty="0" sz="1600" spc="31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to</a:t>
            </a:r>
            <a:r>
              <a:rPr dirty="0" sz="1600" spc="31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constructions</a:t>
            </a:r>
            <a:r>
              <a:rPr dirty="0" sz="1600" spc="34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600" spc="31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load-bearing</a:t>
            </a:r>
            <a:r>
              <a:rPr dirty="0" sz="1600" spc="34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masonry,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which</a:t>
            </a:r>
            <a:r>
              <a:rPr dirty="0" sz="1600" spc="81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passed</a:t>
            </a:r>
            <a:r>
              <a:rPr dirty="0" sz="1600" spc="82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their</a:t>
            </a:r>
            <a:r>
              <a:rPr dirty="0" sz="1600" spc="83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practical</a:t>
            </a:r>
            <a:r>
              <a:rPr dirty="0" sz="1600" spc="85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limit</a:t>
            </a:r>
            <a:r>
              <a:rPr dirty="0" sz="1600" spc="84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in</a:t>
            </a:r>
            <a:r>
              <a:rPr dirty="0" sz="1600" spc="81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1891</a:t>
            </a:r>
            <a:r>
              <a:rPr dirty="0" sz="1600" spc="81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with</a:t>
            </a:r>
            <a:r>
              <a:rPr dirty="0" sz="1600" spc="82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Chicago's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Monadnock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7425" y="2729072"/>
            <a:ext cx="5938682" cy="2226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●</a:t>
            </a:r>
            <a:r>
              <a:rPr dirty="0" sz="1600" spc="123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</a:t>
            </a:r>
            <a:r>
              <a:rPr dirty="0" sz="1600" spc="33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 b="1">
                <a:solidFill>
                  <a:srgbClr val="111111"/>
                </a:solidFill>
                <a:latin typeface="IKMEUD+TimesNewRomanPS-BoldMT"/>
                <a:cs typeface="IKMEUD+TimesNewRomanPS-BoldMT"/>
              </a:rPr>
              <a:t>skyscraper</a:t>
            </a:r>
            <a:r>
              <a:rPr dirty="0" sz="1600" spc="440" b="1">
                <a:solidFill>
                  <a:srgbClr val="111111"/>
                </a:solidFill>
                <a:latin typeface="IKMEUD+TimesNewRomanPS-BoldMT"/>
                <a:cs typeface="IKMEUD+TimesNewRomanPS-Bold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is</a:t>
            </a:r>
            <a:r>
              <a:rPr dirty="0" sz="1600" spc="43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</a:t>
            </a:r>
            <a:r>
              <a:rPr dirty="0" sz="1600" spc="42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tall</a:t>
            </a:r>
            <a:r>
              <a:rPr dirty="0" sz="1600" spc="45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continuously</a:t>
            </a:r>
            <a:r>
              <a:rPr dirty="0" sz="1600" spc="45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habitable</a:t>
            </a:r>
            <a:r>
              <a:rPr dirty="0" sz="1600" spc="45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</a:t>
            </a:r>
            <a:r>
              <a:rPr dirty="0" sz="1600" spc="44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having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multiple</a:t>
            </a:r>
            <a:r>
              <a:rPr dirty="0" sz="1600" spc="34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floors.</a:t>
            </a:r>
            <a:r>
              <a:rPr dirty="0" sz="1600" spc="32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Modern</a:t>
            </a:r>
            <a:r>
              <a:rPr dirty="0" sz="1600" spc="31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sources</a:t>
            </a:r>
            <a:r>
              <a:rPr dirty="0" sz="1600" spc="32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currently</a:t>
            </a:r>
            <a:r>
              <a:rPr dirty="0" sz="1600" spc="33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define</a:t>
            </a:r>
            <a:r>
              <a:rPr dirty="0" sz="1600" spc="32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skyscrapers</a:t>
            </a:r>
            <a:r>
              <a:rPr dirty="0" sz="1600" spc="33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as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being</a:t>
            </a:r>
            <a:r>
              <a:rPr dirty="0" sz="1600" spc="12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at</a:t>
            </a:r>
            <a:r>
              <a:rPr dirty="0" sz="1600" spc="12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least</a:t>
            </a:r>
            <a:r>
              <a:rPr dirty="0" sz="1600" spc="13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100</a:t>
            </a:r>
            <a:r>
              <a:rPr dirty="0" sz="1600" spc="11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metres</a:t>
            </a:r>
            <a:r>
              <a:rPr dirty="0" sz="1600" spc="14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or</a:t>
            </a:r>
            <a:r>
              <a:rPr dirty="0" sz="1600" spc="12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150</a:t>
            </a:r>
            <a:r>
              <a:rPr dirty="0" sz="1600" spc="11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metres</a:t>
            </a:r>
            <a:r>
              <a:rPr dirty="0" sz="1600" spc="14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in</a:t>
            </a:r>
            <a:r>
              <a:rPr dirty="0" sz="1600" spc="12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height,</a:t>
            </a:r>
            <a:r>
              <a:rPr dirty="0" sz="1600" spc="13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though</a:t>
            </a:r>
            <a:r>
              <a:rPr dirty="0" sz="1600" spc="12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there</a:t>
            </a:r>
            <a:r>
              <a:rPr dirty="0" sz="1600" spc="13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is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no</a:t>
            </a:r>
            <a:r>
              <a:rPr dirty="0" sz="1600" spc="9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universally</a:t>
            </a:r>
            <a:r>
              <a:rPr dirty="0" sz="1600" spc="129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accepted</a:t>
            </a:r>
            <a:r>
              <a:rPr dirty="0" sz="1600" spc="12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definition.</a:t>
            </a:r>
            <a:r>
              <a:rPr dirty="0" sz="1600" spc="13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Skyscrapers</a:t>
            </a:r>
            <a:r>
              <a:rPr dirty="0" sz="1600" spc="11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are</a:t>
            </a:r>
            <a:r>
              <a:rPr dirty="0" sz="1600" spc="105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very</a:t>
            </a:r>
            <a:r>
              <a:rPr dirty="0" sz="1600" spc="10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tall</a:t>
            </a:r>
            <a:r>
              <a:rPr dirty="0" sz="1600" spc="11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high-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rise</a:t>
            </a:r>
            <a:r>
              <a:rPr dirty="0" sz="1600" spc="2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buildings.</a:t>
            </a:r>
            <a:r>
              <a:rPr dirty="0" sz="1600" spc="3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Historically,</a:t>
            </a:r>
            <a:r>
              <a:rPr dirty="0" sz="1600" spc="-4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2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term</a:t>
            </a:r>
            <a:r>
              <a:rPr dirty="0" sz="1600" spc="3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first</a:t>
            </a:r>
            <a:r>
              <a:rPr dirty="0" sz="1600" spc="3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referred</a:t>
            </a:r>
            <a:r>
              <a:rPr dirty="0" sz="1600" spc="4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to</a:t>
            </a:r>
            <a:r>
              <a:rPr dirty="0" sz="1600" spc="2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buildings</a:t>
            </a:r>
            <a:r>
              <a:rPr dirty="0" sz="1600" spc="3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with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between</a:t>
            </a:r>
            <a:r>
              <a:rPr dirty="0" sz="1600" spc="10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10</a:t>
            </a:r>
            <a:r>
              <a:rPr dirty="0" sz="1600" spc="8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600" spc="9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20</a:t>
            </a:r>
            <a:r>
              <a:rPr dirty="0" sz="1600" spc="8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stories</a:t>
            </a:r>
            <a:r>
              <a:rPr dirty="0" sz="1600" spc="11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when</a:t>
            </a:r>
            <a:r>
              <a:rPr dirty="0" sz="1600" spc="8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these</a:t>
            </a:r>
            <a:r>
              <a:rPr dirty="0" sz="1600" spc="104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types</a:t>
            </a:r>
            <a:r>
              <a:rPr dirty="0" sz="1600" spc="10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</a:t>
            </a:r>
            <a:r>
              <a:rPr dirty="0" sz="1600" spc="93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buildings</a:t>
            </a:r>
            <a:r>
              <a:rPr dirty="0" sz="1600" spc="11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began</a:t>
            </a:r>
            <a:r>
              <a:rPr dirty="0" sz="1600" spc="9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to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be</a:t>
            </a:r>
            <a:r>
              <a:rPr dirty="0" sz="1600" spc="14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constructed</a:t>
            </a:r>
            <a:r>
              <a:rPr dirty="0" sz="1600" spc="171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in</a:t>
            </a:r>
            <a:r>
              <a:rPr dirty="0" sz="1600" spc="14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the</a:t>
            </a:r>
            <a:r>
              <a:rPr dirty="0" sz="1600" spc="148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1880s.</a:t>
            </a:r>
            <a:r>
              <a:rPr dirty="0" sz="1600" spc="14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Skyscrapers</a:t>
            </a:r>
            <a:r>
              <a:rPr dirty="0" sz="1600" spc="162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may</a:t>
            </a:r>
            <a:r>
              <a:rPr dirty="0" sz="1600" spc="15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host</a:t>
            </a:r>
            <a:r>
              <a:rPr dirty="0" sz="1600" spc="147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offices,</a:t>
            </a:r>
            <a:r>
              <a:rPr dirty="0" sz="1600" spc="136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hotels</a:t>
            </a:r>
          </a:p>
          <a:p>
            <a:pPr marL="330200" marR="0">
              <a:lnSpc>
                <a:spcPts val="1771"/>
              </a:lnSpc>
              <a:spcBef>
                <a:spcPts val="436"/>
              </a:spcBef>
              <a:spcAft>
                <a:spcPts val="0"/>
              </a:spcAft>
            </a:pP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and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residential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 </a:t>
            </a:r>
            <a:r>
              <a:rPr dirty="0" sz="1600">
                <a:solidFill>
                  <a:srgbClr val="111111"/>
                </a:solidFill>
                <a:latin typeface="RFEKWB+TimesNewRomanPSMT"/>
                <a:cs typeface="RFEKWB+TimesNewRomanPSMT"/>
              </a:rPr>
              <a:t>spaces.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7700" y="591924"/>
            <a:ext cx="5282589" cy="3924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Many</a:t>
            </a:r>
            <a:r>
              <a:rPr dirty="0" sz="1800" spc="4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factors</a:t>
            </a:r>
            <a:r>
              <a:rPr dirty="0" sz="1800" spc="48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come</a:t>
            </a:r>
            <a:r>
              <a:rPr dirty="0" sz="1800" spc="4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into</a:t>
            </a:r>
            <a:r>
              <a:rPr dirty="0" sz="1800" spc="4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play</a:t>
            </a:r>
            <a:r>
              <a:rPr dirty="0" sz="1800" spc="4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when</a:t>
            </a:r>
            <a:r>
              <a:rPr dirty="0" sz="1800" spc="4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</a:t>
            </a:r>
            <a:r>
              <a:rPr dirty="0" sz="1800" spc="4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architect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designs</a:t>
            </a:r>
            <a:r>
              <a:rPr dirty="0" sz="1800" spc="56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</a:t>
            </a:r>
            <a:r>
              <a:rPr dirty="0" sz="1800" spc="56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building.</a:t>
            </a:r>
            <a:r>
              <a:rPr dirty="0" sz="1800" spc="56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Ascetics,</a:t>
            </a:r>
            <a:r>
              <a:rPr dirty="0" sz="1800" spc="56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lighting,</a:t>
            </a:r>
            <a:r>
              <a:rPr dirty="0" sz="1800" spc="56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size,</a:t>
            </a:r>
            <a:r>
              <a:rPr dirty="0" sz="1800" spc="56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and</a:t>
            </a:r>
          </a:p>
          <a:p>
            <a:pPr marL="0" marR="0">
              <a:lnSpc>
                <a:spcPts val="2010"/>
              </a:lnSpc>
              <a:spcBef>
                <a:spcPts val="84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even</a:t>
            </a:r>
            <a:r>
              <a:rPr dirty="0" sz="1800" spc="4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heating</a:t>
            </a:r>
            <a:r>
              <a:rPr dirty="0" sz="1800" spc="4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are</a:t>
            </a:r>
            <a:r>
              <a:rPr dirty="0" sz="1800" spc="42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taken</a:t>
            </a:r>
            <a:r>
              <a:rPr dirty="0" sz="1800" spc="42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into</a:t>
            </a:r>
            <a:r>
              <a:rPr dirty="0" sz="1800" spc="428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consideration.</a:t>
            </a:r>
            <a:r>
              <a:rPr dirty="0" sz="1800" spc="4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If</a:t>
            </a:r>
            <a:r>
              <a:rPr dirty="0" sz="1800" spc="43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architect</a:t>
            </a:r>
            <a:r>
              <a:rPr dirty="0" sz="1800" spc="6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is</a:t>
            </a:r>
            <a:r>
              <a:rPr dirty="0" sz="1800" spc="6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focusing</a:t>
            </a:r>
            <a:r>
              <a:rPr dirty="0" sz="1800" spc="6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on</a:t>
            </a:r>
            <a:r>
              <a:rPr dirty="0" sz="1800" spc="6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 spc="6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heating</a:t>
            </a:r>
            <a:r>
              <a:rPr dirty="0" sz="1800" spc="68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of</a:t>
            </a:r>
            <a:r>
              <a:rPr dirty="0" sz="1800" spc="68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his/her</a:t>
            </a:r>
          </a:p>
          <a:p>
            <a:pPr marL="0" marR="0">
              <a:lnSpc>
                <a:spcPts val="2010"/>
              </a:lnSpc>
              <a:spcBef>
                <a:spcPts val="84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structure</a:t>
            </a:r>
            <a:r>
              <a:rPr dirty="0" sz="1800" spc="2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and</a:t>
            </a:r>
            <a:r>
              <a:rPr dirty="0" sz="1800" spc="18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wants</a:t>
            </a:r>
            <a:r>
              <a:rPr dirty="0" sz="1800" spc="21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to</a:t>
            </a:r>
            <a:r>
              <a:rPr dirty="0" sz="1800" spc="2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figure</a:t>
            </a:r>
            <a:r>
              <a:rPr dirty="0" sz="1800" spc="2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out</a:t>
            </a:r>
            <a:r>
              <a:rPr dirty="0" sz="1800" spc="2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how</a:t>
            </a:r>
            <a:r>
              <a:rPr dirty="0" sz="1800" spc="2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much</a:t>
            </a:r>
            <a:r>
              <a:rPr dirty="0" sz="1800" spc="2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heat</a:t>
            </a:r>
            <a:r>
              <a:rPr dirty="0" sz="1800" spc="18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is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being</a:t>
            </a:r>
            <a:r>
              <a:rPr dirty="0" sz="1800" spc="127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lost</a:t>
            </a:r>
            <a:r>
              <a:rPr dirty="0" sz="1800" spc="127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based</a:t>
            </a:r>
            <a:r>
              <a:rPr dirty="0" sz="1800" spc="127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on</a:t>
            </a:r>
            <a:r>
              <a:rPr dirty="0" sz="1800" spc="127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temperature</a:t>
            </a:r>
            <a:r>
              <a:rPr dirty="0" sz="1800" spc="127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variations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throughout</a:t>
            </a:r>
            <a:r>
              <a:rPr dirty="0" sz="1800" spc="8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 spc="8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day,</a:t>
            </a:r>
            <a:r>
              <a:rPr dirty="0" sz="1800" spc="-4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they</a:t>
            </a:r>
            <a:r>
              <a:rPr dirty="0" sz="1800" spc="8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can</a:t>
            </a:r>
            <a:r>
              <a:rPr dirty="0" sz="1800" spc="8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utilize</a:t>
            </a:r>
            <a:r>
              <a:rPr dirty="0" sz="1800" spc="91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calculus.</a:t>
            </a:r>
            <a:r>
              <a:rPr dirty="0" sz="1800" spc="8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They</a:t>
            </a:r>
          </a:p>
          <a:p>
            <a:pPr marL="0" marR="0">
              <a:lnSpc>
                <a:spcPts val="2010"/>
              </a:lnSpc>
              <a:spcBef>
                <a:spcPts val="84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can</a:t>
            </a:r>
            <a:r>
              <a:rPr dirty="0" sz="1800" spc="44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graph</a:t>
            </a:r>
            <a:r>
              <a:rPr dirty="0" sz="1800" spc="44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heat</a:t>
            </a:r>
            <a:r>
              <a:rPr dirty="0" sz="1800" spc="44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loss</a:t>
            </a:r>
            <a:r>
              <a:rPr dirty="0" sz="1800" spc="44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vs.</a:t>
            </a:r>
            <a:r>
              <a:rPr dirty="0" sz="1800" spc="442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time</a:t>
            </a:r>
            <a:r>
              <a:rPr dirty="0" sz="1800" spc="44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and</a:t>
            </a:r>
            <a:r>
              <a:rPr dirty="0" sz="1800" spc="44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find</a:t>
            </a:r>
            <a:r>
              <a:rPr dirty="0" sz="1800" spc="44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 spc="444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area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under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 spc="761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curve.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This</a:t>
            </a:r>
            <a:r>
              <a:rPr dirty="0" sz="1800" spc="763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area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can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be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found</a:t>
            </a:r>
            <a:r>
              <a:rPr dirty="0" sz="1800" spc="759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by</a:t>
            </a:r>
          </a:p>
          <a:p>
            <a:pPr marL="0" marR="0">
              <a:lnSpc>
                <a:spcPts val="2010"/>
              </a:lnSpc>
              <a:spcBef>
                <a:spcPts val="84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evaluating</a:t>
            </a:r>
            <a:r>
              <a:rPr dirty="0" sz="1800" spc="2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</a:t>
            </a:r>
            <a:r>
              <a:rPr dirty="0" sz="1800" spc="2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definite</a:t>
            </a:r>
            <a:r>
              <a:rPr dirty="0" sz="1800" spc="22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integral</a:t>
            </a:r>
            <a:r>
              <a:rPr dirty="0" sz="1800" spc="22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and</a:t>
            </a:r>
            <a:r>
              <a:rPr dirty="0" sz="1800" spc="225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finding</a:t>
            </a:r>
            <a:r>
              <a:rPr dirty="0" sz="1800" spc="226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 spc="227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area</a:t>
            </a:r>
          </a:p>
          <a:p>
            <a:pPr marL="0" marR="0">
              <a:lnSpc>
                <a:spcPts val="2010"/>
              </a:lnSpc>
              <a:spcBef>
                <a:spcPts val="897"/>
              </a:spcBef>
              <a:spcAft>
                <a:spcPts val="0"/>
              </a:spcAft>
            </a:pP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between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curve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and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the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 </a:t>
            </a:r>
            <a:r>
              <a:rPr dirty="0" sz="1800">
                <a:solidFill>
                  <a:srgbClr val="475262"/>
                </a:solidFill>
                <a:latin typeface="KQAIIV+ArialMT"/>
                <a:cs typeface="KQAIIV+ArialMT"/>
              </a:rPr>
              <a:t>x-axis.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2022-01-03T10:29:43-06:00</dcterms:modified>
</cp:coreProperties>
</file>