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9"/>
  </p:notesMasterIdLst>
  <p:sldIdLst>
    <p:sldId id="256" r:id="rId2"/>
    <p:sldId id="258" r:id="rId3"/>
    <p:sldId id="300" r:id="rId4"/>
    <p:sldId id="309" r:id="rId5"/>
    <p:sldId id="270" r:id="rId6"/>
    <p:sldId id="257" r:id="rId7"/>
    <p:sldId id="297" r:id="rId8"/>
    <p:sldId id="298" r:id="rId9"/>
    <p:sldId id="295" r:id="rId10"/>
    <p:sldId id="299" r:id="rId11"/>
    <p:sldId id="303" r:id="rId12"/>
    <p:sldId id="306" r:id="rId13"/>
    <p:sldId id="305" r:id="rId14"/>
    <p:sldId id="302" r:id="rId15"/>
    <p:sldId id="316" r:id="rId16"/>
    <p:sldId id="318" r:id="rId17"/>
    <p:sldId id="320" r:id="rId18"/>
    <p:sldId id="321" r:id="rId19"/>
    <p:sldId id="322" r:id="rId20"/>
    <p:sldId id="323" r:id="rId21"/>
    <p:sldId id="301" r:id="rId22"/>
    <p:sldId id="272" r:id="rId23"/>
    <p:sldId id="314" r:id="rId24"/>
    <p:sldId id="262" r:id="rId25"/>
    <p:sldId id="311" r:id="rId26"/>
    <p:sldId id="285" r:id="rId27"/>
    <p:sldId id="315" r:id="rId28"/>
    <p:sldId id="259" r:id="rId29"/>
    <p:sldId id="260" r:id="rId30"/>
    <p:sldId id="324" r:id="rId31"/>
    <p:sldId id="317" r:id="rId32"/>
    <p:sldId id="261" r:id="rId33"/>
    <p:sldId id="325" r:id="rId34"/>
    <p:sldId id="265" r:id="rId35"/>
    <p:sldId id="263" r:id="rId36"/>
    <p:sldId id="269" r:id="rId37"/>
    <p:sldId id="312" r:id="rId38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40"/>
    </p:embeddedFont>
    <p:embeddedFont>
      <p:font typeface="Berlin Sans FB Demi" panose="020E0802020502020306" pitchFamily="34" charset="0"/>
      <p:bold r:id="rId41"/>
    </p:embeddedFont>
    <p:embeddedFont>
      <p:font typeface="Broadway" panose="04040905080B02020502" pitchFamily="82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News Cycle" panose="020B0604020202020204" charset="2"/>
      <p:regular r:id="rId47"/>
      <p:bold r:id="rId48"/>
    </p:embeddedFont>
    <p:embeddedFont>
      <p:font typeface="Oswald" panose="00000500000000000000" pitchFamily="2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5681E7-3F6B-493A-A081-50176DB923CF}">
  <a:tblStyle styleId="{6B5681E7-3F6B-493A-A081-50176DB923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51EFF09-86D4-41D1-8CD3-602A2CEEB6E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36" autoAdjust="0"/>
    <p:restoredTop sz="94660"/>
  </p:normalViewPr>
  <p:slideViewPr>
    <p:cSldViewPr snapToGrid="0">
      <p:cViewPr varScale="1">
        <p:scale>
          <a:sx n="84" d="100"/>
          <a:sy n="84" d="100"/>
        </p:scale>
        <p:origin x="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ju0\Downloads\Case_Study1-ReferenceExcelWorkboo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ju0\Downloads\Case_Study1-ReferenceExcelWorkboo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ju0\Downloads\Case_Study1-ReferenceExcelWorkboo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ju0\Downloads\Case_Study1-ReferenceExcelWorkboo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ju0\Downloads\Case_Study1-ReferenceExcelWorkboo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ju0\Downloads\Case_Study1-ReferenceExcelWorkbook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ju0\Downloads\Case_Study1-ReferenceExcelWorkbook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ju0\Downloads\Case_Study1-ReferenceExcelWorkbo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v>Portfolio Values</c:v>
          </c:tx>
          <c:spPr>
            <a:ln w="34925" cap="rnd">
              <a:solidFill>
                <a:schemeClr val="accent4">
                  <a:shade val="76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'Iteration 1'!$A$2:$A$53</c:f>
              <c:strCache>
                <c:ptCount val="52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</c:strCache>
            </c:strRef>
          </c:cat>
          <c:val>
            <c:numRef>
              <c:f>'Iteration 1'!$B$2:$B$53</c:f>
              <c:numCache>
                <c:formatCode>_(* #,##0.00_);_(* \(#,##0.00\);_(* "-"??_);_(@_)</c:formatCode>
                <c:ptCount val="52"/>
                <c:pt idx="0">
                  <c:v>1180.5899999999999</c:v>
                </c:pt>
                <c:pt idx="1">
                  <c:v>1191.33</c:v>
                </c:pt>
                <c:pt idx="2">
                  <c:v>1228.81</c:v>
                </c:pt>
                <c:pt idx="3">
                  <c:v>1248.29</c:v>
                </c:pt>
                <c:pt idx="4">
                  <c:v>1294.83</c:v>
                </c:pt>
                <c:pt idx="5">
                  <c:v>1270.2</c:v>
                </c:pt>
                <c:pt idx="6">
                  <c:v>1335.85</c:v>
                </c:pt>
                <c:pt idx="7">
                  <c:v>1418.3</c:v>
                </c:pt>
                <c:pt idx="8">
                  <c:v>1420.86</c:v>
                </c:pt>
                <c:pt idx="9">
                  <c:v>1503.35</c:v>
                </c:pt>
                <c:pt idx="10">
                  <c:v>1526.75</c:v>
                </c:pt>
                <c:pt idx="11">
                  <c:v>1468.36</c:v>
                </c:pt>
                <c:pt idx="12">
                  <c:v>1322.7</c:v>
                </c:pt>
                <c:pt idx="13">
                  <c:v>1280</c:v>
                </c:pt>
                <c:pt idx="14">
                  <c:v>1166.3599999999999</c:v>
                </c:pt>
                <c:pt idx="15">
                  <c:v>903.25</c:v>
                </c:pt>
                <c:pt idx="16">
                  <c:v>797.87</c:v>
                </c:pt>
                <c:pt idx="17">
                  <c:v>919.32</c:v>
                </c:pt>
                <c:pt idx="18">
                  <c:v>1057.08</c:v>
                </c:pt>
                <c:pt idx="19">
                  <c:v>1115.0999999999999</c:v>
                </c:pt>
                <c:pt idx="20">
                  <c:v>1169.43</c:v>
                </c:pt>
                <c:pt idx="21">
                  <c:v>1030.71</c:v>
                </c:pt>
                <c:pt idx="22">
                  <c:v>1141.2</c:v>
                </c:pt>
                <c:pt idx="23">
                  <c:v>1257.6400000000001</c:v>
                </c:pt>
                <c:pt idx="24">
                  <c:v>1325.83</c:v>
                </c:pt>
                <c:pt idx="25">
                  <c:v>1320.64</c:v>
                </c:pt>
                <c:pt idx="26">
                  <c:v>1131.42</c:v>
                </c:pt>
                <c:pt idx="27">
                  <c:v>1257.5999999999999</c:v>
                </c:pt>
                <c:pt idx="28">
                  <c:v>1408.47</c:v>
                </c:pt>
                <c:pt idx="29">
                  <c:v>1362.16</c:v>
                </c:pt>
                <c:pt idx="30">
                  <c:v>1440.67</c:v>
                </c:pt>
                <c:pt idx="31">
                  <c:v>1426.19</c:v>
                </c:pt>
                <c:pt idx="32">
                  <c:v>1569.19</c:v>
                </c:pt>
                <c:pt idx="33">
                  <c:v>1606.28</c:v>
                </c:pt>
                <c:pt idx="34">
                  <c:v>1681.55</c:v>
                </c:pt>
                <c:pt idx="35">
                  <c:v>1848.36</c:v>
                </c:pt>
                <c:pt idx="36">
                  <c:v>1872.34</c:v>
                </c:pt>
                <c:pt idx="37">
                  <c:v>1960.23</c:v>
                </c:pt>
                <c:pt idx="38">
                  <c:v>1972.29</c:v>
                </c:pt>
                <c:pt idx="39">
                  <c:v>2058.9</c:v>
                </c:pt>
                <c:pt idx="40">
                  <c:v>2067.89</c:v>
                </c:pt>
                <c:pt idx="41">
                  <c:v>2063.11</c:v>
                </c:pt>
                <c:pt idx="42">
                  <c:v>1920.03</c:v>
                </c:pt>
                <c:pt idx="43">
                  <c:v>2043.94</c:v>
                </c:pt>
                <c:pt idx="44">
                  <c:v>2059.7399999999998</c:v>
                </c:pt>
                <c:pt idx="45">
                  <c:v>2098.86</c:v>
                </c:pt>
                <c:pt idx="46">
                  <c:v>2168.27</c:v>
                </c:pt>
                <c:pt idx="47">
                  <c:v>2238.83</c:v>
                </c:pt>
                <c:pt idx="48">
                  <c:v>2362.7199999999998</c:v>
                </c:pt>
                <c:pt idx="49">
                  <c:v>2423.41</c:v>
                </c:pt>
                <c:pt idx="50">
                  <c:v>2603.2773015873017</c:v>
                </c:pt>
                <c:pt idx="51">
                  <c:v>2733.4767213114756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D3-414A-900C-02F80773F7E4}"/>
            </c:ext>
          </c:extLst>
        </c:ser>
        <c:ser>
          <c:idx val="1"/>
          <c:order val="1"/>
          <c:tx>
            <c:v>BBB Corporate Yield</c:v>
          </c:tx>
          <c:spPr>
            <a:ln w="34925" cap="rnd">
              <a:solidFill>
                <a:schemeClr val="accent4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'Iteration 1'!$A$2:$A$53</c:f>
              <c:strCache>
                <c:ptCount val="52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</c:strCache>
            </c:strRef>
          </c:cat>
          <c:val>
            <c:numRef>
              <c:f>'Iteration 1'!$D$2:$D$53</c:f>
              <c:numCache>
                <c:formatCode>General</c:formatCode>
                <c:ptCount val="52"/>
                <c:pt idx="0">
                  <c:v>5.4</c:v>
                </c:pt>
                <c:pt idx="1">
                  <c:v>5.5</c:v>
                </c:pt>
                <c:pt idx="2">
                  <c:v>5.5</c:v>
                </c:pt>
                <c:pt idx="3">
                  <c:v>5.9</c:v>
                </c:pt>
                <c:pt idx="4">
                  <c:v>6</c:v>
                </c:pt>
                <c:pt idx="5">
                  <c:v>6.5</c:v>
                </c:pt>
                <c:pt idx="6">
                  <c:v>6.4</c:v>
                </c:pt>
                <c:pt idx="7">
                  <c:v>6.1</c:v>
                </c:pt>
                <c:pt idx="8">
                  <c:v>6.1</c:v>
                </c:pt>
                <c:pt idx="9">
                  <c:v>6.3</c:v>
                </c:pt>
                <c:pt idx="10">
                  <c:v>6.5</c:v>
                </c:pt>
                <c:pt idx="11">
                  <c:v>6.4</c:v>
                </c:pt>
                <c:pt idx="12">
                  <c:v>6.5</c:v>
                </c:pt>
                <c:pt idx="13">
                  <c:v>6.8</c:v>
                </c:pt>
                <c:pt idx="14">
                  <c:v>7.2</c:v>
                </c:pt>
                <c:pt idx="15">
                  <c:v>9.4</c:v>
                </c:pt>
                <c:pt idx="16">
                  <c:v>9</c:v>
                </c:pt>
                <c:pt idx="17">
                  <c:v>8.1999999999999993</c:v>
                </c:pt>
                <c:pt idx="18">
                  <c:v>6.8</c:v>
                </c:pt>
                <c:pt idx="19">
                  <c:v>6.1</c:v>
                </c:pt>
                <c:pt idx="20">
                  <c:v>5.8</c:v>
                </c:pt>
                <c:pt idx="21">
                  <c:v>5.6</c:v>
                </c:pt>
                <c:pt idx="22">
                  <c:v>5.0999999999999996</c:v>
                </c:pt>
                <c:pt idx="23">
                  <c:v>5</c:v>
                </c:pt>
                <c:pt idx="24">
                  <c:v>5.4</c:v>
                </c:pt>
                <c:pt idx="25">
                  <c:v>5.0999999999999996</c:v>
                </c:pt>
                <c:pt idx="26">
                  <c:v>4.9000000000000004</c:v>
                </c:pt>
                <c:pt idx="27">
                  <c:v>5</c:v>
                </c:pt>
                <c:pt idx="28">
                  <c:v>4.7</c:v>
                </c:pt>
                <c:pt idx="29">
                  <c:v>4.5</c:v>
                </c:pt>
                <c:pt idx="30">
                  <c:v>4.2</c:v>
                </c:pt>
                <c:pt idx="31">
                  <c:v>3.9</c:v>
                </c:pt>
                <c:pt idx="32">
                  <c:v>4</c:v>
                </c:pt>
                <c:pt idx="33">
                  <c:v>4.0999999999999996</c:v>
                </c:pt>
                <c:pt idx="34">
                  <c:v>4.9000000000000004</c:v>
                </c:pt>
                <c:pt idx="35">
                  <c:v>4.8</c:v>
                </c:pt>
                <c:pt idx="36">
                  <c:v>4.5999999999999996</c:v>
                </c:pt>
                <c:pt idx="37">
                  <c:v>4.3</c:v>
                </c:pt>
                <c:pt idx="38">
                  <c:v>4.2</c:v>
                </c:pt>
                <c:pt idx="39">
                  <c:v>4.2</c:v>
                </c:pt>
                <c:pt idx="40">
                  <c:v>4</c:v>
                </c:pt>
                <c:pt idx="41">
                  <c:v>4.2</c:v>
                </c:pt>
                <c:pt idx="42">
                  <c:v>4.5</c:v>
                </c:pt>
                <c:pt idx="43">
                  <c:v>4.5999999999999996</c:v>
                </c:pt>
                <c:pt idx="44">
                  <c:v>4.5999999999999996</c:v>
                </c:pt>
                <c:pt idx="45">
                  <c:v>4.0999999999999996</c:v>
                </c:pt>
                <c:pt idx="46">
                  <c:v>3.7</c:v>
                </c:pt>
                <c:pt idx="47">
                  <c:v>4.0999999999999996</c:v>
                </c:pt>
                <c:pt idx="48">
                  <c:v>4.2</c:v>
                </c:pt>
                <c:pt idx="49">
                  <c:v>4</c:v>
                </c:pt>
                <c:pt idx="50">
                  <c:v>3.9</c:v>
                </c:pt>
                <c:pt idx="5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D3-414A-900C-02F80773F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9681658"/>
        <c:axId val="1407652328"/>
      </c:lineChart>
      <c:catAx>
        <c:axId val="44968165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N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652328"/>
        <c:crosses val="autoZero"/>
        <c:auto val="1"/>
        <c:lblAlgn val="ctr"/>
        <c:lblOffset val="100"/>
        <c:noMultiLvlLbl val="1"/>
      </c:catAx>
      <c:valAx>
        <c:axId val="1407652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N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68165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v>Portfolio Values</c:v>
          </c:tx>
          <c:spPr>
            <a:ln w="34925" cap="rnd">
              <a:solidFill>
                <a:schemeClr val="accent4">
                  <a:shade val="76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'Iteration 1'!$A$2:$A$53</c:f>
              <c:strCache>
                <c:ptCount val="52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</c:strCache>
            </c:strRef>
          </c:cat>
          <c:val>
            <c:numRef>
              <c:f>'Iteration 1'!$B$2:$B$53</c:f>
              <c:numCache>
                <c:formatCode>_(* #,##0.00_);_(* \(#,##0.00\);_(* "-"??_);_(@_)</c:formatCode>
                <c:ptCount val="52"/>
                <c:pt idx="0">
                  <c:v>1180.5899999999999</c:v>
                </c:pt>
                <c:pt idx="1">
                  <c:v>1191.33</c:v>
                </c:pt>
                <c:pt idx="2">
                  <c:v>1228.81</c:v>
                </c:pt>
                <c:pt idx="3">
                  <c:v>1248.29</c:v>
                </c:pt>
                <c:pt idx="4">
                  <c:v>1294.83</c:v>
                </c:pt>
                <c:pt idx="5">
                  <c:v>1270.2</c:v>
                </c:pt>
                <c:pt idx="6">
                  <c:v>1335.85</c:v>
                </c:pt>
                <c:pt idx="7">
                  <c:v>1418.3</c:v>
                </c:pt>
                <c:pt idx="8">
                  <c:v>1420.86</c:v>
                </c:pt>
                <c:pt idx="9">
                  <c:v>1503.35</c:v>
                </c:pt>
                <c:pt idx="10">
                  <c:v>1526.75</c:v>
                </c:pt>
                <c:pt idx="11">
                  <c:v>1468.36</c:v>
                </c:pt>
                <c:pt idx="12">
                  <c:v>1322.7</c:v>
                </c:pt>
                <c:pt idx="13">
                  <c:v>1280</c:v>
                </c:pt>
                <c:pt idx="14">
                  <c:v>1166.3599999999999</c:v>
                </c:pt>
                <c:pt idx="15">
                  <c:v>903.25</c:v>
                </c:pt>
                <c:pt idx="16">
                  <c:v>797.87</c:v>
                </c:pt>
                <c:pt idx="17">
                  <c:v>919.32</c:v>
                </c:pt>
                <c:pt idx="18">
                  <c:v>1057.08</c:v>
                </c:pt>
                <c:pt idx="19">
                  <c:v>1115.0999999999999</c:v>
                </c:pt>
                <c:pt idx="20">
                  <c:v>1169.43</c:v>
                </c:pt>
                <c:pt idx="21">
                  <c:v>1030.71</c:v>
                </c:pt>
                <c:pt idx="22">
                  <c:v>1141.2</c:v>
                </c:pt>
                <c:pt idx="23">
                  <c:v>1257.6400000000001</c:v>
                </c:pt>
                <c:pt idx="24">
                  <c:v>1325.83</c:v>
                </c:pt>
                <c:pt idx="25">
                  <c:v>1320.64</c:v>
                </c:pt>
                <c:pt idx="26">
                  <c:v>1131.42</c:v>
                </c:pt>
                <c:pt idx="27">
                  <c:v>1257.5999999999999</c:v>
                </c:pt>
                <c:pt idx="28">
                  <c:v>1408.47</c:v>
                </c:pt>
                <c:pt idx="29">
                  <c:v>1362.16</c:v>
                </c:pt>
                <c:pt idx="30">
                  <c:v>1440.67</c:v>
                </c:pt>
                <c:pt idx="31">
                  <c:v>1426.19</c:v>
                </c:pt>
                <c:pt idx="32">
                  <c:v>1569.19</c:v>
                </c:pt>
                <c:pt idx="33">
                  <c:v>1606.28</c:v>
                </c:pt>
                <c:pt idx="34">
                  <c:v>1681.55</c:v>
                </c:pt>
                <c:pt idx="35">
                  <c:v>1848.36</c:v>
                </c:pt>
                <c:pt idx="36">
                  <c:v>1872.34</c:v>
                </c:pt>
                <c:pt idx="37">
                  <c:v>1960.23</c:v>
                </c:pt>
                <c:pt idx="38">
                  <c:v>1972.29</c:v>
                </c:pt>
                <c:pt idx="39">
                  <c:v>2058.9</c:v>
                </c:pt>
                <c:pt idx="40">
                  <c:v>2067.89</c:v>
                </c:pt>
                <c:pt idx="41">
                  <c:v>2063.11</c:v>
                </c:pt>
                <c:pt idx="42">
                  <c:v>1920.03</c:v>
                </c:pt>
                <c:pt idx="43">
                  <c:v>2043.94</c:v>
                </c:pt>
                <c:pt idx="44">
                  <c:v>2059.7399999999998</c:v>
                </c:pt>
                <c:pt idx="45">
                  <c:v>2098.86</c:v>
                </c:pt>
                <c:pt idx="46">
                  <c:v>2168.27</c:v>
                </c:pt>
                <c:pt idx="47">
                  <c:v>2238.83</c:v>
                </c:pt>
                <c:pt idx="48">
                  <c:v>2362.7199999999998</c:v>
                </c:pt>
                <c:pt idx="49">
                  <c:v>2423.41</c:v>
                </c:pt>
                <c:pt idx="50">
                  <c:v>2603.2773015873017</c:v>
                </c:pt>
                <c:pt idx="51">
                  <c:v>2733.4767213114756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04-4B02-8074-444DB835BFDF}"/>
            </c:ext>
          </c:extLst>
        </c:ser>
        <c:ser>
          <c:idx val="1"/>
          <c:order val="1"/>
          <c:tx>
            <c:v>Commercial Real Estate Price Index</c:v>
          </c:tx>
          <c:spPr>
            <a:ln w="34925" cap="rnd">
              <a:solidFill>
                <a:schemeClr val="accent4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'Iteration 1'!$A$2:$A$53</c:f>
              <c:strCache>
                <c:ptCount val="52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</c:strCache>
            </c:strRef>
          </c:cat>
          <c:val>
            <c:numRef>
              <c:f>'Iteration 1'!$E$2:$E$53</c:f>
              <c:numCache>
                <c:formatCode>General</c:formatCode>
                <c:ptCount val="52"/>
                <c:pt idx="0">
                  <c:v>179</c:v>
                </c:pt>
                <c:pt idx="1">
                  <c:v>185</c:v>
                </c:pt>
                <c:pt idx="2">
                  <c:v>190</c:v>
                </c:pt>
                <c:pt idx="3">
                  <c:v>199</c:v>
                </c:pt>
                <c:pt idx="4">
                  <c:v>204</c:v>
                </c:pt>
                <c:pt idx="5">
                  <c:v>213</c:v>
                </c:pt>
                <c:pt idx="6">
                  <c:v>220</c:v>
                </c:pt>
                <c:pt idx="7">
                  <c:v>222</c:v>
                </c:pt>
                <c:pt idx="8">
                  <c:v>230</c:v>
                </c:pt>
                <c:pt idx="9">
                  <c:v>239</c:v>
                </c:pt>
                <c:pt idx="10">
                  <c:v>247</c:v>
                </c:pt>
                <c:pt idx="11">
                  <c:v>249</c:v>
                </c:pt>
                <c:pt idx="12">
                  <c:v>236</c:v>
                </c:pt>
                <c:pt idx="13">
                  <c:v>224</c:v>
                </c:pt>
                <c:pt idx="14">
                  <c:v>231</c:v>
                </c:pt>
                <c:pt idx="15">
                  <c:v>219</c:v>
                </c:pt>
                <c:pt idx="16">
                  <c:v>208</c:v>
                </c:pt>
                <c:pt idx="17">
                  <c:v>180</c:v>
                </c:pt>
                <c:pt idx="18">
                  <c:v>160</c:v>
                </c:pt>
                <c:pt idx="19">
                  <c:v>160</c:v>
                </c:pt>
                <c:pt idx="20">
                  <c:v>152</c:v>
                </c:pt>
                <c:pt idx="21">
                  <c:v>165</c:v>
                </c:pt>
                <c:pt idx="22">
                  <c:v>165</c:v>
                </c:pt>
                <c:pt idx="23">
                  <c:v>167</c:v>
                </c:pt>
                <c:pt idx="24">
                  <c:v>172</c:v>
                </c:pt>
                <c:pt idx="25">
                  <c:v>173</c:v>
                </c:pt>
                <c:pt idx="26">
                  <c:v>172</c:v>
                </c:pt>
                <c:pt idx="27">
                  <c:v>178</c:v>
                </c:pt>
                <c:pt idx="28">
                  <c:v>180</c:v>
                </c:pt>
                <c:pt idx="29">
                  <c:v>181</c:v>
                </c:pt>
                <c:pt idx="30">
                  <c:v>187</c:v>
                </c:pt>
                <c:pt idx="31">
                  <c:v>187</c:v>
                </c:pt>
                <c:pt idx="32">
                  <c:v>190</c:v>
                </c:pt>
                <c:pt idx="33">
                  <c:v>199</c:v>
                </c:pt>
                <c:pt idx="34">
                  <c:v>208</c:v>
                </c:pt>
                <c:pt idx="35">
                  <c:v>212</c:v>
                </c:pt>
                <c:pt idx="36">
                  <c:v>211</c:v>
                </c:pt>
                <c:pt idx="37">
                  <c:v>220</c:v>
                </c:pt>
                <c:pt idx="38">
                  <c:v>223</c:v>
                </c:pt>
                <c:pt idx="39">
                  <c:v>234</c:v>
                </c:pt>
                <c:pt idx="40">
                  <c:v>249</c:v>
                </c:pt>
                <c:pt idx="41">
                  <c:v>251</c:v>
                </c:pt>
                <c:pt idx="42">
                  <c:v>257</c:v>
                </c:pt>
                <c:pt idx="43">
                  <c:v>254</c:v>
                </c:pt>
                <c:pt idx="44">
                  <c:v>245</c:v>
                </c:pt>
                <c:pt idx="45">
                  <c:v>248</c:v>
                </c:pt>
                <c:pt idx="46">
                  <c:v>266</c:v>
                </c:pt>
                <c:pt idx="47">
                  <c:v>269</c:v>
                </c:pt>
                <c:pt idx="48">
                  <c:v>262</c:v>
                </c:pt>
                <c:pt idx="49">
                  <c:v>272</c:v>
                </c:pt>
                <c:pt idx="50">
                  <c:v>275</c:v>
                </c:pt>
                <c:pt idx="51">
                  <c:v>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04-4B02-8074-444DB835B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6596028"/>
        <c:axId val="2081521960"/>
      </c:lineChart>
      <c:catAx>
        <c:axId val="4765960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N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521960"/>
        <c:crosses val="autoZero"/>
        <c:auto val="1"/>
        <c:lblAlgn val="ctr"/>
        <c:lblOffset val="100"/>
        <c:noMultiLvlLbl val="1"/>
      </c:catAx>
      <c:valAx>
        <c:axId val="208152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N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5960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xMode val="edge"/>
          <c:yMode val="edge"/>
          <c:x val="0.12860365404301255"/>
          <c:y val="5.7474598243507161E-2"/>
          <c:w val="0.73908975164689206"/>
          <c:h val="0.77036532368648736"/>
        </c:manualLayout>
      </c:layout>
      <c:lineChart>
        <c:grouping val="standard"/>
        <c:varyColors val="1"/>
        <c:ser>
          <c:idx val="0"/>
          <c:order val="0"/>
          <c:tx>
            <c:v>Portfolio Values</c:v>
          </c:tx>
          <c:spPr>
            <a:ln w="34925" cap="rnd">
              <a:solidFill>
                <a:schemeClr val="accent4">
                  <a:shade val="76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'Iteration 1'!$A$2:$A$53</c:f>
              <c:strCache>
                <c:ptCount val="52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</c:strCache>
            </c:strRef>
          </c:cat>
          <c:val>
            <c:numRef>
              <c:f>'Iteration 1'!$B$2:$B$53</c:f>
              <c:numCache>
                <c:formatCode>_(* #,##0.00_);_(* \(#,##0.00\);_(* "-"??_);_(@_)</c:formatCode>
                <c:ptCount val="52"/>
                <c:pt idx="0">
                  <c:v>1180.5899999999999</c:v>
                </c:pt>
                <c:pt idx="1">
                  <c:v>1191.33</c:v>
                </c:pt>
                <c:pt idx="2">
                  <c:v>1228.81</c:v>
                </c:pt>
                <c:pt idx="3">
                  <c:v>1248.29</c:v>
                </c:pt>
                <c:pt idx="4">
                  <c:v>1294.83</c:v>
                </c:pt>
                <c:pt idx="5">
                  <c:v>1270.2</c:v>
                </c:pt>
                <c:pt idx="6">
                  <c:v>1335.85</c:v>
                </c:pt>
                <c:pt idx="7">
                  <c:v>1418.3</c:v>
                </c:pt>
                <c:pt idx="8">
                  <c:v>1420.86</c:v>
                </c:pt>
                <c:pt idx="9">
                  <c:v>1503.35</c:v>
                </c:pt>
                <c:pt idx="10">
                  <c:v>1526.75</c:v>
                </c:pt>
                <c:pt idx="11">
                  <c:v>1468.36</c:v>
                </c:pt>
                <c:pt idx="12">
                  <c:v>1322.7</c:v>
                </c:pt>
                <c:pt idx="13">
                  <c:v>1280</c:v>
                </c:pt>
                <c:pt idx="14">
                  <c:v>1166.3599999999999</c:v>
                </c:pt>
                <c:pt idx="15">
                  <c:v>903.25</c:v>
                </c:pt>
                <c:pt idx="16">
                  <c:v>797.87</c:v>
                </c:pt>
                <c:pt idx="17">
                  <c:v>919.32</c:v>
                </c:pt>
                <c:pt idx="18">
                  <c:v>1057.08</c:v>
                </c:pt>
                <c:pt idx="19">
                  <c:v>1115.0999999999999</c:v>
                </c:pt>
                <c:pt idx="20">
                  <c:v>1169.43</c:v>
                </c:pt>
                <c:pt idx="21">
                  <c:v>1030.71</c:v>
                </c:pt>
                <c:pt idx="22">
                  <c:v>1141.2</c:v>
                </c:pt>
                <c:pt idx="23">
                  <c:v>1257.6400000000001</c:v>
                </c:pt>
                <c:pt idx="24">
                  <c:v>1325.83</c:v>
                </c:pt>
                <c:pt idx="25">
                  <c:v>1320.64</c:v>
                </c:pt>
                <c:pt idx="26">
                  <c:v>1131.42</c:v>
                </c:pt>
                <c:pt idx="27">
                  <c:v>1257.5999999999999</c:v>
                </c:pt>
                <c:pt idx="28">
                  <c:v>1408.47</c:v>
                </c:pt>
                <c:pt idx="29">
                  <c:v>1362.16</c:v>
                </c:pt>
                <c:pt idx="30">
                  <c:v>1440.67</c:v>
                </c:pt>
                <c:pt idx="31">
                  <c:v>1426.19</c:v>
                </c:pt>
                <c:pt idx="32">
                  <c:v>1569.19</c:v>
                </c:pt>
                <c:pt idx="33">
                  <c:v>1606.28</c:v>
                </c:pt>
                <c:pt idx="34">
                  <c:v>1681.55</c:v>
                </c:pt>
                <c:pt idx="35">
                  <c:v>1848.36</c:v>
                </c:pt>
                <c:pt idx="36">
                  <c:v>1872.34</c:v>
                </c:pt>
                <c:pt idx="37">
                  <c:v>1960.23</c:v>
                </c:pt>
                <c:pt idx="38">
                  <c:v>1972.29</c:v>
                </c:pt>
                <c:pt idx="39">
                  <c:v>2058.9</c:v>
                </c:pt>
                <c:pt idx="40">
                  <c:v>2067.89</c:v>
                </c:pt>
                <c:pt idx="41">
                  <c:v>2063.11</c:v>
                </c:pt>
                <c:pt idx="42">
                  <c:v>1920.03</c:v>
                </c:pt>
                <c:pt idx="43">
                  <c:v>2043.94</c:v>
                </c:pt>
                <c:pt idx="44">
                  <c:v>2059.7399999999998</c:v>
                </c:pt>
                <c:pt idx="45">
                  <c:v>2098.86</c:v>
                </c:pt>
                <c:pt idx="46">
                  <c:v>2168.27</c:v>
                </c:pt>
                <c:pt idx="47">
                  <c:v>2238.83</c:v>
                </c:pt>
                <c:pt idx="48">
                  <c:v>2362.7199999999998</c:v>
                </c:pt>
                <c:pt idx="49">
                  <c:v>2423.41</c:v>
                </c:pt>
                <c:pt idx="50">
                  <c:v>2603.2773015873017</c:v>
                </c:pt>
                <c:pt idx="51">
                  <c:v>2733.4767213114756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C3-4303-85A8-70A07EA0DFAB}"/>
            </c:ext>
          </c:extLst>
        </c:ser>
        <c:ser>
          <c:idx val="1"/>
          <c:order val="1"/>
          <c:tx>
            <c:v>Money Supply</c:v>
          </c:tx>
          <c:spPr>
            <a:ln w="34925" cap="rnd">
              <a:solidFill>
                <a:schemeClr val="accent4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'Iteration 1'!$A$2:$A$53</c:f>
              <c:strCache>
                <c:ptCount val="52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</c:strCache>
            </c:strRef>
          </c:cat>
          <c:val>
            <c:numRef>
              <c:f>'Modified Macro Variables'!$Q$2:$Q$53</c:f>
              <c:numCache>
                <c:formatCode>0.00</c:formatCode>
                <c:ptCount val="52"/>
                <c:pt idx="0">
                  <c:v>6419.1666666666597</c:v>
                </c:pt>
                <c:pt idx="1">
                  <c:v>6464.2666666666601</c:v>
                </c:pt>
                <c:pt idx="2">
                  <c:v>6556.3333333333303</c:v>
                </c:pt>
                <c:pt idx="3">
                  <c:v>6644.1</c:v>
                </c:pt>
                <c:pt idx="4">
                  <c:v>6730.8666666666604</c:v>
                </c:pt>
                <c:pt idx="5">
                  <c:v>6802.7</c:v>
                </c:pt>
                <c:pt idx="6">
                  <c:v>6901.1</c:v>
                </c:pt>
                <c:pt idx="7">
                  <c:v>7016.4333333333298</c:v>
                </c:pt>
                <c:pt idx="8">
                  <c:v>7116.6333333333296</c:v>
                </c:pt>
                <c:pt idx="9">
                  <c:v>7236.5666666666602</c:v>
                </c:pt>
                <c:pt idx="10">
                  <c:v>7350.5</c:v>
                </c:pt>
                <c:pt idx="11">
                  <c:v>7428.9333333333298</c:v>
                </c:pt>
                <c:pt idx="12">
                  <c:v>7569.5333333333301</c:v>
                </c:pt>
                <c:pt idx="13">
                  <c:v>7698.3</c:v>
                </c:pt>
                <c:pt idx="14">
                  <c:v>7793.7</c:v>
                </c:pt>
                <c:pt idx="15">
                  <c:v>8046.7</c:v>
                </c:pt>
                <c:pt idx="16">
                  <c:v>8304</c:v>
                </c:pt>
                <c:pt idx="17">
                  <c:v>8402</c:v>
                </c:pt>
                <c:pt idx="18">
                  <c:v>8431.7666666666591</c:v>
                </c:pt>
                <c:pt idx="19">
                  <c:v>8476.8666666666595</c:v>
                </c:pt>
                <c:pt idx="20">
                  <c:v>8477.7999999999993</c:v>
                </c:pt>
                <c:pt idx="21">
                  <c:v>8565.2000000000007</c:v>
                </c:pt>
                <c:pt idx="22">
                  <c:v>8650.0666666666602</c:v>
                </c:pt>
                <c:pt idx="23">
                  <c:v>8761.1333333333296</c:v>
                </c:pt>
                <c:pt idx="24">
                  <c:v>8870.9333333333307</c:v>
                </c:pt>
                <c:pt idx="25">
                  <c:v>9039.7000000000007</c:v>
                </c:pt>
                <c:pt idx="26">
                  <c:v>9452.0333333333292</c:v>
                </c:pt>
                <c:pt idx="27">
                  <c:v>9611.4666666666599</c:v>
                </c:pt>
                <c:pt idx="28">
                  <c:v>9773.7000000000007</c:v>
                </c:pt>
                <c:pt idx="29">
                  <c:v>9916.1333333333296</c:v>
                </c:pt>
                <c:pt idx="30">
                  <c:v>10121.666666666601</c:v>
                </c:pt>
                <c:pt idx="31">
                  <c:v>10342.333333333299</c:v>
                </c:pt>
                <c:pt idx="32">
                  <c:v>10493.0333333333</c:v>
                </c:pt>
                <c:pt idx="33">
                  <c:v>10617.2</c:v>
                </c:pt>
                <c:pt idx="34">
                  <c:v>10778.5</c:v>
                </c:pt>
                <c:pt idx="35">
                  <c:v>10971.1</c:v>
                </c:pt>
                <c:pt idx="36">
                  <c:v>11134.1</c:v>
                </c:pt>
                <c:pt idx="37">
                  <c:v>11309.233333333301</c:v>
                </c:pt>
                <c:pt idx="38">
                  <c:v>11459.666666666601</c:v>
                </c:pt>
                <c:pt idx="39">
                  <c:v>11604.666666666601</c:v>
                </c:pt>
                <c:pt idx="40">
                  <c:v>11816.1333333333</c:v>
                </c:pt>
                <c:pt idx="41">
                  <c:v>11952.733333333301</c:v>
                </c:pt>
                <c:pt idx="42">
                  <c:v>12100.5333333333</c:v>
                </c:pt>
                <c:pt idx="43">
                  <c:v>12266.5</c:v>
                </c:pt>
                <c:pt idx="44">
                  <c:v>12527.4</c:v>
                </c:pt>
                <c:pt idx="45">
                  <c:v>12755.5333333333</c:v>
                </c:pt>
                <c:pt idx="46">
                  <c:v>12967.5</c:v>
                </c:pt>
                <c:pt idx="47">
                  <c:v>13162.9</c:v>
                </c:pt>
                <c:pt idx="48">
                  <c:v>13330.2</c:v>
                </c:pt>
                <c:pt idx="49">
                  <c:v>13500.5</c:v>
                </c:pt>
                <c:pt idx="50">
                  <c:v>13662.7</c:v>
                </c:pt>
                <c:pt idx="51">
                  <c:v>13791.2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C3-4303-85A8-70A07EA0D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5358630"/>
        <c:axId val="387933004"/>
      </c:lineChart>
      <c:catAx>
        <c:axId val="112535863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N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933004"/>
        <c:crosses val="autoZero"/>
        <c:auto val="1"/>
        <c:lblAlgn val="ctr"/>
        <c:lblOffset val="100"/>
        <c:noMultiLvlLbl val="1"/>
      </c:catAx>
      <c:valAx>
        <c:axId val="3879330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N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35863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v>Portfolio Values</c:v>
          </c:tx>
          <c:spPr>
            <a:ln w="34925" cap="rnd">
              <a:solidFill>
                <a:schemeClr val="accent4">
                  <a:shade val="76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'Iteration 1'!$A$2:$A$53</c:f>
              <c:strCache>
                <c:ptCount val="52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</c:strCache>
            </c:strRef>
          </c:cat>
          <c:val>
            <c:numRef>
              <c:f>'Iteration 1'!$B$2:$B$53</c:f>
              <c:numCache>
                <c:formatCode>_(* #,##0.00_);_(* \(#,##0.00\);_(* "-"??_);_(@_)</c:formatCode>
                <c:ptCount val="52"/>
                <c:pt idx="0">
                  <c:v>1180.5899999999999</c:v>
                </c:pt>
                <c:pt idx="1">
                  <c:v>1191.33</c:v>
                </c:pt>
                <c:pt idx="2">
                  <c:v>1228.81</c:v>
                </c:pt>
                <c:pt idx="3">
                  <c:v>1248.29</c:v>
                </c:pt>
                <c:pt idx="4">
                  <c:v>1294.83</c:v>
                </c:pt>
                <c:pt idx="5">
                  <c:v>1270.2</c:v>
                </c:pt>
                <c:pt idx="6">
                  <c:v>1335.85</c:v>
                </c:pt>
                <c:pt idx="7">
                  <c:v>1418.3</c:v>
                </c:pt>
                <c:pt idx="8">
                  <c:v>1420.86</c:v>
                </c:pt>
                <c:pt idx="9">
                  <c:v>1503.35</c:v>
                </c:pt>
                <c:pt idx="10">
                  <c:v>1526.75</c:v>
                </c:pt>
                <c:pt idx="11">
                  <c:v>1468.36</c:v>
                </c:pt>
                <c:pt idx="12">
                  <c:v>1322.7</c:v>
                </c:pt>
                <c:pt idx="13">
                  <c:v>1280</c:v>
                </c:pt>
                <c:pt idx="14">
                  <c:v>1166.3599999999999</c:v>
                </c:pt>
                <c:pt idx="15">
                  <c:v>903.25</c:v>
                </c:pt>
                <c:pt idx="16">
                  <c:v>797.87</c:v>
                </c:pt>
                <c:pt idx="17">
                  <c:v>919.32</c:v>
                </c:pt>
                <c:pt idx="18">
                  <c:v>1057.08</c:v>
                </c:pt>
                <c:pt idx="19">
                  <c:v>1115.0999999999999</c:v>
                </c:pt>
                <c:pt idx="20">
                  <c:v>1169.43</c:v>
                </c:pt>
                <c:pt idx="21">
                  <c:v>1030.71</c:v>
                </c:pt>
                <c:pt idx="22">
                  <c:v>1141.2</c:v>
                </c:pt>
                <c:pt idx="23">
                  <c:v>1257.6400000000001</c:v>
                </c:pt>
                <c:pt idx="24">
                  <c:v>1325.83</c:v>
                </c:pt>
                <c:pt idx="25">
                  <c:v>1320.64</c:v>
                </c:pt>
                <c:pt idx="26">
                  <c:v>1131.42</c:v>
                </c:pt>
                <c:pt idx="27">
                  <c:v>1257.5999999999999</c:v>
                </c:pt>
                <c:pt idx="28">
                  <c:v>1408.47</c:v>
                </c:pt>
                <c:pt idx="29">
                  <c:v>1362.16</c:v>
                </c:pt>
                <c:pt idx="30">
                  <c:v>1440.67</c:v>
                </c:pt>
                <c:pt idx="31">
                  <c:v>1426.19</c:v>
                </c:pt>
                <c:pt idx="32">
                  <c:v>1569.19</c:v>
                </c:pt>
                <c:pt idx="33">
                  <c:v>1606.28</c:v>
                </c:pt>
                <c:pt idx="34">
                  <c:v>1681.55</c:v>
                </c:pt>
                <c:pt idx="35">
                  <c:v>1848.36</c:v>
                </c:pt>
                <c:pt idx="36">
                  <c:v>1872.34</c:v>
                </c:pt>
                <c:pt idx="37">
                  <c:v>1960.23</c:v>
                </c:pt>
                <c:pt idx="38">
                  <c:v>1972.29</c:v>
                </c:pt>
                <c:pt idx="39">
                  <c:v>2058.9</c:v>
                </c:pt>
                <c:pt idx="40">
                  <c:v>2067.89</c:v>
                </c:pt>
                <c:pt idx="41">
                  <c:v>2063.11</c:v>
                </c:pt>
                <c:pt idx="42">
                  <c:v>1920.03</c:v>
                </c:pt>
                <c:pt idx="43">
                  <c:v>2043.94</c:v>
                </c:pt>
                <c:pt idx="44">
                  <c:v>2059.7399999999998</c:v>
                </c:pt>
                <c:pt idx="45">
                  <c:v>2098.86</c:v>
                </c:pt>
                <c:pt idx="46">
                  <c:v>2168.27</c:v>
                </c:pt>
                <c:pt idx="47">
                  <c:v>2238.83</c:v>
                </c:pt>
                <c:pt idx="48">
                  <c:v>2362.7199999999998</c:v>
                </c:pt>
                <c:pt idx="49">
                  <c:v>2423.41</c:v>
                </c:pt>
                <c:pt idx="50">
                  <c:v>2603.2773015873017</c:v>
                </c:pt>
                <c:pt idx="51">
                  <c:v>2733.4767213114756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B6-4F82-9F22-850088BF4274}"/>
            </c:ext>
          </c:extLst>
        </c:ser>
        <c:ser>
          <c:idx val="1"/>
          <c:order val="1"/>
          <c:tx>
            <c:v>Consumer Confidence Index</c:v>
          </c:tx>
          <c:spPr>
            <a:ln w="34925" cap="rnd">
              <a:solidFill>
                <a:schemeClr val="accent4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'Iteration 1'!$A$2:$A$53</c:f>
              <c:strCache>
                <c:ptCount val="52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</c:strCache>
            </c:strRef>
          </c:cat>
          <c:val>
            <c:numRef>
              <c:f>'Iteration 1'!$F$2:$F$53</c:f>
              <c:numCache>
                <c:formatCode>General</c:formatCode>
                <c:ptCount val="52"/>
                <c:pt idx="0">
                  <c:v>100.3211</c:v>
                </c:pt>
                <c:pt idx="1">
                  <c:v>100.3245</c:v>
                </c:pt>
                <c:pt idx="2">
                  <c:v>100.17449999999999</c:v>
                </c:pt>
                <c:pt idx="3">
                  <c:v>100.0301</c:v>
                </c:pt>
                <c:pt idx="4">
                  <c:v>100.05540000000001</c:v>
                </c:pt>
                <c:pt idx="5">
                  <c:v>100.08969999999999</c:v>
                </c:pt>
                <c:pt idx="6">
                  <c:v>100.0063</c:v>
                </c:pt>
                <c:pt idx="7">
                  <c:v>100.17</c:v>
                </c:pt>
                <c:pt idx="8">
                  <c:v>100.19240000000001</c:v>
                </c:pt>
                <c:pt idx="9">
                  <c:v>100.22239999999999</c:v>
                </c:pt>
                <c:pt idx="10">
                  <c:v>99.793840000000003</c:v>
                </c:pt>
                <c:pt idx="11">
                  <c:v>99.15043</c:v>
                </c:pt>
                <c:pt idx="12">
                  <c:v>98.849339999999998</c:v>
                </c:pt>
                <c:pt idx="13">
                  <c:v>97.329570000000004</c:v>
                </c:pt>
                <c:pt idx="14">
                  <c:v>96.590900000000005</c:v>
                </c:pt>
                <c:pt idx="15">
                  <c:v>95.945620000000005</c:v>
                </c:pt>
                <c:pt idx="16">
                  <c:v>96.556489999999997</c:v>
                </c:pt>
                <c:pt idx="17">
                  <c:v>98.758769999999998</c:v>
                </c:pt>
                <c:pt idx="18">
                  <c:v>99.005690000000001</c:v>
                </c:pt>
                <c:pt idx="19">
                  <c:v>99.366820000000004</c:v>
                </c:pt>
                <c:pt idx="20">
                  <c:v>99.095740000000006</c:v>
                </c:pt>
                <c:pt idx="21">
                  <c:v>98.586870000000005</c:v>
                </c:pt>
                <c:pt idx="22">
                  <c:v>99.099419999999995</c:v>
                </c:pt>
                <c:pt idx="23">
                  <c:v>98.983329999999995</c:v>
                </c:pt>
                <c:pt idx="24">
                  <c:v>99.125389999999996</c:v>
                </c:pt>
                <c:pt idx="25">
                  <c:v>100.133</c:v>
                </c:pt>
                <c:pt idx="26">
                  <c:v>98.944739999999996</c:v>
                </c:pt>
                <c:pt idx="27">
                  <c:v>98.522499999999994</c:v>
                </c:pt>
                <c:pt idx="28">
                  <c:v>98.771640000000005</c:v>
                </c:pt>
                <c:pt idx="29">
                  <c:v>100.36960000000001</c:v>
                </c:pt>
                <c:pt idx="30">
                  <c:v>101.6242</c:v>
                </c:pt>
                <c:pt idx="31">
                  <c:v>102.98090000000001</c:v>
                </c:pt>
                <c:pt idx="32">
                  <c:v>102.6144</c:v>
                </c:pt>
                <c:pt idx="33">
                  <c:v>102.2627</c:v>
                </c:pt>
                <c:pt idx="34">
                  <c:v>100.74890000000001</c:v>
                </c:pt>
                <c:pt idx="35">
                  <c:v>102.18210000000001</c:v>
                </c:pt>
                <c:pt idx="36">
                  <c:v>102.77670000000001</c:v>
                </c:pt>
                <c:pt idx="37">
                  <c:v>103.3993</c:v>
                </c:pt>
                <c:pt idx="38">
                  <c:v>102.0626</c:v>
                </c:pt>
                <c:pt idx="39">
                  <c:v>103.2897</c:v>
                </c:pt>
                <c:pt idx="40">
                  <c:v>104.4034</c:v>
                </c:pt>
                <c:pt idx="41">
                  <c:v>103.91500000000001</c:v>
                </c:pt>
                <c:pt idx="42">
                  <c:v>102.9682</c:v>
                </c:pt>
                <c:pt idx="43">
                  <c:v>103.3503</c:v>
                </c:pt>
                <c:pt idx="44">
                  <c:v>103.36150000000001</c:v>
                </c:pt>
                <c:pt idx="45">
                  <c:v>103.2771</c:v>
                </c:pt>
                <c:pt idx="46">
                  <c:v>102.85039999999999</c:v>
                </c:pt>
                <c:pt idx="47">
                  <c:v>99.85333</c:v>
                </c:pt>
                <c:pt idx="48">
                  <c:v>100.59010000000001</c:v>
                </c:pt>
                <c:pt idx="49">
                  <c:v>103.1677</c:v>
                </c:pt>
                <c:pt idx="50">
                  <c:v>103.7205</c:v>
                </c:pt>
                <c:pt idx="51">
                  <c:v>103.98690000000001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B6-4F82-9F22-850088BF4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9468898"/>
        <c:axId val="2133573221"/>
      </c:lineChart>
      <c:catAx>
        <c:axId val="193946889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N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573221"/>
        <c:crosses val="autoZero"/>
        <c:auto val="1"/>
        <c:lblAlgn val="ctr"/>
        <c:lblOffset val="100"/>
        <c:noMultiLvlLbl val="1"/>
      </c:catAx>
      <c:valAx>
        <c:axId val="213357322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N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946889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v>Portfolio Values</c:v>
          </c:tx>
          <c:spPr>
            <a:ln w="34925" cap="rnd">
              <a:solidFill>
                <a:schemeClr val="accent4">
                  <a:shade val="76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'Iteration 1'!$A$2:$A$53</c:f>
              <c:strCache>
                <c:ptCount val="52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</c:strCache>
            </c:strRef>
          </c:cat>
          <c:val>
            <c:numRef>
              <c:f>'Iteration 1'!$B$2:$B$53</c:f>
              <c:numCache>
                <c:formatCode>_(* #,##0.00_);_(* \(#,##0.00\);_(* "-"??_);_(@_)</c:formatCode>
                <c:ptCount val="52"/>
                <c:pt idx="0">
                  <c:v>1180.5899999999999</c:v>
                </c:pt>
                <c:pt idx="1">
                  <c:v>1191.33</c:v>
                </c:pt>
                <c:pt idx="2">
                  <c:v>1228.81</c:v>
                </c:pt>
                <c:pt idx="3">
                  <c:v>1248.29</c:v>
                </c:pt>
                <c:pt idx="4">
                  <c:v>1294.83</c:v>
                </c:pt>
                <c:pt idx="5">
                  <c:v>1270.2</c:v>
                </c:pt>
                <c:pt idx="6">
                  <c:v>1335.85</c:v>
                </c:pt>
                <c:pt idx="7">
                  <c:v>1418.3</c:v>
                </c:pt>
                <c:pt idx="8">
                  <c:v>1420.86</c:v>
                </c:pt>
                <c:pt idx="9">
                  <c:v>1503.35</c:v>
                </c:pt>
                <c:pt idx="10">
                  <c:v>1526.75</c:v>
                </c:pt>
                <c:pt idx="11">
                  <c:v>1468.36</c:v>
                </c:pt>
                <c:pt idx="12">
                  <c:v>1322.7</c:v>
                </c:pt>
                <c:pt idx="13">
                  <c:v>1280</c:v>
                </c:pt>
                <c:pt idx="14">
                  <c:v>1166.3599999999999</c:v>
                </c:pt>
                <c:pt idx="15">
                  <c:v>903.25</c:v>
                </c:pt>
                <c:pt idx="16">
                  <c:v>797.87</c:v>
                </c:pt>
                <c:pt idx="17">
                  <c:v>919.32</c:v>
                </c:pt>
                <c:pt idx="18">
                  <c:v>1057.08</c:v>
                </c:pt>
                <c:pt idx="19">
                  <c:v>1115.0999999999999</c:v>
                </c:pt>
                <c:pt idx="20">
                  <c:v>1169.43</c:v>
                </c:pt>
                <c:pt idx="21">
                  <c:v>1030.71</c:v>
                </c:pt>
                <c:pt idx="22">
                  <c:v>1141.2</c:v>
                </c:pt>
                <c:pt idx="23">
                  <c:v>1257.6400000000001</c:v>
                </c:pt>
                <c:pt idx="24">
                  <c:v>1325.83</c:v>
                </c:pt>
                <c:pt idx="25">
                  <c:v>1320.64</c:v>
                </c:pt>
                <c:pt idx="26">
                  <c:v>1131.42</c:v>
                </c:pt>
                <c:pt idx="27">
                  <c:v>1257.5999999999999</c:v>
                </c:pt>
                <c:pt idx="28">
                  <c:v>1408.47</c:v>
                </c:pt>
                <c:pt idx="29">
                  <c:v>1362.16</c:v>
                </c:pt>
                <c:pt idx="30">
                  <c:v>1440.67</c:v>
                </c:pt>
                <c:pt idx="31">
                  <c:v>1426.19</c:v>
                </c:pt>
                <c:pt idx="32">
                  <c:v>1569.19</c:v>
                </c:pt>
                <c:pt idx="33">
                  <c:v>1606.28</c:v>
                </c:pt>
                <c:pt idx="34">
                  <c:v>1681.55</c:v>
                </c:pt>
                <c:pt idx="35">
                  <c:v>1848.36</c:v>
                </c:pt>
                <c:pt idx="36">
                  <c:v>1872.34</c:v>
                </c:pt>
                <c:pt idx="37">
                  <c:v>1960.23</c:v>
                </c:pt>
                <c:pt idx="38">
                  <c:v>1972.29</c:v>
                </c:pt>
                <c:pt idx="39">
                  <c:v>2058.9</c:v>
                </c:pt>
                <c:pt idx="40">
                  <c:v>2067.89</c:v>
                </c:pt>
                <c:pt idx="41">
                  <c:v>2063.11</c:v>
                </c:pt>
                <c:pt idx="42">
                  <c:v>1920.03</c:v>
                </c:pt>
                <c:pt idx="43">
                  <c:v>2043.94</c:v>
                </c:pt>
                <c:pt idx="44">
                  <c:v>2059.7399999999998</c:v>
                </c:pt>
                <c:pt idx="45">
                  <c:v>2098.86</c:v>
                </c:pt>
                <c:pt idx="46">
                  <c:v>2168.27</c:v>
                </c:pt>
                <c:pt idx="47">
                  <c:v>2238.83</c:v>
                </c:pt>
                <c:pt idx="48">
                  <c:v>2362.7199999999998</c:v>
                </c:pt>
                <c:pt idx="49">
                  <c:v>2423.41</c:v>
                </c:pt>
                <c:pt idx="50">
                  <c:v>2603.2773015873017</c:v>
                </c:pt>
                <c:pt idx="51">
                  <c:v>2733.4767213114756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1C-4EEE-A518-2AA7B397D5FF}"/>
            </c:ext>
          </c:extLst>
        </c:ser>
        <c:ser>
          <c:idx val="1"/>
          <c:order val="1"/>
          <c:tx>
            <c:v>Business Confidence Index</c:v>
          </c:tx>
          <c:spPr>
            <a:ln w="34925" cap="rnd">
              <a:solidFill>
                <a:schemeClr val="accent4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'Iteration 1'!$A$2:$A$53</c:f>
              <c:strCache>
                <c:ptCount val="52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</c:strCache>
            </c:strRef>
          </c:cat>
          <c:val>
            <c:numRef>
              <c:f>'Iteration 1'!$G$2:$G$53</c:f>
              <c:numCache>
                <c:formatCode>General</c:formatCode>
                <c:ptCount val="52"/>
                <c:pt idx="0">
                  <c:v>99.927940000000007</c:v>
                </c:pt>
                <c:pt idx="1">
                  <c:v>99.438770000000005</c:v>
                </c:pt>
                <c:pt idx="2">
                  <c:v>99.860569999999996</c:v>
                </c:pt>
                <c:pt idx="3">
                  <c:v>100.0985</c:v>
                </c:pt>
                <c:pt idx="4">
                  <c:v>99.865639999999999</c:v>
                </c:pt>
                <c:pt idx="5">
                  <c:v>100.13930000000001</c:v>
                </c:pt>
                <c:pt idx="6">
                  <c:v>100.3614</c:v>
                </c:pt>
                <c:pt idx="7">
                  <c:v>100.7533</c:v>
                </c:pt>
                <c:pt idx="8">
                  <c:v>101.38800000000001</c:v>
                </c:pt>
                <c:pt idx="9">
                  <c:v>101.31319999999999</c:v>
                </c:pt>
                <c:pt idx="10">
                  <c:v>101.2234</c:v>
                </c:pt>
                <c:pt idx="11">
                  <c:v>101.43300000000001</c:v>
                </c:pt>
                <c:pt idx="12">
                  <c:v>101.1159</c:v>
                </c:pt>
                <c:pt idx="13">
                  <c:v>100.4034</c:v>
                </c:pt>
                <c:pt idx="14">
                  <c:v>99.263919999999999</c:v>
                </c:pt>
                <c:pt idx="15">
                  <c:v>96.312640000000002</c:v>
                </c:pt>
                <c:pt idx="16">
                  <c:v>95.667370000000005</c:v>
                </c:pt>
                <c:pt idx="17">
                  <c:v>96.256180000000001</c:v>
                </c:pt>
                <c:pt idx="18">
                  <c:v>97.611609999999999</c:v>
                </c:pt>
                <c:pt idx="19">
                  <c:v>98.390659999999997</c:v>
                </c:pt>
                <c:pt idx="20">
                  <c:v>98.957350000000005</c:v>
                </c:pt>
                <c:pt idx="21">
                  <c:v>99.145060000000001</c:v>
                </c:pt>
                <c:pt idx="22">
                  <c:v>99.513260000000002</c:v>
                </c:pt>
                <c:pt idx="23">
                  <c:v>99.870140000000006</c:v>
                </c:pt>
                <c:pt idx="24">
                  <c:v>99.701610000000002</c:v>
                </c:pt>
                <c:pt idx="25">
                  <c:v>99.022930000000002</c:v>
                </c:pt>
                <c:pt idx="26">
                  <c:v>97.813199999999995</c:v>
                </c:pt>
                <c:pt idx="27">
                  <c:v>97.642330000000001</c:v>
                </c:pt>
                <c:pt idx="28">
                  <c:v>97.80556</c:v>
                </c:pt>
                <c:pt idx="29">
                  <c:v>97.778819999999996</c:v>
                </c:pt>
                <c:pt idx="30">
                  <c:v>97.478880000000004</c:v>
                </c:pt>
                <c:pt idx="31">
                  <c:v>97.838489999999993</c:v>
                </c:pt>
                <c:pt idx="32">
                  <c:v>98.203440000000001</c:v>
                </c:pt>
                <c:pt idx="33">
                  <c:v>98.490660000000005</c:v>
                </c:pt>
                <c:pt idx="34">
                  <c:v>98.944239999999994</c:v>
                </c:pt>
                <c:pt idx="35">
                  <c:v>99.807450000000003</c:v>
                </c:pt>
                <c:pt idx="36">
                  <c:v>100.1245</c:v>
                </c:pt>
                <c:pt idx="37">
                  <c:v>100.032</c:v>
                </c:pt>
                <c:pt idx="38">
                  <c:v>100.09529999999999</c:v>
                </c:pt>
                <c:pt idx="39">
                  <c:v>100.32550000000001</c:v>
                </c:pt>
                <c:pt idx="40">
                  <c:v>100.6434</c:v>
                </c:pt>
                <c:pt idx="41">
                  <c:v>100.8716</c:v>
                </c:pt>
                <c:pt idx="42">
                  <c:v>100.54170000000001</c:v>
                </c:pt>
                <c:pt idx="43">
                  <c:v>100.6313</c:v>
                </c:pt>
                <c:pt idx="44">
                  <c:v>100.5843</c:v>
                </c:pt>
                <c:pt idx="45">
                  <c:v>100.59650000000001</c:v>
                </c:pt>
                <c:pt idx="46">
                  <c:v>100.5966</c:v>
                </c:pt>
                <c:pt idx="47">
                  <c:v>101.0085</c:v>
                </c:pt>
                <c:pt idx="48">
                  <c:v>101.1383</c:v>
                </c:pt>
                <c:pt idx="49">
                  <c:v>101.1609</c:v>
                </c:pt>
                <c:pt idx="50">
                  <c:v>101.2273</c:v>
                </c:pt>
                <c:pt idx="51">
                  <c:v>101.4796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1C-4EEE-A518-2AA7B397D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7803748"/>
        <c:axId val="1359189628"/>
      </c:lineChart>
      <c:catAx>
        <c:axId val="17678037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N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189628"/>
        <c:crosses val="autoZero"/>
        <c:auto val="1"/>
        <c:lblAlgn val="ctr"/>
        <c:lblOffset val="100"/>
        <c:noMultiLvlLbl val="1"/>
      </c:catAx>
      <c:valAx>
        <c:axId val="13591896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N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8037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1096042460573"/>
          <c:y val="0.85906728049837255"/>
          <c:w val="0.75797785318128896"/>
          <c:h val="0.14093271950162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v>Portfolio Values</c:v>
          </c:tx>
          <c:spPr>
            <a:ln w="34925" cap="rnd">
              <a:solidFill>
                <a:schemeClr val="accent4">
                  <a:shade val="76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'Iteration 1'!$A$2:$A$53</c:f>
              <c:strCache>
                <c:ptCount val="52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</c:strCache>
            </c:strRef>
          </c:cat>
          <c:val>
            <c:numRef>
              <c:f>'Iteration 1'!$B$2:$B$53</c:f>
              <c:numCache>
                <c:formatCode>_(* #,##0.00_);_(* \(#,##0.00\);_(* "-"??_);_(@_)</c:formatCode>
                <c:ptCount val="52"/>
                <c:pt idx="0">
                  <c:v>1180.5899999999999</c:v>
                </c:pt>
                <c:pt idx="1">
                  <c:v>1191.33</c:v>
                </c:pt>
                <c:pt idx="2">
                  <c:v>1228.81</c:v>
                </c:pt>
                <c:pt idx="3">
                  <c:v>1248.29</c:v>
                </c:pt>
                <c:pt idx="4">
                  <c:v>1294.83</c:v>
                </c:pt>
                <c:pt idx="5">
                  <c:v>1270.2</c:v>
                </c:pt>
                <c:pt idx="6">
                  <c:v>1335.85</c:v>
                </c:pt>
                <c:pt idx="7">
                  <c:v>1418.3</c:v>
                </c:pt>
                <c:pt idx="8">
                  <c:v>1420.86</c:v>
                </c:pt>
                <c:pt idx="9">
                  <c:v>1503.35</c:v>
                </c:pt>
                <c:pt idx="10">
                  <c:v>1526.75</c:v>
                </c:pt>
                <c:pt idx="11">
                  <c:v>1468.36</c:v>
                </c:pt>
                <c:pt idx="12">
                  <c:v>1322.7</c:v>
                </c:pt>
                <c:pt idx="13">
                  <c:v>1280</c:v>
                </c:pt>
                <c:pt idx="14">
                  <c:v>1166.3599999999999</c:v>
                </c:pt>
                <c:pt idx="15">
                  <c:v>903.25</c:v>
                </c:pt>
                <c:pt idx="16">
                  <c:v>797.87</c:v>
                </c:pt>
                <c:pt idx="17">
                  <c:v>919.32</c:v>
                </c:pt>
                <c:pt idx="18">
                  <c:v>1057.08</c:v>
                </c:pt>
                <c:pt idx="19">
                  <c:v>1115.0999999999999</c:v>
                </c:pt>
                <c:pt idx="20">
                  <c:v>1169.43</c:v>
                </c:pt>
                <c:pt idx="21">
                  <c:v>1030.71</c:v>
                </c:pt>
                <c:pt idx="22">
                  <c:v>1141.2</c:v>
                </c:pt>
                <c:pt idx="23">
                  <c:v>1257.6400000000001</c:v>
                </c:pt>
                <c:pt idx="24">
                  <c:v>1325.83</c:v>
                </c:pt>
                <c:pt idx="25">
                  <c:v>1320.64</c:v>
                </c:pt>
                <c:pt idx="26">
                  <c:v>1131.42</c:v>
                </c:pt>
                <c:pt idx="27">
                  <c:v>1257.5999999999999</c:v>
                </c:pt>
                <c:pt idx="28">
                  <c:v>1408.47</c:v>
                </c:pt>
                <c:pt idx="29">
                  <c:v>1362.16</c:v>
                </c:pt>
                <c:pt idx="30">
                  <c:v>1440.67</c:v>
                </c:pt>
                <c:pt idx="31">
                  <c:v>1426.19</c:v>
                </c:pt>
                <c:pt idx="32">
                  <c:v>1569.19</c:v>
                </c:pt>
                <c:pt idx="33">
                  <c:v>1606.28</c:v>
                </c:pt>
                <c:pt idx="34">
                  <c:v>1681.55</c:v>
                </c:pt>
                <c:pt idx="35">
                  <c:v>1848.36</c:v>
                </c:pt>
                <c:pt idx="36">
                  <c:v>1872.34</c:v>
                </c:pt>
                <c:pt idx="37">
                  <c:v>1960.23</c:v>
                </c:pt>
                <c:pt idx="38">
                  <c:v>1972.29</c:v>
                </c:pt>
                <c:pt idx="39">
                  <c:v>2058.9</c:v>
                </c:pt>
                <c:pt idx="40">
                  <c:v>2067.89</c:v>
                </c:pt>
                <c:pt idx="41">
                  <c:v>2063.11</c:v>
                </c:pt>
                <c:pt idx="42">
                  <c:v>1920.03</c:v>
                </c:pt>
                <c:pt idx="43">
                  <c:v>2043.94</c:v>
                </c:pt>
                <c:pt idx="44">
                  <c:v>2059.7399999999998</c:v>
                </c:pt>
                <c:pt idx="45">
                  <c:v>2098.86</c:v>
                </c:pt>
                <c:pt idx="46">
                  <c:v>2168.27</c:v>
                </c:pt>
                <c:pt idx="47">
                  <c:v>2238.83</c:v>
                </c:pt>
                <c:pt idx="48">
                  <c:v>2362.7199999999998</c:v>
                </c:pt>
                <c:pt idx="49">
                  <c:v>2423.41</c:v>
                </c:pt>
                <c:pt idx="50">
                  <c:v>2603.2773015873017</c:v>
                </c:pt>
                <c:pt idx="51">
                  <c:v>2733.4767213114756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FE-4B63-93F9-005C978BF038}"/>
            </c:ext>
          </c:extLst>
        </c:ser>
        <c:ser>
          <c:idx val="1"/>
          <c:order val="1"/>
          <c:tx>
            <c:v>(USD/euro)</c:v>
          </c:tx>
          <c:spPr>
            <a:ln w="34925" cap="rnd">
              <a:solidFill>
                <a:schemeClr val="accent4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'Iteration 1'!$A$2:$A$53</c:f>
              <c:strCache>
                <c:ptCount val="52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</c:strCache>
            </c:strRef>
          </c:cat>
          <c:val>
            <c:numRef>
              <c:f>'Iteration 1'!$H$2:$H$53</c:f>
              <c:numCache>
                <c:formatCode>General</c:formatCode>
                <c:ptCount val="52"/>
                <c:pt idx="0">
                  <c:v>1.2969999999999999</c:v>
                </c:pt>
                <c:pt idx="1">
                  <c:v>1.21</c:v>
                </c:pt>
                <c:pt idx="2">
                  <c:v>1.206</c:v>
                </c:pt>
                <c:pt idx="3">
                  <c:v>1.1839999999999999</c:v>
                </c:pt>
                <c:pt idx="4">
                  <c:v>1.214</c:v>
                </c:pt>
                <c:pt idx="5">
                  <c:v>1.278</c:v>
                </c:pt>
                <c:pt idx="6">
                  <c:v>1.2689999999999999</c:v>
                </c:pt>
                <c:pt idx="7">
                  <c:v>1.32</c:v>
                </c:pt>
                <c:pt idx="8">
                  <c:v>1.337</c:v>
                </c:pt>
                <c:pt idx="9">
                  <c:v>1.3520000000000001</c:v>
                </c:pt>
                <c:pt idx="10">
                  <c:v>1.4219999999999999</c:v>
                </c:pt>
                <c:pt idx="11">
                  <c:v>1.46</c:v>
                </c:pt>
                <c:pt idx="12">
                  <c:v>1.581</c:v>
                </c:pt>
                <c:pt idx="13">
                  <c:v>1.575</c:v>
                </c:pt>
                <c:pt idx="14">
                  <c:v>1.4079999999999999</c:v>
                </c:pt>
                <c:pt idx="15">
                  <c:v>1.3919999999999999</c:v>
                </c:pt>
                <c:pt idx="16">
                  <c:v>1.3260000000000001</c:v>
                </c:pt>
                <c:pt idx="17">
                  <c:v>1.4019999999999999</c:v>
                </c:pt>
                <c:pt idx="18">
                  <c:v>1.4630000000000001</c:v>
                </c:pt>
                <c:pt idx="19">
                  <c:v>1.4330000000000001</c:v>
                </c:pt>
                <c:pt idx="20">
                  <c:v>1.353</c:v>
                </c:pt>
                <c:pt idx="21">
                  <c:v>1.2290000000000001</c:v>
                </c:pt>
                <c:pt idx="22">
                  <c:v>1.36</c:v>
                </c:pt>
                <c:pt idx="23">
                  <c:v>1.327</c:v>
                </c:pt>
                <c:pt idx="24">
                  <c:v>1.4179999999999999</c:v>
                </c:pt>
                <c:pt idx="25">
                  <c:v>1.452</c:v>
                </c:pt>
                <c:pt idx="26">
                  <c:v>1.345</c:v>
                </c:pt>
                <c:pt idx="27">
                  <c:v>1.2969999999999999</c:v>
                </c:pt>
                <c:pt idx="28">
                  <c:v>1.333</c:v>
                </c:pt>
                <c:pt idx="29">
                  <c:v>1.2669999999999999</c:v>
                </c:pt>
                <c:pt idx="30">
                  <c:v>1.286</c:v>
                </c:pt>
                <c:pt idx="31">
                  <c:v>1.319</c:v>
                </c:pt>
                <c:pt idx="32">
                  <c:v>1.282</c:v>
                </c:pt>
                <c:pt idx="33">
                  <c:v>1.3009999999999999</c:v>
                </c:pt>
                <c:pt idx="34">
                  <c:v>1.3540000000000001</c:v>
                </c:pt>
                <c:pt idx="35">
                  <c:v>1.3779999999999999</c:v>
                </c:pt>
                <c:pt idx="36">
                  <c:v>1.3779999999999999</c:v>
                </c:pt>
                <c:pt idx="37">
                  <c:v>1.369</c:v>
                </c:pt>
                <c:pt idx="38">
                  <c:v>1.2629999999999999</c:v>
                </c:pt>
                <c:pt idx="39">
                  <c:v>1.21</c:v>
                </c:pt>
                <c:pt idx="40">
                  <c:v>1.0740000000000001</c:v>
                </c:pt>
                <c:pt idx="41">
                  <c:v>1.115</c:v>
                </c:pt>
                <c:pt idx="42">
                  <c:v>1.1160000000000001</c:v>
                </c:pt>
                <c:pt idx="43">
                  <c:v>1.0860000000000001</c:v>
                </c:pt>
                <c:pt idx="44">
                  <c:v>1.139</c:v>
                </c:pt>
                <c:pt idx="45">
                  <c:v>1.103</c:v>
                </c:pt>
                <c:pt idx="46">
                  <c:v>1.1240000000000001</c:v>
                </c:pt>
                <c:pt idx="47">
                  <c:v>1.0549999999999999</c:v>
                </c:pt>
                <c:pt idx="48">
                  <c:v>1.07</c:v>
                </c:pt>
                <c:pt idx="49">
                  <c:v>1.141</c:v>
                </c:pt>
                <c:pt idx="50">
                  <c:v>1.181</c:v>
                </c:pt>
                <c:pt idx="51">
                  <c:v>1.202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FE-4B63-93F9-005C978BF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5650"/>
        <c:axId val="1013979631"/>
      </c:lineChart>
      <c:catAx>
        <c:axId val="394565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N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979631"/>
        <c:crosses val="autoZero"/>
        <c:auto val="1"/>
        <c:lblAlgn val="ctr"/>
        <c:lblOffset val="100"/>
        <c:noMultiLvlLbl val="1"/>
      </c:catAx>
      <c:valAx>
        <c:axId val="1013979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N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565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In Sample</a:t>
            </a:r>
          </a:p>
        </c:rich>
      </c:tx>
      <c:layout>
        <c:manualLayout>
          <c:xMode val="edge"/>
          <c:yMode val="edge"/>
          <c:x val="0.36782633420822403"/>
          <c:y val="2.31481481481481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1"/>
        <c:ser>
          <c:idx val="0"/>
          <c:order val="0"/>
          <c:tx>
            <c:v>Portfolio Values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'In-Sample Analysis'!$A$2:$A$53</c:f>
              <c:strCache>
                <c:ptCount val="52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</c:strCache>
            </c:strRef>
          </c:cat>
          <c:val>
            <c:numRef>
              <c:f>'In-Sample Analysis'!$B$2:$B$39</c:f>
              <c:numCache>
                <c:formatCode>_(* #,##0.00_);_(* \(#,##0.00\);_(* "-"??_);_(@_)</c:formatCode>
                <c:ptCount val="38"/>
                <c:pt idx="0">
                  <c:v>1180.5899999999999</c:v>
                </c:pt>
                <c:pt idx="1">
                  <c:v>1191.33</c:v>
                </c:pt>
                <c:pt idx="2">
                  <c:v>1228.81</c:v>
                </c:pt>
                <c:pt idx="3">
                  <c:v>1248.29</c:v>
                </c:pt>
                <c:pt idx="4">
                  <c:v>1294.83</c:v>
                </c:pt>
                <c:pt idx="5">
                  <c:v>1270.2</c:v>
                </c:pt>
                <c:pt idx="6">
                  <c:v>1335.85</c:v>
                </c:pt>
                <c:pt idx="7">
                  <c:v>1418.3</c:v>
                </c:pt>
                <c:pt idx="8">
                  <c:v>1420.86</c:v>
                </c:pt>
                <c:pt idx="9">
                  <c:v>1503.35</c:v>
                </c:pt>
                <c:pt idx="10">
                  <c:v>1526.75</c:v>
                </c:pt>
                <c:pt idx="11">
                  <c:v>1468.36</c:v>
                </c:pt>
                <c:pt idx="12">
                  <c:v>1322.7</c:v>
                </c:pt>
                <c:pt idx="13">
                  <c:v>1280</c:v>
                </c:pt>
                <c:pt idx="14">
                  <c:v>1166.3599999999999</c:v>
                </c:pt>
                <c:pt idx="15">
                  <c:v>903.25</c:v>
                </c:pt>
                <c:pt idx="16">
                  <c:v>797.87</c:v>
                </c:pt>
                <c:pt idx="17">
                  <c:v>919.32</c:v>
                </c:pt>
                <c:pt idx="18">
                  <c:v>1057.08</c:v>
                </c:pt>
                <c:pt idx="19">
                  <c:v>1115.0999999999999</c:v>
                </c:pt>
                <c:pt idx="20">
                  <c:v>1169.43</c:v>
                </c:pt>
                <c:pt idx="21">
                  <c:v>1030.71</c:v>
                </c:pt>
                <c:pt idx="22">
                  <c:v>1141.2</c:v>
                </c:pt>
                <c:pt idx="23">
                  <c:v>1257.6400000000001</c:v>
                </c:pt>
                <c:pt idx="24">
                  <c:v>1325.83</c:v>
                </c:pt>
                <c:pt idx="25">
                  <c:v>1320.64</c:v>
                </c:pt>
                <c:pt idx="26">
                  <c:v>1131.42</c:v>
                </c:pt>
                <c:pt idx="27">
                  <c:v>1257.5999999999999</c:v>
                </c:pt>
                <c:pt idx="28">
                  <c:v>1408.47</c:v>
                </c:pt>
                <c:pt idx="29">
                  <c:v>1362.16</c:v>
                </c:pt>
                <c:pt idx="30">
                  <c:v>1440.67</c:v>
                </c:pt>
                <c:pt idx="31">
                  <c:v>1426.19</c:v>
                </c:pt>
                <c:pt idx="32">
                  <c:v>1569.19</c:v>
                </c:pt>
                <c:pt idx="33">
                  <c:v>1606.28</c:v>
                </c:pt>
                <c:pt idx="34">
                  <c:v>1681.55</c:v>
                </c:pt>
                <c:pt idx="35">
                  <c:v>1848.36</c:v>
                </c:pt>
                <c:pt idx="36">
                  <c:v>1872.34</c:v>
                </c:pt>
                <c:pt idx="37">
                  <c:v>1960.23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77-4DC4-B8C5-D75B7F1FC8E3}"/>
            </c:ext>
          </c:extLst>
        </c:ser>
        <c:ser>
          <c:idx val="1"/>
          <c:order val="1"/>
          <c:tx>
            <c:v>Fitted Values</c:v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'In-Sample Analysis'!$A$2:$A$53</c:f>
              <c:strCache>
                <c:ptCount val="52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  <c:pt idx="50">
                  <c:v>Q3 2017</c:v>
                </c:pt>
                <c:pt idx="51">
                  <c:v>Q4 2017</c:v>
                </c:pt>
              </c:strCache>
            </c:strRef>
          </c:cat>
          <c:val>
            <c:numRef>
              <c:f>'In-Sample Analysis'!$C$2:$C$39</c:f>
              <c:numCache>
                <c:formatCode>_(* #,##0.00_);_(* \(#,##0.00\);_(* "-"??_);_(@_)</c:formatCode>
                <c:ptCount val="38"/>
                <c:pt idx="0">
                  <c:v>1238.3845946935096</c:v>
                </c:pt>
                <c:pt idx="1">
                  <c:v>1259.7821349227625</c:v>
                </c:pt>
                <c:pt idx="2">
                  <c:v>1292.9470393306322</c:v>
                </c:pt>
                <c:pt idx="3">
                  <c:v>1277.1736579160663</c:v>
                </c:pt>
                <c:pt idx="4">
                  <c:v>1290.5837917415074</c:v>
                </c:pt>
                <c:pt idx="5">
                  <c:v>1260.8060351210406</c:v>
                </c:pt>
                <c:pt idx="6">
                  <c:v>1317.753569070089</c:v>
                </c:pt>
                <c:pt idx="7">
                  <c:v>1382.6185241596684</c:v>
                </c:pt>
                <c:pt idx="8">
                  <c:v>1431.1446200545774</c:v>
                </c:pt>
                <c:pt idx="9">
                  <c:v>1447.029206486224</c:v>
                </c:pt>
                <c:pt idx="10">
                  <c:v>1456.5272953359695</c:v>
                </c:pt>
                <c:pt idx="11">
                  <c:v>1486.7357548324192</c:v>
                </c:pt>
                <c:pt idx="12">
                  <c:v>1393.2861463353468</c:v>
                </c:pt>
                <c:pt idx="13">
                  <c:v>1276.2725001258948</c:v>
                </c:pt>
                <c:pt idx="14">
                  <c:v>1255.1036049621441</c:v>
                </c:pt>
                <c:pt idx="15">
                  <c:v>958.24860398362136</c:v>
                </c:pt>
                <c:pt idx="16">
                  <c:v>944.28575907507138</c:v>
                </c:pt>
                <c:pt idx="17">
                  <c:v>885.03084637847292</c:v>
                </c:pt>
                <c:pt idx="18">
                  <c:v>919.51186425513401</c:v>
                </c:pt>
                <c:pt idx="19">
                  <c:v>1004.8739750943573</c:v>
                </c:pt>
                <c:pt idx="20">
                  <c:v>996.10152854511477</c:v>
                </c:pt>
                <c:pt idx="21">
                  <c:v>1110.4148234776003</c:v>
                </c:pt>
                <c:pt idx="22">
                  <c:v>1198.609580234837</c:v>
                </c:pt>
                <c:pt idx="23">
                  <c:v>1232.5491676981137</c:v>
                </c:pt>
                <c:pt idx="24">
                  <c:v>1191.172324585867</c:v>
                </c:pt>
                <c:pt idx="25">
                  <c:v>1255.2012404491454</c:v>
                </c:pt>
                <c:pt idx="26">
                  <c:v>1289.6091577320192</c:v>
                </c:pt>
                <c:pt idx="27">
                  <c:v>1311.5908193132507</c:v>
                </c:pt>
                <c:pt idx="28">
                  <c:v>1394.717515568552</c:v>
                </c:pt>
                <c:pt idx="29">
                  <c:v>1452.9933356675597</c:v>
                </c:pt>
                <c:pt idx="30">
                  <c:v>1586.9002047926097</c:v>
                </c:pt>
                <c:pt idx="31">
                  <c:v>1685.9729849154876</c:v>
                </c:pt>
                <c:pt idx="32">
                  <c:v>1677.259620333258</c:v>
                </c:pt>
                <c:pt idx="33">
                  <c:v>1719.5770406002748</c:v>
                </c:pt>
                <c:pt idx="34">
                  <c:v>1551.9563112113947</c:v>
                </c:pt>
                <c:pt idx="35">
                  <c:v>1607.8961135665631</c:v>
                </c:pt>
                <c:pt idx="36">
                  <c:v>1657.1492058210595</c:v>
                </c:pt>
                <c:pt idx="37">
                  <c:v>1823.7793495814499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77-4DC4-B8C5-D75B7F1FC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0603929"/>
        <c:axId val="675028852"/>
      </c:lineChart>
      <c:catAx>
        <c:axId val="125060392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N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028852"/>
        <c:crosses val="autoZero"/>
        <c:auto val="1"/>
        <c:lblAlgn val="ctr"/>
        <c:lblOffset val="100"/>
        <c:noMultiLvlLbl val="1"/>
      </c:catAx>
      <c:valAx>
        <c:axId val="675028852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N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060392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/>
              <a:t>OOS </a:t>
            </a:r>
          </a:p>
        </c:rich>
      </c:tx>
      <c:layout>
        <c:manualLayout>
          <c:xMode val="edge"/>
          <c:yMode val="edge"/>
          <c:x val="0.4620414673046252"/>
          <c:y val="1.0743296542477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1"/>
        <c:ser>
          <c:idx val="0"/>
          <c:order val="0"/>
          <c:tx>
            <c:v>Portfolio Value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'Out-of-Sample Analysis'!$G$3:$G$12</c:f>
              <c:strCache>
                <c:ptCount val="10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</c:strCache>
            </c:strRef>
          </c:cat>
          <c:val>
            <c:numRef>
              <c:f>'Out-of-Sample Analysis'!$J$3:$J$10</c:f>
              <c:numCache>
                <c:formatCode>_(* #,##0.00_);_(* \(#,##0.00\);_(* "-"??_);_(@_)</c:formatCode>
                <c:ptCount val="8"/>
                <c:pt idx="0">
                  <c:v>1920.03</c:v>
                </c:pt>
                <c:pt idx="1">
                  <c:v>2043.94</c:v>
                </c:pt>
                <c:pt idx="2">
                  <c:v>2059.7399999999998</c:v>
                </c:pt>
                <c:pt idx="3">
                  <c:v>2098.86</c:v>
                </c:pt>
                <c:pt idx="4">
                  <c:v>2168.27</c:v>
                </c:pt>
                <c:pt idx="5">
                  <c:v>2238.83</c:v>
                </c:pt>
                <c:pt idx="6">
                  <c:v>2362.7199999999998</c:v>
                </c:pt>
                <c:pt idx="7">
                  <c:v>2423.41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FC-4CBE-A346-9E349F93DE36}"/>
            </c:ext>
          </c:extLst>
        </c:ser>
        <c:ser>
          <c:idx val="1"/>
          <c:order val="1"/>
          <c:tx>
            <c:v>Fitted (basis 8 years)</c:v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'Out-of-Sample Analysis'!$G$3:$G$12</c:f>
              <c:strCache>
                <c:ptCount val="10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</c:strCache>
            </c:strRef>
          </c:cat>
          <c:val>
            <c:numRef>
              <c:f>'Out-of-Sample Analysis'!$K$3:$K$10</c:f>
              <c:numCache>
                <c:formatCode>_(* #,##0.00_);_(* \(#,##0.00\);_(* "-"??_);_(@_)</c:formatCode>
                <c:ptCount val="8"/>
                <c:pt idx="0">
                  <c:v>2010.7945432631889</c:v>
                </c:pt>
                <c:pt idx="1">
                  <c:v>1954.0951423363963</c:v>
                </c:pt>
                <c:pt idx="2">
                  <c:v>1889.7245565591645</c:v>
                </c:pt>
                <c:pt idx="3">
                  <c:v>2096.7773864281176</c:v>
                </c:pt>
                <c:pt idx="4">
                  <c:v>2430.5808789273169</c:v>
                </c:pt>
                <c:pt idx="5">
                  <c:v>2261.1453696558447</c:v>
                </c:pt>
                <c:pt idx="6">
                  <c:v>2164.0541246751886</c:v>
                </c:pt>
                <c:pt idx="7">
                  <c:v>2330.4353116014008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FC-4CBE-A346-9E349F93D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6704297"/>
        <c:axId val="188975553"/>
      </c:lineChart>
      <c:catAx>
        <c:axId val="88670429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75553"/>
        <c:crosses val="autoZero"/>
        <c:auto val="1"/>
        <c:lblAlgn val="ctr"/>
        <c:lblOffset val="100"/>
        <c:noMultiLvlLbl val="1"/>
      </c:catAx>
      <c:valAx>
        <c:axId val="188975553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429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895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b2f7c811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b2f7c811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029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15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35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314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851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734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09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50500" y="2435625"/>
            <a:ext cx="3638700" cy="22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813106" y="0"/>
            <a:ext cx="892296" cy="3225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650209" y="0"/>
            <a:ext cx="563814" cy="16997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59415" y="609095"/>
            <a:ext cx="1314792" cy="2119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821031" y="991483"/>
            <a:ext cx="1845234" cy="41594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359415" y="2643735"/>
            <a:ext cx="1314792" cy="25101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813106" y="306930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821031" y="0"/>
            <a:ext cx="1845234" cy="11610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813106" y="3277330"/>
            <a:ext cx="892296" cy="11659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550500" y="3044025"/>
            <a:ext cx="363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550500" y="4300725"/>
            <a:ext cx="3638700" cy="37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accent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accent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7813106" y="0"/>
            <a:ext cx="892296" cy="3225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3650209" y="0"/>
            <a:ext cx="563814" cy="16997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359415" y="609095"/>
            <a:ext cx="1314792" cy="2119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5821031" y="991483"/>
            <a:ext cx="1845234" cy="41594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359415" y="2643735"/>
            <a:ext cx="1314792" cy="25101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7813106" y="306930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5821031" y="0"/>
            <a:ext cx="1845234" cy="11610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7813106" y="3277330"/>
            <a:ext cx="892296" cy="11659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228589" y="1362238"/>
            <a:ext cx="624618" cy="7565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3233"/>
                </a:lnTo>
                <a:lnTo>
                  <a:pt x="0" y="21600"/>
                </a:lnTo>
                <a:lnTo>
                  <a:pt x="21600" y="1836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228589" y="876"/>
            <a:ext cx="624618" cy="13723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9818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8520705" y="4146351"/>
            <a:ext cx="394686" cy="9980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54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030663" y="1529125"/>
            <a:ext cx="4879500" cy="29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marL="4114800" lvl="8" indent="-4318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/>
          <p:nvPr/>
        </p:nvSpPr>
        <p:spPr>
          <a:xfrm>
            <a:off x="346977" y="1296229"/>
            <a:ext cx="5820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“</a:t>
            </a:r>
            <a:endParaRPr sz="104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7497540" y="3233808"/>
            <a:ext cx="920376" cy="14875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423"/>
                </a:lnTo>
                <a:lnTo>
                  <a:pt x="0" y="21600"/>
                </a:lnTo>
                <a:lnTo>
                  <a:pt x="21600" y="191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6103018" y="876"/>
            <a:ext cx="1291734" cy="24987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957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7497540" y="875"/>
            <a:ext cx="920376" cy="329632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506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6103018" y="2373413"/>
            <a:ext cx="1291734" cy="2771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2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6963076" y="3274552"/>
            <a:ext cx="359208" cy="18689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75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6963076" y="977835"/>
            <a:ext cx="359208" cy="439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401"/>
                </a:lnTo>
                <a:lnTo>
                  <a:pt x="21600" y="0"/>
                </a:lnTo>
                <a:lnTo>
                  <a:pt x="0" y="319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6963076" y="1"/>
            <a:ext cx="359208" cy="954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7415771" y="1034367"/>
            <a:ext cx="837702" cy="29625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415771" y="0"/>
            <a:ext cx="837702" cy="10920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596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8346880" y="1552004"/>
            <a:ext cx="568512" cy="11402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647"/>
                </a:lnTo>
                <a:lnTo>
                  <a:pt x="21600" y="0"/>
                </a:lnTo>
                <a:lnTo>
                  <a:pt x="0" y="195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8346880" y="4574477"/>
            <a:ext cx="568512" cy="5689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8346880" y="2682241"/>
            <a:ext cx="568512" cy="19022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70"/>
                </a:lnTo>
                <a:lnTo>
                  <a:pt x="0" y="21600"/>
                </a:lnTo>
                <a:lnTo>
                  <a:pt x="21600" y="20429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3694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36945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8099306" y="0"/>
            <a:ext cx="892296" cy="3225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4645615" y="609095"/>
            <a:ext cx="1314792" cy="2119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6107231" y="991483"/>
            <a:ext cx="1845234" cy="41594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4645615" y="2643735"/>
            <a:ext cx="1314792" cy="25101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8099306" y="306930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6107231" y="0"/>
            <a:ext cx="1845234" cy="11610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8099306" y="3277330"/>
            <a:ext cx="892296" cy="11659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550500" y="1353950"/>
            <a:ext cx="2853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2"/>
          </p:nvPr>
        </p:nvSpPr>
        <p:spPr>
          <a:xfrm>
            <a:off x="3804472" y="1353950"/>
            <a:ext cx="2853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" name="Google Shape;69;p7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70" name="Google Shape;70;p7"/>
            <p:cNvSpPr/>
            <p:nvPr/>
          </p:nvSpPr>
          <p:spPr>
            <a:xfrm>
              <a:off x="6963076" y="3274552"/>
              <a:ext cx="359208" cy="18689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6963076" y="977835"/>
              <a:ext cx="359208" cy="4399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6963076" y="1"/>
              <a:ext cx="359208" cy="9541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7415771" y="1034367"/>
              <a:ext cx="837702" cy="29625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7415771" y="0"/>
              <a:ext cx="837702" cy="1092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8346880" y="1552004"/>
              <a:ext cx="568512" cy="1140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8346880" y="4574477"/>
              <a:ext cx="568512" cy="5689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8346880" y="2682241"/>
              <a:ext cx="568512" cy="19022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6" name="Google Shape;96;p9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97" name="Google Shape;97;p9"/>
            <p:cNvSpPr/>
            <p:nvPr/>
          </p:nvSpPr>
          <p:spPr>
            <a:xfrm>
              <a:off x="6963076" y="3274552"/>
              <a:ext cx="359208" cy="18689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6963076" y="977835"/>
              <a:ext cx="359208" cy="4399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6963076" y="1"/>
              <a:ext cx="359208" cy="9541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7415771" y="1034367"/>
              <a:ext cx="837702" cy="29625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7415771" y="0"/>
              <a:ext cx="837702" cy="1092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8346880" y="1552004"/>
              <a:ext cx="568512" cy="1140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8346880" y="4574477"/>
              <a:ext cx="568512" cy="5689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8346880" y="2682241"/>
              <a:ext cx="568512" cy="19022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 flipH="1">
            <a:off x="8556137" y="3512673"/>
            <a:ext cx="359208" cy="1630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86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11"/>
          <p:cNvSpPr/>
          <p:nvPr/>
        </p:nvSpPr>
        <p:spPr>
          <a:xfrm flipH="1">
            <a:off x="8556137" y="977835"/>
            <a:ext cx="359208" cy="9638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140"/>
                </a:lnTo>
                <a:lnTo>
                  <a:pt x="21600" y="0"/>
                </a:lnTo>
                <a:lnTo>
                  <a:pt x="0" y="146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1"/>
          <p:cNvSpPr/>
          <p:nvPr/>
        </p:nvSpPr>
        <p:spPr>
          <a:xfrm flipH="1">
            <a:off x="8556137" y="0"/>
            <a:ext cx="359208" cy="954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1"/>
          <p:cNvSpPr/>
          <p:nvPr/>
        </p:nvSpPr>
        <p:spPr>
          <a:xfrm flipH="1">
            <a:off x="7896852" y="456628"/>
            <a:ext cx="568512" cy="7116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470"/>
                </a:lnTo>
                <a:lnTo>
                  <a:pt x="21600" y="0"/>
                </a:lnTo>
                <a:lnTo>
                  <a:pt x="0" y="313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"/>
          <p:cNvSpPr/>
          <p:nvPr/>
        </p:nvSpPr>
        <p:spPr>
          <a:xfrm flipH="1">
            <a:off x="7896852" y="4574472"/>
            <a:ext cx="568512" cy="569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1"/>
          <p:cNvSpPr/>
          <p:nvPr/>
        </p:nvSpPr>
        <p:spPr>
          <a:xfrm flipH="1">
            <a:off x="7896852" y="1158238"/>
            <a:ext cx="568512" cy="34262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650"/>
                </a:lnTo>
                <a:lnTo>
                  <a:pt x="0" y="21600"/>
                </a:lnTo>
                <a:lnTo>
                  <a:pt x="21600" y="2095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"/>
          <p:cNvSpPr txBox="1">
            <a:spLocks noGrp="1"/>
          </p:cNvSpPr>
          <p:nvPr>
            <p:ph type="ctrTitle"/>
          </p:nvPr>
        </p:nvSpPr>
        <p:spPr>
          <a:xfrm>
            <a:off x="0" y="609096"/>
            <a:ext cx="4302285" cy="406663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800" dirty="0"/>
            </a:br>
            <a:r>
              <a:rPr lang="en-US" sz="3200" u="sng" dirty="0">
                <a:solidFill>
                  <a:schemeClr val="bg1"/>
                </a:solidFill>
              </a:rPr>
              <a:t>CASE STUDY 1-</a:t>
            </a:r>
            <a:br>
              <a:rPr lang="en-US" sz="2800" dirty="0"/>
            </a:br>
            <a:br>
              <a:rPr lang="en-US" sz="2800" dirty="0"/>
            </a:br>
            <a:r>
              <a:rPr lang="en-US" sz="4000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APPLICATIONS OF ECONOMETRICS IN THE BANKING INDUSTRY</a:t>
            </a:r>
            <a:endParaRPr sz="2800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27" name="Google Shape;127;p12"/>
          <p:cNvPicPr preferRelativeResize="0"/>
          <p:nvPr/>
        </p:nvPicPr>
        <p:blipFill rotWithShape="1">
          <a:blip r:embed="rId3">
            <a:alphaModFix amt="77000"/>
          </a:blip>
          <a:srcRect l="6585" t="22310" b="9773"/>
          <a:stretch/>
        </p:blipFill>
        <p:spPr>
          <a:xfrm>
            <a:off x="3651758" y="0"/>
            <a:ext cx="5053644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7154"/>
                </a:lnTo>
                <a:lnTo>
                  <a:pt x="2410" y="6725"/>
                </a:lnTo>
                <a:lnTo>
                  <a:pt x="2410" y="0"/>
                </a:lnTo>
                <a:lnTo>
                  <a:pt x="0" y="0"/>
                </a:lnTo>
                <a:close/>
                <a:moveTo>
                  <a:pt x="9278" y="0"/>
                </a:moveTo>
                <a:lnTo>
                  <a:pt x="9278" y="4888"/>
                </a:lnTo>
                <a:lnTo>
                  <a:pt x="17160" y="3482"/>
                </a:lnTo>
                <a:lnTo>
                  <a:pt x="17160" y="0"/>
                </a:lnTo>
                <a:lnTo>
                  <a:pt x="9278" y="0"/>
                </a:lnTo>
                <a:close/>
                <a:moveTo>
                  <a:pt x="17788" y="0"/>
                </a:moveTo>
                <a:lnTo>
                  <a:pt x="17788" y="1358"/>
                </a:lnTo>
                <a:lnTo>
                  <a:pt x="21600" y="679"/>
                </a:lnTo>
                <a:lnTo>
                  <a:pt x="21600" y="0"/>
                </a:lnTo>
                <a:lnTo>
                  <a:pt x="17788" y="0"/>
                </a:lnTo>
                <a:close/>
                <a:moveTo>
                  <a:pt x="21600" y="1291"/>
                </a:moveTo>
                <a:lnTo>
                  <a:pt x="17790" y="1971"/>
                </a:lnTo>
                <a:lnTo>
                  <a:pt x="17788" y="13824"/>
                </a:lnTo>
                <a:lnTo>
                  <a:pt x="21600" y="13144"/>
                </a:lnTo>
                <a:lnTo>
                  <a:pt x="21600" y="1291"/>
                </a:lnTo>
                <a:close/>
                <a:moveTo>
                  <a:pt x="8652" y="2564"/>
                </a:moveTo>
                <a:lnTo>
                  <a:pt x="3036" y="3564"/>
                </a:lnTo>
                <a:lnTo>
                  <a:pt x="3036" y="11482"/>
                </a:lnTo>
                <a:lnTo>
                  <a:pt x="8652" y="10482"/>
                </a:lnTo>
                <a:lnTo>
                  <a:pt x="8652" y="2564"/>
                </a:lnTo>
                <a:close/>
                <a:moveTo>
                  <a:pt x="17160" y="4161"/>
                </a:moveTo>
                <a:lnTo>
                  <a:pt x="9278" y="5565"/>
                </a:lnTo>
                <a:lnTo>
                  <a:pt x="9278" y="21600"/>
                </a:lnTo>
                <a:lnTo>
                  <a:pt x="17160" y="21600"/>
                </a:lnTo>
                <a:lnTo>
                  <a:pt x="17160" y="4161"/>
                </a:lnTo>
                <a:close/>
                <a:moveTo>
                  <a:pt x="8651" y="11102"/>
                </a:moveTo>
                <a:lnTo>
                  <a:pt x="3036" y="12104"/>
                </a:lnTo>
                <a:lnTo>
                  <a:pt x="3036" y="21600"/>
                </a:lnTo>
                <a:lnTo>
                  <a:pt x="8651" y="21600"/>
                </a:lnTo>
                <a:lnTo>
                  <a:pt x="8651" y="11102"/>
                </a:lnTo>
                <a:close/>
                <a:moveTo>
                  <a:pt x="21600" y="13758"/>
                </a:moveTo>
                <a:lnTo>
                  <a:pt x="17788" y="14436"/>
                </a:lnTo>
                <a:lnTo>
                  <a:pt x="17788" y="18665"/>
                </a:lnTo>
                <a:lnTo>
                  <a:pt x="21600" y="17985"/>
                </a:lnTo>
                <a:lnTo>
                  <a:pt x="21600" y="1375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9" name="Google Shape;129;p12"/>
          <p:cNvSpPr/>
          <p:nvPr/>
        </p:nvSpPr>
        <p:spPr>
          <a:xfrm>
            <a:off x="4359415" y="609095"/>
            <a:ext cx="1314792" cy="2119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rgbClr val="FFA604">
              <a:alpha val="4581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2"/>
          <p:cNvSpPr/>
          <p:nvPr/>
        </p:nvSpPr>
        <p:spPr>
          <a:xfrm>
            <a:off x="7813106" y="3277330"/>
            <a:ext cx="892296" cy="11659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4">
              <a:alpha val="486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2"/>
          <p:cNvSpPr/>
          <p:nvPr/>
        </p:nvSpPr>
        <p:spPr>
          <a:xfrm>
            <a:off x="7813106" y="306930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4358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C1943-7AD3-4740-B89B-329B896BFB32}"/>
              </a:ext>
            </a:extLst>
          </p:cNvPr>
          <p:cNvSpPr txBox="1"/>
          <p:nvPr/>
        </p:nvSpPr>
        <p:spPr>
          <a:xfrm>
            <a:off x="6850380" y="4306394"/>
            <a:ext cx="2551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highlight>
                  <a:srgbClr val="008080"/>
                </a:highlight>
                <a:latin typeface="Arial Black" panose="020B0A04020102020204" pitchFamily="34" charset="0"/>
              </a:rPr>
              <a:t>JUILEE JAYADE</a:t>
            </a:r>
          </a:p>
          <a:p>
            <a:r>
              <a:rPr lang="en-US" dirty="0">
                <a:solidFill>
                  <a:srgbClr val="FFC000"/>
                </a:solidFill>
                <a:highlight>
                  <a:srgbClr val="008080"/>
                </a:highlight>
                <a:latin typeface="Arial Black" panose="020B0A04020102020204" pitchFamily="34" charset="0"/>
              </a:rPr>
              <a:t>ROLL NUMBER – 15</a:t>
            </a:r>
          </a:p>
          <a:p>
            <a:r>
              <a:rPr lang="en-US" dirty="0">
                <a:solidFill>
                  <a:srgbClr val="FFC000"/>
                </a:solidFill>
                <a:highlight>
                  <a:srgbClr val="008080"/>
                </a:highlight>
                <a:latin typeface="Arial Black" panose="020B0A04020102020204" pitchFamily="34" charset="0"/>
              </a:rPr>
              <a:t>SMR</a:t>
            </a:r>
            <a:endParaRPr lang="en-IN" dirty="0">
              <a:solidFill>
                <a:srgbClr val="FFC000"/>
              </a:solidFill>
              <a:highlight>
                <a:srgbClr val="008080"/>
              </a:highligh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FDCA3-5DB7-4B56-882A-2293579A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00" y="738443"/>
            <a:ext cx="6107700" cy="396300"/>
          </a:xfrm>
        </p:spPr>
        <p:txBody>
          <a:bodyPr/>
          <a:lstStyle/>
          <a:p>
            <a:r>
              <a:rPr lang="en-US" dirty="0"/>
              <a:t>ANALYSIS OF MACROECONOMICS DATA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AC88E-EB63-45A2-9C3D-C8D6F92513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AE4FBB4-9E1B-40F5-B261-EFDDE27FD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313159"/>
              </p:ext>
            </p:extLst>
          </p:nvPr>
        </p:nvGraphicFramePr>
        <p:xfrm>
          <a:off x="562200" y="1328620"/>
          <a:ext cx="6096000" cy="28905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2186539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60258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873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of growth of real disposable income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1.886538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68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unemployment rate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6.457692%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28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 composite indicator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100.3785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960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Market volatility index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26.225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886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consumer confidence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100.6529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107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Mean US EURO X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1.289538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3357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7BC968-7527-4582-B430-2F01253D0508}"/>
              </a:ext>
            </a:extLst>
          </p:cNvPr>
          <p:cNvSpPr txBox="1"/>
          <p:nvPr/>
        </p:nvSpPr>
        <p:spPr>
          <a:xfrm>
            <a:off x="3261360" y="4198507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*Analysis will be explained during presentation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310541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7209C94-2025-4370-BDF0-BEAB522A5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146329"/>
              </p:ext>
            </p:extLst>
          </p:nvPr>
        </p:nvGraphicFramePr>
        <p:xfrm>
          <a:off x="1201929" y="847949"/>
          <a:ext cx="7222500" cy="3928936"/>
        </p:xfrm>
        <a:graphic>
          <a:graphicData uri="http://schemas.openxmlformats.org/drawingml/2006/table">
            <a:tbl>
              <a:tblPr firstRow="1" firstCol="1" lastCol="1" bandRow="1" bandCol="1">
                <a:tableStyleId>{284E427A-3D55-4303-BF80-6455036E1DE7}</a:tableStyleId>
              </a:tblPr>
              <a:tblGrid>
                <a:gridCol w="3642173">
                  <a:extLst>
                    <a:ext uri="{9D8B030D-6E8A-4147-A177-3AD203B41FA5}">
                      <a16:colId xmlns:a16="http://schemas.microsoft.com/office/drawing/2014/main" val="1723723115"/>
                    </a:ext>
                  </a:extLst>
                </a:gridCol>
                <a:gridCol w="3580327">
                  <a:extLst>
                    <a:ext uri="{9D8B030D-6E8A-4147-A177-3AD203B41FA5}">
                      <a16:colId xmlns:a16="http://schemas.microsoft.com/office/drawing/2014/main" val="22225411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>
                          <a:effectLst/>
                        </a:rPr>
                        <a:t>CORRELATION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</a:rPr>
                        <a:t>M</a:t>
                      </a:r>
                      <a:r>
                        <a:rPr lang="en-IN" sz="900" b="1" dirty="0">
                          <a:effectLst/>
                        </a:rPr>
                        <a:t>ACRO VARIABLES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4618411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900" b="1" dirty="0">
                          <a:effectLst/>
                        </a:rPr>
                        <a:t>0.3166432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900" b="1" dirty="0" err="1">
                          <a:effectLst/>
                        </a:rPr>
                        <a:t>Real.GDP.Growth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882532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>
                          <a:effectLst/>
                        </a:rPr>
                        <a:t>0.2375519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Nominal.GDP.growth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4352811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>
                          <a:effectLst/>
                        </a:rPr>
                        <a:t>0.06909554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Real.Disposable.Income.Growth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6187261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>
                          <a:effectLst/>
                        </a:rPr>
                        <a:t>0.05983924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Nominal.Disposable.Income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2486763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-0.5591771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Unemployment.Rate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3880720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>
                          <a:effectLst/>
                        </a:rPr>
                        <a:t>-0.01667026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CPI.Inflation.Rate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332021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>
                          <a:effectLst/>
                        </a:rPr>
                        <a:t>-0.2018549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X3.month.Treasury.Rate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974985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-0.3187435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X5.year.Treasury.Yield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750141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>
                          <a:effectLst/>
                        </a:rPr>
                        <a:t>-0.5479168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X10.year.Treasury.Yield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3044732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>
                          <a:effectLst/>
                        </a:rPr>
                        <a:t>-</a:t>
                      </a:r>
                      <a:r>
                        <a:rPr lang="en-IN" sz="900" b="1" dirty="0">
                          <a:effectLst/>
                          <a:highlight>
                            <a:srgbClr val="FFFF00"/>
                          </a:highlight>
                        </a:rPr>
                        <a:t>0.7249941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 err="1">
                          <a:effectLst/>
                        </a:rPr>
                        <a:t>BBB.Corporate.Yield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4365030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-0.5573453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 err="1">
                          <a:effectLst/>
                        </a:rPr>
                        <a:t>Mortgage.Rate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433854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-0.2038846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Prime.Rate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0989389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0.5439221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House.Price.Index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5793401"/>
                  </a:ext>
                </a:extLst>
              </a:tr>
              <a:tr h="179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  <a:highlight>
                            <a:srgbClr val="FFFF00"/>
                          </a:highlight>
                        </a:rPr>
                        <a:t>0.7827077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 err="1">
                          <a:effectLst/>
                        </a:rPr>
                        <a:t>Commercial.Real.Estate.Price.Index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6875301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-0.5032053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 err="1">
                          <a:effectLst/>
                        </a:rPr>
                        <a:t>Market.Volatility.Index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7223922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  <a:highlight>
                            <a:srgbClr val="FFFF00"/>
                          </a:highlight>
                        </a:rPr>
                        <a:t>0.8603835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Money.Supply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1389949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-0.1869378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 err="1">
                          <a:effectLst/>
                        </a:rPr>
                        <a:t>FED.Funds.Rate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313124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-0.4725936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VIX.CLS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7075059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-0.2267766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 err="1">
                          <a:effectLst/>
                        </a:rPr>
                        <a:t>TED.Spread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616656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0.265771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 err="1">
                          <a:effectLst/>
                        </a:rPr>
                        <a:t>Composite.Leader.Indicator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670813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  <a:highlight>
                            <a:srgbClr val="FFFF00"/>
                          </a:highlight>
                        </a:rPr>
                        <a:t>0.8082417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 err="1">
                          <a:effectLst/>
                        </a:rPr>
                        <a:t>consumer.confidence.index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7990665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>
                          <a:effectLst/>
                          <a:highlight>
                            <a:srgbClr val="FFFF00"/>
                          </a:highlight>
                        </a:rPr>
                        <a:t>0.6348338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 err="1">
                          <a:effectLst/>
                        </a:rPr>
                        <a:t>Business.Confidence.Index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1735208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  <a:highlight>
                            <a:srgbClr val="FFFF00"/>
                          </a:highlight>
                        </a:rPr>
                        <a:t>-0.6154113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 err="1">
                          <a:effectLst/>
                        </a:rPr>
                        <a:t>X.USD.euro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8244217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0.4654755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 err="1">
                          <a:effectLst/>
                        </a:rPr>
                        <a:t>X.yen.USD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324"/>
                  </a:ext>
                </a:extLst>
              </a:tr>
              <a:tr h="15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>
                          <a:effectLst/>
                        </a:rPr>
                        <a:t>-0.491476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b="1" dirty="0" err="1">
                          <a:effectLst/>
                        </a:rPr>
                        <a:t>X.USD.pound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95179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918DDB7-394F-4B13-9807-5D3E6FC45A66}"/>
              </a:ext>
            </a:extLst>
          </p:cNvPr>
          <p:cNvSpPr txBox="1">
            <a:spLocks/>
          </p:cNvSpPr>
          <p:nvPr/>
        </p:nvSpPr>
        <p:spPr>
          <a:xfrm>
            <a:off x="863787" y="-368636"/>
            <a:ext cx="7560642" cy="114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  <a:defRPr sz="5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  <a:defRPr sz="5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  <a:defRPr sz="5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  <a:defRPr sz="5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  <a:defRPr sz="5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  <a:defRPr sz="5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  <a:defRPr sz="5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  <a:defRPr sz="5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  <a:defRPr sz="5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CORRELATION WITH PORTFOLIO VALUES</a:t>
            </a:r>
            <a:endParaRPr lang="en-I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3499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4A76-8A8C-46CC-BC05-499D651E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99" y="759800"/>
            <a:ext cx="6520001" cy="396300"/>
          </a:xfrm>
        </p:spPr>
        <p:txBody>
          <a:bodyPr/>
          <a:lstStyle/>
          <a:p>
            <a:r>
              <a:rPr lang="en-US" dirty="0"/>
              <a:t>LINEAR MODEL OF PORTFOLIO VALUES WITH  EACH INDEPENDENT VARIABLE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1B2F6-1E94-4BD4-B1FF-30A1EE8220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4573C97-9B16-4B26-9D52-50AF8EEF4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960220"/>
              </p:ext>
            </p:extLst>
          </p:nvPr>
        </p:nvGraphicFramePr>
        <p:xfrm>
          <a:off x="706191" y="1572958"/>
          <a:ext cx="6096000" cy="278257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578172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907376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4507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MACRO VARIABLES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CORRELATION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 VALUE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910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BBB Corporate Yield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-0.72500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400" b="1" dirty="0"/>
                        <a:t>1.219e-09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841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Commercial Real Estate Price Index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0.78264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400" b="1" dirty="0"/>
                        <a:t>7.156e-12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37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Money Supply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0.85820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</a:t>
                      </a:r>
                      <a:r>
                        <a:rPr lang="en-IN" sz="1400" b="1" dirty="0"/>
                        <a:t>.994e-12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181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Consumer Confidence Index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0.80825584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4</a:t>
                      </a:r>
                      <a:r>
                        <a:rPr lang="en-IN" sz="1400" b="1" dirty="0"/>
                        <a:t>.352e-12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682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Business Confidence Index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0.63482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4.316e-12</a:t>
                      </a:r>
                      <a:endParaRPr lang="en-IN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315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USD/EURO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-0.61536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1.203e-06</a:t>
                      </a:r>
                      <a:endParaRPr lang="en-IN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9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93177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4EB0-E5EB-4E09-B478-6850DF50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AMONG PAIRS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3F2A8-A3E4-4011-8D67-0C1DF97C9F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CCC92B-2E63-4C25-8586-C63C15CB3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770495"/>
              </p:ext>
            </p:extLst>
          </p:nvPr>
        </p:nvGraphicFramePr>
        <p:xfrm>
          <a:off x="96593" y="1493948"/>
          <a:ext cx="6819363" cy="273032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40354">
                  <a:extLst>
                    <a:ext uri="{9D8B030D-6E8A-4147-A177-3AD203B41FA5}">
                      <a16:colId xmlns:a16="http://schemas.microsoft.com/office/drawing/2014/main" val="3402065226"/>
                    </a:ext>
                  </a:extLst>
                </a:gridCol>
                <a:gridCol w="676482">
                  <a:extLst>
                    <a:ext uri="{9D8B030D-6E8A-4147-A177-3AD203B41FA5}">
                      <a16:colId xmlns:a16="http://schemas.microsoft.com/office/drawing/2014/main" val="3372812019"/>
                    </a:ext>
                  </a:extLst>
                </a:gridCol>
                <a:gridCol w="1014721">
                  <a:extLst>
                    <a:ext uri="{9D8B030D-6E8A-4147-A177-3AD203B41FA5}">
                      <a16:colId xmlns:a16="http://schemas.microsoft.com/office/drawing/2014/main" val="2687240625"/>
                    </a:ext>
                  </a:extLst>
                </a:gridCol>
                <a:gridCol w="687392">
                  <a:extLst>
                    <a:ext uri="{9D8B030D-6E8A-4147-A177-3AD203B41FA5}">
                      <a16:colId xmlns:a16="http://schemas.microsoft.com/office/drawing/2014/main" val="736932041"/>
                    </a:ext>
                  </a:extLst>
                </a:gridCol>
                <a:gridCol w="949255">
                  <a:extLst>
                    <a:ext uri="{9D8B030D-6E8A-4147-A177-3AD203B41FA5}">
                      <a16:colId xmlns:a16="http://schemas.microsoft.com/office/drawing/2014/main" val="2878028161"/>
                    </a:ext>
                  </a:extLst>
                </a:gridCol>
                <a:gridCol w="731035">
                  <a:extLst>
                    <a:ext uri="{9D8B030D-6E8A-4147-A177-3AD203B41FA5}">
                      <a16:colId xmlns:a16="http://schemas.microsoft.com/office/drawing/2014/main" val="3023590920"/>
                    </a:ext>
                  </a:extLst>
                </a:gridCol>
                <a:gridCol w="720124">
                  <a:extLst>
                    <a:ext uri="{9D8B030D-6E8A-4147-A177-3AD203B41FA5}">
                      <a16:colId xmlns:a16="http://schemas.microsoft.com/office/drawing/2014/main" val="1609745895"/>
                    </a:ext>
                  </a:extLst>
                </a:gridCol>
              </a:tblGrid>
              <a:tr h="212052">
                <a:tc>
                  <a:txBody>
                    <a:bodyPr/>
                    <a:lstStyle/>
                    <a:p>
                      <a:pPr algn="ctr" fontAlgn="ctr"/>
                      <a:endParaRPr lang="en-IN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extLst>
                  <a:ext uri="{0D108BD9-81ED-4DB2-BD59-A6C34878D82A}">
                    <a16:rowId xmlns:a16="http://schemas.microsoft.com/office/drawing/2014/main" val="2024237372"/>
                  </a:ext>
                </a:extLst>
              </a:tr>
              <a:tr h="2120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IN" sz="1000" b="1" u="none" strike="noStrike">
                          <a:effectLst/>
                        </a:rPr>
                        <a:t>Correlation Matrix</a:t>
                      </a:r>
                      <a:endParaRPr lang="en-IN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754328"/>
                  </a:ext>
                </a:extLst>
              </a:tr>
              <a:tr h="6229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u="none" strike="noStrike">
                          <a:effectLst/>
                        </a:rPr>
                        <a:t> </a:t>
                      </a:r>
                      <a:endParaRPr lang="en-IN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u="none" strike="noStrike">
                          <a:effectLst/>
                        </a:rPr>
                        <a:t>BBB Corporate Yield</a:t>
                      </a:r>
                      <a:endParaRPr lang="en-IN" sz="1000" b="1" i="1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Commercial Real Estate Price Index</a:t>
                      </a:r>
                      <a:endParaRPr lang="en-US" sz="1000" b="1" i="1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u="none" strike="noStrike">
                          <a:effectLst/>
                        </a:rPr>
                        <a:t>Money Supply</a:t>
                      </a:r>
                      <a:endParaRPr lang="en-IN" sz="1000" b="1" i="1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u="none" strike="noStrike">
                          <a:effectLst/>
                        </a:rPr>
                        <a:t>Consumer Confidence Index</a:t>
                      </a:r>
                      <a:endParaRPr lang="en-IN" sz="1000" b="1" i="1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u="none" strike="noStrike">
                          <a:effectLst/>
                        </a:rPr>
                        <a:t>Business Confidence Index</a:t>
                      </a:r>
                      <a:endParaRPr lang="en-IN" sz="1000" b="1" i="1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u="none" strike="noStrike" dirty="0">
                          <a:effectLst/>
                        </a:rPr>
                        <a:t>(USD/euro)</a:t>
                      </a:r>
                      <a:endParaRPr lang="en-IN" sz="10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extLst>
                  <a:ext uri="{0D108BD9-81ED-4DB2-BD59-A6C34878D82A}">
                    <a16:rowId xmlns:a16="http://schemas.microsoft.com/office/drawing/2014/main" val="1856061569"/>
                  </a:ext>
                </a:extLst>
              </a:tr>
              <a:tr h="21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 dirty="0">
                          <a:effectLst/>
                        </a:rPr>
                        <a:t>BBB Corporate Yield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>
                          <a:effectLst/>
                        </a:rPr>
                        <a:t>1</a:t>
                      </a:r>
                      <a:endParaRPr lang="en-IN" sz="1000" b="1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>
                          <a:effectLst/>
                        </a:rPr>
                        <a:t> 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>
                          <a:effectLst/>
                        </a:rPr>
                        <a:t> 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>
                          <a:effectLst/>
                        </a:rPr>
                        <a:t> 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>
                          <a:effectLst/>
                        </a:rPr>
                        <a:t> 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>
                          <a:effectLst/>
                        </a:rPr>
                        <a:t> 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extLst>
                  <a:ext uri="{0D108BD9-81ED-4DB2-BD59-A6C34878D82A}">
                    <a16:rowId xmlns:a16="http://schemas.microsoft.com/office/drawing/2014/main" val="987066319"/>
                  </a:ext>
                </a:extLst>
              </a:tr>
              <a:tr h="417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Commercial Real Estate Price Index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>
                          <a:effectLst/>
                        </a:rPr>
                        <a:t>-0.2420809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>
                          <a:effectLst/>
                        </a:rPr>
                        <a:t>1</a:t>
                      </a:r>
                      <a:endParaRPr lang="en-IN" sz="1000" b="1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>
                          <a:effectLst/>
                        </a:rPr>
                        <a:t> 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>
                          <a:effectLst/>
                        </a:rPr>
                        <a:t> 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>
                          <a:effectLst/>
                        </a:rPr>
                        <a:t> 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>
                          <a:effectLst/>
                        </a:rPr>
                        <a:t> 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extLst>
                  <a:ext uri="{0D108BD9-81ED-4DB2-BD59-A6C34878D82A}">
                    <a16:rowId xmlns:a16="http://schemas.microsoft.com/office/drawing/2014/main" val="177441178"/>
                  </a:ext>
                </a:extLst>
              </a:tr>
              <a:tr h="21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>
                          <a:effectLst/>
                        </a:rPr>
                        <a:t>Money Supply</a:t>
                      </a:r>
                      <a:endParaRPr lang="en-IN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>
                          <a:effectLst/>
                        </a:rPr>
                        <a:t>-0.7127515</a:t>
                      </a:r>
                      <a:endParaRPr lang="en-IN" sz="1000" b="1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>
                          <a:effectLst/>
                        </a:rPr>
                        <a:t>0.547108663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>
                          <a:effectLst/>
                        </a:rPr>
                        <a:t>1</a:t>
                      </a:r>
                      <a:endParaRPr lang="en-IN" sz="1000" b="1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>
                          <a:effectLst/>
                        </a:rPr>
                        <a:t> 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>
                          <a:effectLst/>
                        </a:rPr>
                        <a:t> 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>
                          <a:effectLst/>
                        </a:rPr>
                        <a:t> 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extLst>
                  <a:ext uri="{0D108BD9-81ED-4DB2-BD59-A6C34878D82A}">
                    <a16:rowId xmlns:a16="http://schemas.microsoft.com/office/drawing/2014/main" val="532716148"/>
                  </a:ext>
                </a:extLst>
              </a:tr>
              <a:tr h="21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>
                          <a:effectLst/>
                        </a:rPr>
                        <a:t>Consumer Confidence Index</a:t>
                      </a:r>
                      <a:endParaRPr lang="en-IN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>
                          <a:effectLst/>
                        </a:rPr>
                        <a:t>-0.7992596</a:t>
                      </a:r>
                      <a:endParaRPr lang="en-IN" sz="1000" b="1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>
                          <a:effectLst/>
                        </a:rPr>
                        <a:t>0.48153871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>
                          <a:effectLst/>
                        </a:rPr>
                        <a:t>0.70280153</a:t>
                      </a:r>
                      <a:endParaRPr lang="en-IN" sz="1000" b="1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>
                          <a:effectLst/>
                        </a:rPr>
                        <a:t>1</a:t>
                      </a:r>
                      <a:endParaRPr lang="en-IN" sz="1000" b="1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>
                          <a:effectLst/>
                        </a:rPr>
                        <a:t> 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>
                          <a:effectLst/>
                        </a:rPr>
                        <a:t> 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extLst>
                  <a:ext uri="{0D108BD9-81ED-4DB2-BD59-A6C34878D82A}">
                    <a16:rowId xmlns:a16="http://schemas.microsoft.com/office/drawing/2014/main" val="618335905"/>
                  </a:ext>
                </a:extLst>
              </a:tr>
              <a:tr h="212052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>
                          <a:effectLst/>
                        </a:rPr>
                        <a:t>Business Confidence Index</a:t>
                      </a:r>
                      <a:endParaRPr lang="en-IN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>
                          <a:effectLst/>
                        </a:rPr>
                        <a:t>-0.3892171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>
                          <a:effectLst/>
                        </a:rPr>
                        <a:t>0.67204981</a:t>
                      </a:r>
                      <a:endParaRPr lang="en-IN" sz="1000" b="1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>
                          <a:effectLst/>
                        </a:rPr>
                        <a:t>0.22585326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>
                          <a:effectLst/>
                        </a:rPr>
                        <a:t>0.462232945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>
                          <a:effectLst/>
                        </a:rPr>
                        <a:t>1</a:t>
                      </a:r>
                      <a:endParaRPr lang="en-IN" sz="1000" b="1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>
                          <a:effectLst/>
                        </a:rPr>
                        <a:t> 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extLst>
                  <a:ext uri="{0D108BD9-81ED-4DB2-BD59-A6C34878D82A}">
                    <a16:rowId xmlns:a16="http://schemas.microsoft.com/office/drawing/2014/main" val="484240977"/>
                  </a:ext>
                </a:extLst>
              </a:tr>
              <a:tr h="41751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1" u="none" strike="noStrike" dirty="0">
                          <a:effectLst/>
                        </a:rPr>
                        <a:t>(X.USD/euro)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 dirty="0">
                          <a:effectLst/>
                        </a:rPr>
                        <a:t>0.55692783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>
                          <a:effectLst/>
                        </a:rPr>
                        <a:t>-0.473500713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>
                          <a:effectLst/>
                        </a:rPr>
                        <a:t>-0.5804776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>
                          <a:effectLst/>
                        </a:rPr>
                        <a:t>-0.59606084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>
                          <a:effectLst/>
                        </a:rPr>
                        <a:t>-0.31397835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1" u="none" strike="noStrike" dirty="0">
                          <a:effectLst/>
                        </a:rPr>
                        <a:t>1</a:t>
                      </a:r>
                      <a:endParaRPr lang="en-IN" sz="1000" b="1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6" marR="4886" marT="4886" marB="0" anchor="b"/>
                </a:tc>
                <a:extLst>
                  <a:ext uri="{0D108BD9-81ED-4DB2-BD59-A6C34878D82A}">
                    <a16:rowId xmlns:a16="http://schemas.microsoft.com/office/drawing/2014/main" val="5041973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9E9C279-AA8A-4E18-AD7A-85A740D524BA}"/>
              </a:ext>
            </a:extLst>
          </p:cNvPr>
          <p:cNvSpPr txBox="1"/>
          <p:nvPr/>
        </p:nvSpPr>
        <p:spPr>
          <a:xfrm>
            <a:off x="228650" y="4319318"/>
            <a:ext cx="668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Inference – variable with high correlation </a:t>
            </a:r>
            <a:r>
              <a:rPr lang="en-US" u="sng" dirty="0" err="1"/>
              <a:t>ie</a:t>
            </a:r>
            <a:r>
              <a:rPr lang="en-US" u="sng" dirty="0"/>
              <a:t> money supply have been discarded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809236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>
            <a:spLocks noGrp="1"/>
          </p:cNvSpPr>
          <p:nvPr>
            <p:ph type="ctrTitle" idx="4294967295"/>
          </p:nvPr>
        </p:nvSpPr>
        <p:spPr>
          <a:xfrm>
            <a:off x="199623" y="2823000"/>
            <a:ext cx="8424682" cy="138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chemeClr val="accent3"/>
                </a:solidFill>
              </a:rPr>
              <a:t>DATA </a:t>
            </a:r>
            <a:r>
              <a:rPr lang="en-US" sz="8800" dirty="0">
                <a:solidFill>
                  <a:schemeClr val="accent3"/>
                </a:solidFill>
              </a:rPr>
              <a:t>VISUALIZATION</a:t>
            </a:r>
            <a:endParaRPr sz="9600" dirty="0">
              <a:solidFill>
                <a:schemeClr val="accent3"/>
              </a:solidFill>
            </a:endParaRPr>
          </a:p>
        </p:txBody>
      </p:sp>
      <p:sp>
        <p:nvSpPr>
          <p:cNvPr id="266" name="Google Shape;266;p26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984972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AD9ED-8854-424E-AB23-7F11495EE4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654082"/>
              </p:ext>
            </p:extLst>
          </p:nvPr>
        </p:nvGraphicFramePr>
        <p:xfrm>
          <a:off x="2023353" y="360853"/>
          <a:ext cx="4357992" cy="221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C9F01829-9CCB-41CF-AE12-37F3704EB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719" y="2933151"/>
            <a:ext cx="4423958" cy="22108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6A4854B-A5E0-4F63-BD67-49EEA1BD479E}"/>
              </a:ext>
            </a:extLst>
          </p:cNvPr>
          <p:cNvSpPr/>
          <p:nvPr/>
        </p:nvSpPr>
        <p:spPr>
          <a:xfrm>
            <a:off x="729350" y="2671541"/>
            <a:ext cx="69459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BBB CORPORATE YIELD</a:t>
            </a:r>
          </a:p>
        </p:txBody>
      </p:sp>
    </p:spTree>
    <p:extLst>
      <p:ext uri="{BB962C8B-B14F-4D97-AF65-F5344CB8AC3E}">
        <p14:creationId xmlns:p14="http://schemas.microsoft.com/office/powerpoint/2010/main" val="306637566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AA2F69-EC7C-4832-8744-33C4593DFE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1FFEA2B-275F-404A-85AF-DA5124149B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534627"/>
              </p:ext>
            </p:extLst>
          </p:nvPr>
        </p:nvGraphicFramePr>
        <p:xfrm>
          <a:off x="1880681" y="155643"/>
          <a:ext cx="4468238" cy="224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04B2B14-4C6D-4754-B4CD-2792C781C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017" y="2834884"/>
            <a:ext cx="4539573" cy="23086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321A43-5527-4644-A550-900809170153}"/>
              </a:ext>
            </a:extLst>
          </p:cNvPr>
          <p:cNvSpPr/>
          <p:nvPr/>
        </p:nvSpPr>
        <p:spPr>
          <a:xfrm>
            <a:off x="201412" y="2445697"/>
            <a:ext cx="7826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COMMERCIAL REAL ESTATE PRICE INDEX</a:t>
            </a:r>
          </a:p>
        </p:txBody>
      </p:sp>
    </p:spTree>
    <p:extLst>
      <p:ext uri="{BB962C8B-B14F-4D97-AF65-F5344CB8AC3E}">
        <p14:creationId xmlns:p14="http://schemas.microsoft.com/office/powerpoint/2010/main" val="352783086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AA2F69-EC7C-4832-8744-33C4593DFE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1F059AB-0D46-43DC-AB3F-B04C849E4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128566"/>
              </p:ext>
            </p:extLst>
          </p:nvPr>
        </p:nvGraphicFramePr>
        <p:xfrm>
          <a:off x="2094689" y="331064"/>
          <a:ext cx="4182895" cy="2140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70AD5A6-4C6C-421B-B497-969191C57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333" y="3119336"/>
            <a:ext cx="4182894" cy="19744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71C872-8E49-4A1F-962A-A3FB7C6B02A1}"/>
              </a:ext>
            </a:extLst>
          </p:cNvPr>
          <p:cNvSpPr/>
          <p:nvPr/>
        </p:nvSpPr>
        <p:spPr>
          <a:xfrm>
            <a:off x="729350" y="2671541"/>
            <a:ext cx="69459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MONEY SUPPLY </a:t>
            </a:r>
          </a:p>
        </p:txBody>
      </p:sp>
    </p:spTree>
    <p:extLst>
      <p:ext uri="{BB962C8B-B14F-4D97-AF65-F5344CB8AC3E}">
        <p14:creationId xmlns:p14="http://schemas.microsoft.com/office/powerpoint/2010/main" val="183424485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AA2F69-EC7C-4832-8744-33C4593DFE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D4E4DB5-D394-4CC4-A821-4D2F3F2E8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290289"/>
              </p:ext>
            </p:extLst>
          </p:nvPr>
        </p:nvGraphicFramePr>
        <p:xfrm>
          <a:off x="2068748" y="272374"/>
          <a:ext cx="4416358" cy="2146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90FFDCA-D1A8-467C-9BC8-C9E8D9196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161" y="3081239"/>
            <a:ext cx="4124375" cy="1965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12672E-19FF-4E63-8C42-3A7302AB3561}"/>
              </a:ext>
            </a:extLst>
          </p:cNvPr>
          <p:cNvSpPr/>
          <p:nvPr/>
        </p:nvSpPr>
        <p:spPr>
          <a:xfrm>
            <a:off x="729349" y="2558019"/>
            <a:ext cx="69459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CONSUMER CONFIDENCE INDEX</a:t>
            </a:r>
          </a:p>
        </p:txBody>
      </p:sp>
    </p:spTree>
    <p:extLst>
      <p:ext uri="{BB962C8B-B14F-4D97-AF65-F5344CB8AC3E}">
        <p14:creationId xmlns:p14="http://schemas.microsoft.com/office/powerpoint/2010/main" val="122673021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AA2F69-EC7C-4832-8744-33C4593DFE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A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479744"/>
              </p:ext>
            </p:extLst>
          </p:nvPr>
        </p:nvGraphicFramePr>
        <p:xfrm>
          <a:off x="1997413" y="337226"/>
          <a:ext cx="4539574" cy="197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2A2A7CB-3915-4BC6-8929-14AB83ADC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413" y="2766303"/>
            <a:ext cx="4539574" cy="21987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6BE8A6-410A-47F8-9A71-6F62C00744C8}"/>
              </a:ext>
            </a:extLst>
          </p:cNvPr>
          <p:cNvSpPr/>
          <p:nvPr/>
        </p:nvSpPr>
        <p:spPr>
          <a:xfrm>
            <a:off x="1014695" y="2392681"/>
            <a:ext cx="69459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BUSINESS CONFIDENCE INDEX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9781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8" name="Picture 4" descr="Big Data vs Data Science Future In Karachi Pakistan Dubai">
            <a:extLst>
              <a:ext uri="{FF2B5EF4-FFF2-40B4-BE49-F238E27FC236}">
                <a16:creationId xmlns:a16="http://schemas.microsoft.com/office/drawing/2014/main" id="{43E900A2-B1DE-4212-933F-99502CAA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7170"/>
            <a:ext cx="9083040" cy="5109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AA2F69-EC7C-4832-8744-33C4593DFE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A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212129"/>
              </p:ext>
            </p:extLst>
          </p:nvPr>
        </p:nvGraphicFramePr>
        <p:xfrm>
          <a:off x="2090737" y="224242"/>
          <a:ext cx="4323033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3DB864D-2B14-4B0B-B567-F6001F3C2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2741447"/>
            <a:ext cx="4323033" cy="21746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68188F-4F9E-4D0E-B240-EC77C004025B}"/>
              </a:ext>
            </a:extLst>
          </p:cNvPr>
          <p:cNvSpPr/>
          <p:nvPr/>
        </p:nvSpPr>
        <p:spPr>
          <a:xfrm>
            <a:off x="729350" y="2671541"/>
            <a:ext cx="69459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USD/EURO</a:t>
            </a:r>
          </a:p>
        </p:txBody>
      </p:sp>
    </p:spTree>
    <p:extLst>
      <p:ext uri="{BB962C8B-B14F-4D97-AF65-F5344CB8AC3E}">
        <p14:creationId xmlns:p14="http://schemas.microsoft.com/office/powerpoint/2010/main" val="311207108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>
            <a:spLocks noGrp="1"/>
          </p:cNvSpPr>
          <p:nvPr>
            <p:ph type="ctrTitle" idx="4294967295"/>
          </p:nvPr>
        </p:nvSpPr>
        <p:spPr>
          <a:xfrm>
            <a:off x="141785" y="2795416"/>
            <a:ext cx="7676525" cy="138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accent3"/>
                </a:solidFill>
              </a:rPr>
              <a:t>MODEL BUILDING &amp;</a:t>
            </a:r>
            <a:br>
              <a:rPr lang="en-US" sz="7200" dirty="0">
                <a:solidFill>
                  <a:schemeClr val="accent3"/>
                </a:solidFill>
              </a:rPr>
            </a:br>
            <a:r>
              <a:rPr lang="en-US" sz="7200" dirty="0">
                <a:solidFill>
                  <a:schemeClr val="accent3"/>
                </a:solidFill>
              </a:rPr>
              <a:t>PREDICTION</a:t>
            </a:r>
            <a:endParaRPr sz="7200" dirty="0">
              <a:solidFill>
                <a:schemeClr val="accent3"/>
              </a:solidFill>
            </a:endParaRPr>
          </a:p>
        </p:txBody>
      </p:sp>
      <p:sp>
        <p:nvSpPr>
          <p:cNvPr id="266" name="Google Shape;266;p26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210822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PATH TO FINAL MODEL</a:t>
            </a:r>
            <a:endParaRPr dirty="0"/>
          </a:p>
        </p:txBody>
      </p:sp>
      <p:sp>
        <p:nvSpPr>
          <p:cNvPr id="283" name="Google Shape;283;p28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cxnSp>
        <p:nvCxnSpPr>
          <p:cNvPr id="284" name="Google Shape;284;p28"/>
          <p:cNvCxnSpPr/>
          <p:nvPr/>
        </p:nvCxnSpPr>
        <p:spPr>
          <a:xfrm>
            <a:off x="4871162" y="3584741"/>
            <a:ext cx="49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5" name="Google Shape;285;p28"/>
          <p:cNvSpPr txBox="1"/>
          <p:nvPr/>
        </p:nvSpPr>
        <p:spPr>
          <a:xfrm>
            <a:off x="5392177" y="2957254"/>
            <a:ext cx="15957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ITERATION 1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050" b="1" dirty="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286" name="Google Shape;286;p28"/>
          <p:cNvSpPr/>
          <p:nvPr/>
        </p:nvSpPr>
        <p:spPr>
          <a:xfrm>
            <a:off x="5201006" y="3498856"/>
            <a:ext cx="169800" cy="169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8"/>
          <p:cNvSpPr txBox="1"/>
          <p:nvPr/>
        </p:nvSpPr>
        <p:spPr>
          <a:xfrm>
            <a:off x="5179635" y="3450916"/>
            <a:ext cx="2115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3</a:t>
            </a:r>
            <a:endParaRPr sz="6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288" name="Google Shape;288;p28"/>
          <p:cNvSpPr txBox="1"/>
          <p:nvPr/>
        </p:nvSpPr>
        <p:spPr>
          <a:xfrm>
            <a:off x="255324" y="2313477"/>
            <a:ext cx="15957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ITERATION 2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.</a:t>
            </a:r>
            <a:endParaRPr sz="800" b="1" dirty="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289" name="Google Shape;289;p28"/>
          <p:cNvCxnSpPr/>
          <p:nvPr/>
        </p:nvCxnSpPr>
        <p:spPr>
          <a:xfrm rot="10800000">
            <a:off x="1922465" y="2905652"/>
            <a:ext cx="891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0" name="Google Shape;290;p28"/>
          <p:cNvSpPr/>
          <p:nvPr/>
        </p:nvSpPr>
        <p:spPr>
          <a:xfrm>
            <a:off x="1867948" y="2815575"/>
            <a:ext cx="169800" cy="169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8"/>
          <p:cNvSpPr txBox="1"/>
          <p:nvPr/>
        </p:nvSpPr>
        <p:spPr>
          <a:xfrm>
            <a:off x="1846577" y="2766566"/>
            <a:ext cx="2115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2</a:t>
            </a:r>
            <a:endParaRPr sz="6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292" name="Google Shape;292;p28"/>
          <p:cNvCxnSpPr/>
          <p:nvPr/>
        </p:nvCxnSpPr>
        <p:spPr>
          <a:xfrm>
            <a:off x="3905624" y="2144201"/>
            <a:ext cx="146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3" name="Google Shape;293;p28"/>
          <p:cNvSpPr txBox="1"/>
          <p:nvPr/>
        </p:nvSpPr>
        <p:spPr>
          <a:xfrm>
            <a:off x="5385974" y="1542575"/>
            <a:ext cx="15957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ITERATION 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294" name="Google Shape;294;p28"/>
          <p:cNvSpPr/>
          <p:nvPr/>
        </p:nvSpPr>
        <p:spPr>
          <a:xfrm>
            <a:off x="5204256" y="2058706"/>
            <a:ext cx="169800" cy="169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8"/>
          <p:cNvSpPr txBox="1"/>
          <p:nvPr/>
        </p:nvSpPr>
        <p:spPr>
          <a:xfrm>
            <a:off x="5182885" y="2010360"/>
            <a:ext cx="2115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1</a:t>
            </a:r>
            <a:endParaRPr sz="6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296" name="Google Shape;296;p28"/>
          <p:cNvSpPr/>
          <p:nvPr/>
        </p:nvSpPr>
        <p:spPr>
          <a:xfrm>
            <a:off x="2532257" y="2945774"/>
            <a:ext cx="2172212" cy="813013"/>
          </a:xfrm>
          <a:custGeom>
            <a:avLst/>
            <a:gdLst/>
            <a:ahLst/>
            <a:cxnLst/>
            <a:rect l="l" t="t" r="r" b="b"/>
            <a:pathLst>
              <a:path w="126826" h="43529" extrusionOk="0">
                <a:moveTo>
                  <a:pt x="0" y="20002"/>
                </a:moveTo>
                <a:lnTo>
                  <a:pt x="63389" y="43529"/>
                </a:lnTo>
                <a:lnTo>
                  <a:pt x="126826" y="19907"/>
                </a:lnTo>
                <a:lnTo>
                  <a:pt x="6358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97" name="Google Shape;297;p28"/>
          <p:cNvSpPr/>
          <p:nvPr/>
        </p:nvSpPr>
        <p:spPr>
          <a:xfrm flipH="1">
            <a:off x="3617641" y="3318332"/>
            <a:ext cx="1502510" cy="1184284"/>
          </a:xfrm>
          <a:custGeom>
            <a:avLst/>
            <a:gdLst/>
            <a:ahLst/>
            <a:cxnLst/>
            <a:rect l="l" t="t" r="r" b="b"/>
            <a:pathLst>
              <a:path w="87725" h="63817" extrusionOk="0">
                <a:moveTo>
                  <a:pt x="24288" y="0"/>
                </a:moveTo>
                <a:lnTo>
                  <a:pt x="0" y="29908"/>
                </a:lnTo>
                <a:lnTo>
                  <a:pt x="87725" y="63817"/>
                </a:lnTo>
                <a:lnTo>
                  <a:pt x="87725" y="42291"/>
                </a:lnTo>
                <a:lnTo>
                  <a:pt x="87725" y="235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en-IN" dirty="0"/>
          </a:p>
        </p:txBody>
      </p:sp>
      <p:sp>
        <p:nvSpPr>
          <p:cNvPr id="298" name="Google Shape;298;p28"/>
          <p:cNvSpPr/>
          <p:nvPr/>
        </p:nvSpPr>
        <p:spPr>
          <a:xfrm>
            <a:off x="2952348" y="2446087"/>
            <a:ext cx="1338068" cy="501164"/>
          </a:xfrm>
          <a:custGeom>
            <a:avLst/>
            <a:gdLst/>
            <a:ahLst/>
            <a:cxnLst/>
            <a:rect l="l" t="t" r="r" b="b"/>
            <a:pathLst>
              <a:path w="24053" h="8150" extrusionOk="0">
                <a:moveTo>
                  <a:pt x="0" y="3827"/>
                </a:moveTo>
                <a:lnTo>
                  <a:pt x="11976" y="8150"/>
                </a:lnTo>
                <a:lnTo>
                  <a:pt x="24053" y="3827"/>
                </a:lnTo>
                <a:lnTo>
                  <a:pt x="1212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99" name="Google Shape;299;p28"/>
          <p:cNvSpPr/>
          <p:nvPr/>
        </p:nvSpPr>
        <p:spPr>
          <a:xfrm flipH="1">
            <a:off x="3619019" y="2680914"/>
            <a:ext cx="1016267" cy="868540"/>
          </a:xfrm>
          <a:custGeom>
            <a:avLst/>
            <a:gdLst/>
            <a:ahLst/>
            <a:cxnLst/>
            <a:rect l="l" t="t" r="r" b="b"/>
            <a:pathLst>
              <a:path w="18238" h="14114" extrusionOk="0">
                <a:moveTo>
                  <a:pt x="6262" y="0"/>
                </a:moveTo>
                <a:lnTo>
                  <a:pt x="18238" y="4324"/>
                </a:lnTo>
                <a:lnTo>
                  <a:pt x="18238" y="14114"/>
                </a:lnTo>
                <a:lnTo>
                  <a:pt x="0" y="75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300" name="Google Shape;300;p28"/>
          <p:cNvGrpSpPr/>
          <p:nvPr/>
        </p:nvGrpSpPr>
        <p:grpSpPr>
          <a:xfrm>
            <a:off x="2116692" y="1720681"/>
            <a:ext cx="1505053" cy="2781935"/>
            <a:chOff x="2116692" y="1720681"/>
            <a:chExt cx="1505053" cy="2781935"/>
          </a:xfrm>
        </p:grpSpPr>
        <p:sp>
          <p:nvSpPr>
            <p:cNvPr id="301" name="Google Shape;301;p28"/>
            <p:cNvSpPr/>
            <p:nvPr/>
          </p:nvSpPr>
          <p:spPr>
            <a:xfrm>
              <a:off x="2116692" y="3318332"/>
              <a:ext cx="1502510" cy="1184284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2" name="Google Shape;302;p28"/>
            <p:cNvSpPr/>
            <p:nvPr/>
          </p:nvSpPr>
          <p:spPr>
            <a:xfrm>
              <a:off x="2605462" y="2680914"/>
              <a:ext cx="1016267" cy="868540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3" name="Google Shape;303;p28"/>
            <p:cNvSpPr/>
            <p:nvPr/>
          </p:nvSpPr>
          <p:spPr>
            <a:xfrm>
              <a:off x="3029136" y="1720681"/>
              <a:ext cx="592609" cy="1027492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304" name="Google Shape;304;p28"/>
          <p:cNvSpPr/>
          <p:nvPr/>
        </p:nvSpPr>
        <p:spPr>
          <a:xfrm flipH="1">
            <a:off x="3619003" y="1720681"/>
            <a:ext cx="592609" cy="1027492"/>
          </a:xfrm>
          <a:custGeom>
            <a:avLst/>
            <a:gdLst/>
            <a:ahLst/>
            <a:cxnLst/>
            <a:rect l="l" t="t" r="r" b="b"/>
            <a:pathLst>
              <a:path w="10635" h="16697" extrusionOk="0">
                <a:moveTo>
                  <a:pt x="10635" y="0"/>
                </a:moveTo>
                <a:lnTo>
                  <a:pt x="0" y="12722"/>
                </a:lnTo>
                <a:lnTo>
                  <a:pt x="10635" y="166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grpSp>
        <p:nvGrpSpPr>
          <p:cNvPr id="305" name="Google Shape;305;p28"/>
          <p:cNvGrpSpPr/>
          <p:nvPr/>
        </p:nvGrpSpPr>
        <p:grpSpPr>
          <a:xfrm>
            <a:off x="2116692" y="1720681"/>
            <a:ext cx="1505053" cy="2781935"/>
            <a:chOff x="1964292" y="1568281"/>
            <a:chExt cx="1505053" cy="2781935"/>
          </a:xfrm>
        </p:grpSpPr>
        <p:sp>
          <p:nvSpPr>
            <p:cNvPr id="306" name="Google Shape;306;p28"/>
            <p:cNvSpPr/>
            <p:nvPr/>
          </p:nvSpPr>
          <p:spPr>
            <a:xfrm>
              <a:off x="1964292" y="3165932"/>
              <a:ext cx="1502510" cy="1184284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002035">
                <a:alpha val="17320"/>
              </a:srgbClr>
            </a:solidFill>
            <a:ln>
              <a:noFill/>
            </a:ln>
          </p:spPr>
        </p:sp>
        <p:sp>
          <p:nvSpPr>
            <p:cNvPr id="307" name="Google Shape;307;p28"/>
            <p:cNvSpPr/>
            <p:nvPr/>
          </p:nvSpPr>
          <p:spPr>
            <a:xfrm>
              <a:off x="2453062" y="2528514"/>
              <a:ext cx="1016267" cy="868540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002035">
                <a:alpha val="17320"/>
              </a:srgbClr>
            </a:solidFill>
            <a:ln>
              <a:noFill/>
            </a:ln>
          </p:spPr>
        </p:sp>
        <p:sp>
          <p:nvSpPr>
            <p:cNvPr id="308" name="Google Shape;308;p28"/>
            <p:cNvSpPr/>
            <p:nvPr/>
          </p:nvSpPr>
          <p:spPr>
            <a:xfrm>
              <a:off x="2876736" y="1568281"/>
              <a:ext cx="592609" cy="1027492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002035">
                <a:alpha val="17320"/>
              </a:srgbClr>
            </a:solidFill>
            <a:ln>
              <a:noFill/>
            </a:ln>
          </p:spPr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D8ADE5-BC78-42BF-BAAE-3220F15DB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529855"/>
              </p:ext>
            </p:extLst>
          </p:nvPr>
        </p:nvGraphicFramePr>
        <p:xfrm>
          <a:off x="5535254" y="3533210"/>
          <a:ext cx="2465746" cy="79375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465746">
                  <a:extLst>
                    <a:ext uri="{9D8B030D-6E8A-4147-A177-3AD203B41FA5}">
                      <a16:colId xmlns:a16="http://schemas.microsoft.com/office/drawing/2014/main" val="136344394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>
                          <a:effectLst/>
                        </a:rPr>
                        <a:t>BBB Corporate Yield ***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7607824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Commercial Real Estate Price Index ***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19185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>
                          <a:effectLst/>
                        </a:rPr>
                        <a:t>Consumer Confidence Index **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309024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Business Confidence Index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71699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>
                          <a:effectLst/>
                        </a:rPr>
                        <a:t>(USD/euro)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1650734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FA9FEB-4A84-4DC8-BF42-DE69B5621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719753"/>
              </p:ext>
            </p:extLst>
          </p:nvPr>
        </p:nvGraphicFramePr>
        <p:xfrm>
          <a:off x="485319" y="3083175"/>
          <a:ext cx="1705040" cy="62865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705040">
                  <a:extLst>
                    <a:ext uri="{9D8B030D-6E8A-4147-A177-3AD203B41FA5}">
                      <a16:colId xmlns:a16="http://schemas.microsoft.com/office/drawing/2014/main" val="280451643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>
                          <a:effectLst/>
                        </a:rPr>
                        <a:t>BBB Corporate Yield ***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9854129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Commercial Real Estate Price Index ***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4591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>
                          <a:effectLst/>
                        </a:rPr>
                        <a:t>Consumer Confidence Index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2958828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0E16A3-A2D5-410D-AD3E-A9DD0E465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17003"/>
              </p:ext>
            </p:extLst>
          </p:nvPr>
        </p:nvGraphicFramePr>
        <p:xfrm>
          <a:off x="5394385" y="2260689"/>
          <a:ext cx="2311400" cy="3175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63086522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>
                          <a:effectLst/>
                        </a:rPr>
                        <a:t>BBB Corporate Yield ***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006075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Commercial Real Estate Price Index ***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59024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E660C-C14B-48C0-A41A-A0436908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EAE9F-8C9D-494D-A5D5-DDC02DB9D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53948"/>
            <a:ext cx="7162800" cy="3033900"/>
          </a:xfrm>
        </p:spPr>
        <p:txBody>
          <a:bodyPr/>
          <a:lstStyle/>
          <a:p>
            <a:r>
              <a:rPr lang="en-US" dirty="0"/>
              <a:t>Variables of iteration 3 were chosen as variables with high p values were discarded. </a:t>
            </a:r>
          </a:p>
          <a:p>
            <a:r>
              <a:rPr lang="en-US" dirty="0"/>
              <a:t>Log transformation was performed for this on portfolio values </a:t>
            </a:r>
          </a:p>
          <a:p>
            <a:r>
              <a:rPr lang="en-US" dirty="0"/>
              <a:t>Ramsay test was performed and it was found that the model is non linear  (p value&lt;0.05)</a:t>
            </a:r>
          </a:p>
          <a:p>
            <a:r>
              <a:rPr lang="en-US" dirty="0"/>
              <a:t>A log transformation was done on the final iteration for all the variables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9FFAA-BB8D-491C-9C11-22E6A90DA7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641191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ctrTitle" idx="4294967295"/>
          </p:nvPr>
        </p:nvSpPr>
        <p:spPr>
          <a:xfrm>
            <a:off x="550500" y="1430950"/>
            <a:ext cx="3413100" cy="9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FINAL MODEL</a:t>
            </a:r>
            <a:endParaRPr sz="6000" dirty="0"/>
          </a:p>
        </p:txBody>
      </p:sp>
      <p:sp>
        <p:nvSpPr>
          <p:cNvPr id="174" name="Google Shape;174;p18"/>
          <p:cNvSpPr/>
          <p:nvPr/>
        </p:nvSpPr>
        <p:spPr>
          <a:xfrm>
            <a:off x="6383291" y="2068225"/>
            <a:ext cx="924289" cy="96453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18"/>
          <p:cNvGrpSpPr/>
          <p:nvPr/>
        </p:nvGrpSpPr>
        <p:grpSpPr>
          <a:xfrm rot="1056963">
            <a:off x="3424766" y="920897"/>
            <a:ext cx="1017151" cy="1017266"/>
            <a:chOff x="570875" y="4322249"/>
            <a:chExt cx="443300" cy="443325"/>
          </a:xfrm>
        </p:grpSpPr>
        <p:sp>
          <p:nvSpPr>
            <p:cNvPr id="179" name="Google Shape;179;p18"/>
            <p:cNvSpPr/>
            <p:nvPr/>
          </p:nvSpPr>
          <p:spPr>
            <a:xfrm>
              <a:off x="570875" y="4322249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18"/>
          <p:cNvSpPr/>
          <p:nvPr/>
        </p:nvSpPr>
        <p:spPr>
          <a:xfrm rot="2466643">
            <a:off x="3814455" y="403383"/>
            <a:ext cx="499279" cy="47672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"/>
          <p:cNvSpPr/>
          <p:nvPr/>
        </p:nvSpPr>
        <p:spPr>
          <a:xfrm rot="-1609293">
            <a:off x="5242264" y="1429144"/>
            <a:ext cx="359290" cy="34306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"/>
          <p:cNvSpPr/>
          <p:nvPr/>
        </p:nvSpPr>
        <p:spPr>
          <a:xfrm rot="2926251">
            <a:off x="6754624" y="964170"/>
            <a:ext cx="269070" cy="2569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8"/>
          <p:cNvSpPr/>
          <p:nvPr/>
        </p:nvSpPr>
        <p:spPr>
          <a:xfrm rot="-1609270">
            <a:off x="4774269" y="526016"/>
            <a:ext cx="242411" cy="23146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2E29D-7CAF-4059-B063-30E2C9B3D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61608"/>
              </p:ext>
            </p:extLst>
          </p:nvPr>
        </p:nvGraphicFramePr>
        <p:xfrm>
          <a:off x="110197" y="2601294"/>
          <a:ext cx="6273093" cy="1353486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2414694">
                  <a:extLst>
                    <a:ext uri="{9D8B030D-6E8A-4147-A177-3AD203B41FA5}">
                      <a16:colId xmlns:a16="http://schemas.microsoft.com/office/drawing/2014/main" val="986566735"/>
                    </a:ext>
                  </a:extLst>
                </a:gridCol>
                <a:gridCol w="958212">
                  <a:extLst>
                    <a:ext uri="{9D8B030D-6E8A-4147-A177-3AD203B41FA5}">
                      <a16:colId xmlns:a16="http://schemas.microsoft.com/office/drawing/2014/main" val="3888872405"/>
                    </a:ext>
                  </a:extLst>
                </a:gridCol>
                <a:gridCol w="1034869">
                  <a:extLst>
                    <a:ext uri="{9D8B030D-6E8A-4147-A177-3AD203B41FA5}">
                      <a16:colId xmlns:a16="http://schemas.microsoft.com/office/drawing/2014/main" val="2483949507"/>
                    </a:ext>
                  </a:extLst>
                </a:gridCol>
                <a:gridCol w="958212">
                  <a:extLst>
                    <a:ext uri="{9D8B030D-6E8A-4147-A177-3AD203B41FA5}">
                      <a16:colId xmlns:a16="http://schemas.microsoft.com/office/drawing/2014/main" val="1756426597"/>
                    </a:ext>
                  </a:extLst>
                </a:gridCol>
                <a:gridCol w="907106">
                  <a:extLst>
                    <a:ext uri="{9D8B030D-6E8A-4147-A177-3AD203B41FA5}">
                      <a16:colId xmlns:a16="http://schemas.microsoft.com/office/drawing/2014/main" val="1378942587"/>
                    </a:ext>
                  </a:extLst>
                </a:gridCol>
              </a:tblGrid>
              <a:tr h="44844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Coefficients</a:t>
                      </a:r>
                      <a:endParaRPr lang="en-IN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Standard Error</a:t>
                      </a:r>
                      <a:endParaRPr lang="en-IN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t Stat</a:t>
                      </a:r>
                      <a:endParaRPr lang="en-IN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P-value</a:t>
                      </a:r>
                      <a:endParaRPr lang="en-IN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extLst>
                  <a:ext uri="{0D108BD9-81ED-4DB2-BD59-A6C34878D82A}">
                    <a16:rowId xmlns:a16="http://schemas.microsoft.com/office/drawing/2014/main" val="101759883"/>
                  </a:ext>
                </a:extLst>
              </a:tr>
              <a:tr h="228302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Intercept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3.44512084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0.397703858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8.662528084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1.88779E-11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extLst>
                  <a:ext uri="{0D108BD9-81ED-4DB2-BD59-A6C34878D82A}">
                    <a16:rowId xmlns:a16="http://schemas.microsoft.com/office/drawing/2014/main" val="2492914778"/>
                  </a:ext>
                </a:extLst>
              </a:tr>
              <a:tr h="228302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Log Transformed CRE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0.974392585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0.068555364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14.21322159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5.21045E-19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extLst>
                  <a:ext uri="{0D108BD9-81ED-4DB2-BD59-A6C34878D82A}">
                    <a16:rowId xmlns:a16="http://schemas.microsoft.com/office/drawing/2014/main" val="41949095"/>
                  </a:ext>
                </a:extLst>
              </a:tr>
              <a:tr h="448441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Log Transformed BB Corporate Yield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-0.817189809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0.050744682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-16.10394979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3.30583E-21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9" marR="6219" marT="6219" marB="0" anchor="b"/>
                </a:tc>
                <a:extLst>
                  <a:ext uri="{0D108BD9-81ED-4DB2-BD59-A6C34878D82A}">
                    <a16:rowId xmlns:a16="http://schemas.microsoft.com/office/drawing/2014/main" val="320366762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E5A0347-A3F0-4F08-B112-780A3F06A164}"/>
              </a:ext>
            </a:extLst>
          </p:cNvPr>
          <p:cNvSpPr txBox="1"/>
          <p:nvPr/>
        </p:nvSpPr>
        <p:spPr>
          <a:xfrm>
            <a:off x="6597199" y="2447405"/>
            <a:ext cx="710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92%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4A38-9FE6-4764-A52A-4484B389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TESTS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DEDC9-58FA-4F46-96FF-95877B2F8A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AC38992-E3BA-44CE-9D76-732179EB1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842114"/>
              </p:ext>
            </p:extLst>
          </p:nvPr>
        </p:nvGraphicFramePr>
        <p:xfrm>
          <a:off x="160988" y="1428850"/>
          <a:ext cx="6800043" cy="311162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26455">
                  <a:extLst>
                    <a:ext uri="{9D8B030D-6E8A-4147-A177-3AD203B41FA5}">
                      <a16:colId xmlns:a16="http://schemas.microsoft.com/office/drawing/2014/main" val="4285946771"/>
                    </a:ext>
                  </a:extLst>
                </a:gridCol>
                <a:gridCol w="1838605">
                  <a:extLst>
                    <a:ext uri="{9D8B030D-6E8A-4147-A177-3AD203B41FA5}">
                      <a16:colId xmlns:a16="http://schemas.microsoft.com/office/drawing/2014/main" val="2088925872"/>
                    </a:ext>
                  </a:extLst>
                </a:gridCol>
                <a:gridCol w="246707">
                  <a:extLst>
                    <a:ext uri="{9D8B030D-6E8A-4147-A177-3AD203B41FA5}">
                      <a16:colId xmlns:a16="http://schemas.microsoft.com/office/drawing/2014/main" val="2040008465"/>
                    </a:ext>
                  </a:extLst>
                </a:gridCol>
                <a:gridCol w="832611">
                  <a:extLst>
                    <a:ext uri="{9D8B030D-6E8A-4147-A177-3AD203B41FA5}">
                      <a16:colId xmlns:a16="http://schemas.microsoft.com/office/drawing/2014/main" val="2647885216"/>
                    </a:ext>
                  </a:extLst>
                </a:gridCol>
                <a:gridCol w="1955665">
                  <a:extLst>
                    <a:ext uri="{9D8B030D-6E8A-4147-A177-3AD203B41FA5}">
                      <a16:colId xmlns:a16="http://schemas.microsoft.com/office/drawing/2014/main" val="2251804142"/>
                    </a:ext>
                  </a:extLst>
                </a:gridCol>
              </a:tblGrid>
              <a:tr h="317161">
                <a:tc>
                  <a:txBody>
                    <a:bodyPr/>
                    <a:lstStyle/>
                    <a:p>
                      <a:r>
                        <a:rPr lang="en-US" dirty="0"/>
                        <a:t>CONDITION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 VALUE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THRESHOLD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98719"/>
                  </a:ext>
                </a:extLst>
              </a:tr>
              <a:tr h="626926">
                <a:tc>
                  <a:txBody>
                    <a:bodyPr/>
                    <a:lstStyle/>
                    <a:p>
                      <a:r>
                        <a:rPr lang="en-US" sz="1050" dirty="0"/>
                        <a:t>LINEARITY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dirty="0"/>
                        <a:t>RAMSAY RESET</a:t>
                      </a:r>
                      <a:endParaRPr lang="en-IN" sz="1050" dirty="0"/>
                    </a:p>
                    <a:p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/>
                        <a:t>0.5181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LINEAR</a:t>
                      </a:r>
                      <a:endParaRPr lang="en-IN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26364"/>
                  </a:ext>
                </a:extLst>
              </a:tr>
              <a:tr h="444072">
                <a:tc>
                  <a:txBody>
                    <a:bodyPr/>
                    <a:lstStyle/>
                    <a:p>
                      <a:r>
                        <a:rPr lang="en-US" sz="1050" dirty="0"/>
                        <a:t>HETEROSKEDASTICITY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BREUSCH PAGAN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/>
                        <a:t>0.113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HOMOSKEDASTIC</a:t>
                      </a:r>
                      <a:endParaRPr lang="en-IN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308045"/>
                  </a:ext>
                </a:extLst>
              </a:tr>
              <a:tr h="444072">
                <a:tc>
                  <a:txBody>
                    <a:bodyPr/>
                    <a:lstStyle/>
                    <a:p>
                      <a:r>
                        <a:rPr lang="en-US" sz="1050" dirty="0"/>
                        <a:t>NORMALITY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JARQUE BERA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/>
                        <a:t>0.5128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NORMAL</a:t>
                      </a:r>
                      <a:endParaRPr lang="en-IN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650949"/>
                  </a:ext>
                </a:extLst>
              </a:tr>
              <a:tr h="317161">
                <a:tc>
                  <a:txBody>
                    <a:bodyPr/>
                    <a:lstStyle/>
                    <a:p>
                      <a:r>
                        <a:rPr lang="en-US" sz="1050" dirty="0"/>
                        <a:t>STATIONARITY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ADF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/>
                        <a:t>0.7495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NON STATIONARY</a:t>
                      </a:r>
                      <a:endParaRPr lang="en-IN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011672"/>
                  </a:ext>
                </a:extLst>
              </a:tr>
              <a:tr h="444072">
                <a:tc>
                  <a:txBody>
                    <a:bodyPr/>
                    <a:lstStyle/>
                    <a:p>
                      <a:r>
                        <a:rPr lang="en-US" sz="1050" dirty="0"/>
                        <a:t>AUTOCORRELATION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DURBINWATSON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/>
                        <a:t>4.752e-05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AUTOCORRELATION</a:t>
                      </a:r>
                      <a:endParaRPr lang="en-IN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449321"/>
                  </a:ext>
                </a:extLst>
              </a:tr>
              <a:tr h="317161">
                <a:tc>
                  <a:txBody>
                    <a:bodyPr/>
                    <a:lstStyle/>
                    <a:p>
                      <a:r>
                        <a:rPr lang="en-US" sz="1050" dirty="0"/>
                        <a:t>NORMALITY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SHAPIRO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/>
                        <a:t>0.1765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NOT NORMAL</a:t>
                      </a:r>
                      <a:endParaRPr lang="en-IN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5673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1F692F-11B7-4291-8FAD-E5C84B709A8A}"/>
              </a:ext>
            </a:extLst>
          </p:cNvPr>
          <p:cNvSpPr txBox="1"/>
          <p:nvPr/>
        </p:nvSpPr>
        <p:spPr>
          <a:xfrm>
            <a:off x="3181082" y="4621020"/>
            <a:ext cx="3786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Tseries</a:t>
            </a:r>
            <a:r>
              <a:rPr lang="en-US" dirty="0"/>
              <a:t> &amp; </a:t>
            </a:r>
            <a:r>
              <a:rPr lang="en-US" dirty="0" err="1"/>
              <a:t>lmtest</a:t>
            </a:r>
            <a:r>
              <a:rPr lang="en-US" dirty="0"/>
              <a:t> packages were installed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15428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1"/>
          <p:cNvSpPr txBox="1">
            <a:spLocks noGrp="1"/>
          </p:cNvSpPr>
          <p:nvPr>
            <p:ph type="title" idx="4294967295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QUALITATIVE TESTS</a:t>
            </a:r>
            <a:endParaRPr dirty="0"/>
          </a:p>
        </p:txBody>
      </p:sp>
      <p:sp>
        <p:nvSpPr>
          <p:cNvPr id="497" name="Google Shape;497;p41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 dirty="0"/>
          </a:p>
        </p:txBody>
      </p:sp>
      <p:sp>
        <p:nvSpPr>
          <p:cNvPr id="498" name="Google Shape;498;p41"/>
          <p:cNvSpPr/>
          <p:nvPr/>
        </p:nvSpPr>
        <p:spPr>
          <a:xfrm>
            <a:off x="360608" y="1308952"/>
            <a:ext cx="3589792" cy="15749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STRENGTHS</a:t>
            </a:r>
            <a:endParaRPr b="1" dirty="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 dirty="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99" name="Google Shape;499;p41"/>
          <p:cNvSpPr/>
          <p:nvPr/>
        </p:nvSpPr>
        <p:spPr>
          <a:xfrm>
            <a:off x="4090938" y="1308952"/>
            <a:ext cx="3399900" cy="15749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WEAKNESSES</a:t>
            </a:r>
            <a:endParaRPr b="1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00" name="Google Shape;500;p41"/>
          <p:cNvSpPr/>
          <p:nvPr/>
        </p:nvSpPr>
        <p:spPr>
          <a:xfrm>
            <a:off x="550500" y="3039444"/>
            <a:ext cx="3399900" cy="16492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01" name="Google Shape;501;p41"/>
          <p:cNvSpPr/>
          <p:nvPr/>
        </p:nvSpPr>
        <p:spPr>
          <a:xfrm>
            <a:off x="4090938" y="3039444"/>
            <a:ext cx="3399900" cy="16492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02" name="Google Shape;502;p41"/>
          <p:cNvSpPr/>
          <p:nvPr/>
        </p:nvSpPr>
        <p:spPr>
          <a:xfrm>
            <a:off x="2861649" y="1801585"/>
            <a:ext cx="2162700" cy="21627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3" name="Google Shape;503;p41"/>
          <p:cNvSpPr/>
          <p:nvPr/>
        </p:nvSpPr>
        <p:spPr>
          <a:xfrm rot="5400000">
            <a:off x="3014880" y="1801585"/>
            <a:ext cx="2162700" cy="21627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1"/>
          <p:cNvSpPr/>
          <p:nvPr/>
        </p:nvSpPr>
        <p:spPr>
          <a:xfrm rot="10800000">
            <a:off x="3014880" y="1958639"/>
            <a:ext cx="2162700" cy="21627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1"/>
          <p:cNvSpPr/>
          <p:nvPr/>
        </p:nvSpPr>
        <p:spPr>
          <a:xfrm rot="-5400000">
            <a:off x="2861649" y="1958639"/>
            <a:ext cx="2162700" cy="21627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1"/>
          <p:cNvSpPr/>
          <p:nvPr/>
        </p:nvSpPr>
        <p:spPr>
          <a:xfrm>
            <a:off x="4341829" y="2259599"/>
            <a:ext cx="355315" cy="44759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>
                <a:noFill/>
              </a:ln>
              <a:solidFill>
                <a:schemeClr val="lt1"/>
              </a:solidFill>
              <a:latin typeface="Oswald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90B2EC1-E711-471C-9E7C-F2B9721177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461F0-30EE-4DB7-B136-25F879B6C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7" y="1309728"/>
            <a:ext cx="2245268" cy="1573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BE3E72-391A-452C-AC98-305D92B2A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243" y="1293575"/>
            <a:ext cx="1984596" cy="1573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69D957-F046-49AF-B6F7-2491D7D08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91" y="3052149"/>
            <a:ext cx="1995605" cy="1636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D534A0-2B22-4A26-A4A8-FEB587EE94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231" y="3052149"/>
            <a:ext cx="1995605" cy="1640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53972A-5DC0-43D2-8C22-A0F79FB9064A}"/>
              </a:ext>
            </a:extLst>
          </p:cNvPr>
          <p:cNvSpPr txBox="1"/>
          <p:nvPr/>
        </p:nvSpPr>
        <p:spPr>
          <a:xfrm>
            <a:off x="2817029" y="2472135"/>
            <a:ext cx="1525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NORMALITY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0E849-EA4E-4C0E-8EEC-001D0EF70DE8}"/>
              </a:ext>
            </a:extLst>
          </p:cNvPr>
          <p:cNvSpPr txBox="1"/>
          <p:nvPr/>
        </p:nvSpPr>
        <p:spPr>
          <a:xfrm>
            <a:off x="4071413" y="2442992"/>
            <a:ext cx="1239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LINEARITY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AD2B77-B3C7-4932-ACDF-4B1FE10BA45B}"/>
              </a:ext>
            </a:extLst>
          </p:cNvPr>
          <p:cNvSpPr txBox="1"/>
          <p:nvPr/>
        </p:nvSpPr>
        <p:spPr>
          <a:xfrm>
            <a:off x="4268051" y="3246648"/>
            <a:ext cx="747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PACF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9E5BB-2B57-4021-BE42-F7C1AFBB719A}"/>
              </a:ext>
            </a:extLst>
          </p:cNvPr>
          <p:cNvSpPr txBox="1"/>
          <p:nvPr/>
        </p:nvSpPr>
        <p:spPr>
          <a:xfrm>
            <a:off x="3265636" y="3246648"/>
            <a:ext cx="62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ACF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CCFEB3-FCC9-4AE9-B141-32A60B7A5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B2A28-0D38-4FBC-90B6-A72912D4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50" y="750894"/>
            <a:ext cx="6334469" cy="4230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681F41-953B-4A19-B440-71CE3F840D75}"/>
              </a:ext>
            </a:extLst>
          </p:cNvPr>
          <p:cNvSpPr txBox="1"/>
          <p:nvPr/>
        </p:nvSpPr>
        <p:spPr>
          <a:xfrm>
            <a:off x="453911" y="216866"/>
            <a:ext cx="411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swald" panose="00000500000000000000" pitchFamily="2" charset="0"/>
              </a:rPr>
              <a:t>PLOT </a:t>
            </a:r>
            <a:r>
              <a:rPr lang="en-US" sz="2400" dirty="0">
                <a:solidFill>
                  <a:schemeClr val="bg1"/>
                </a:solidFill>
                <a:latin typeface="Oswald" panose="00000500000000000000" pitchFamily="2" charset="0"/>
                <a:sym typeface="Oswald"/>
              </a:rPr>
              <a:t>SUMMARY</a:t>
            </a:r>
            <a:endParaRPr lang="en-IN" sz="2400" dirty="0">
              <a:solidFill>
                <a:schemeClr val="bg1"/>
              </a:solidFill>
              <a:latin typeface="Oswald" panose="00000500000000000000" pitchFamily="2" charset="0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45447413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ctrTitle"/>
          </p:nvPr>
        </p:nvSpPr>
        <p:spPr>
          <a:xfrm>
            <a:off x="550500" y="3044025"/>
            <a:ext cx="363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SAMPLE ANALYSIS</a:t>
            </a:r>
            <a:endParaRPr dirty="0"/>
          </a:p>
        </p:txBody>
      </p:sp>
      <p:sp>
        <p:nvSpPr>
          <p:cNvPr id="154" name="Google Shape;154;p15"/>
          <p:cNvSpPr txBox="1">
            <a:spLocks noGrp="1"/>
          </p:cNvSpPr>
          <p:nvPr>
            <p:ph type="subTitle" idx="1"/>
          </p:nvPr>
        </p:nvSpPr>
        <p:spPr>
          <a:xfrm>
            <a:off x="550500" y="4300725"/>
            <a:ext cx="3638700" cy="37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>
            <a:spLocks noGrp="1"/>
          </p:cNvSpPr>
          <p:nvPr>
            <p:ph type="body" idx="1"/>
          </p:nvPr>
        </p:nvSpPr>
        <p:spPr>
          <a:xfrm>
            <a:off x="1020772" y="897597"/>
            <a:ext cx="5984123" cy="6746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Oswald" panose="00000500000000000000" pitchFamily="2" charset="0"/>
              </a:rPr>
              <a:t>RESULTS</a:t>
            </a:r>
            <a:endParaRPr dirty="0">
              <a:latin typeface="Oswald" panose="00000500000000000000" pitchFamily="2" charset="0"/>
            </a:endParaRPr>
          </a:p>
        </p:txBody>
      </p:sp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20B2549-2FEF-44B7-A960-40AB86CE5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963937"/>
              </p:ext>
            </p:extLst>
          </p:nvPr>
        </p:nvGraphicFramePr>
        <p:xfrm>
          <a:off x="835459" y="1881427"/>
          <a:ext cx="4157562" cy="209193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078781">
                  <a:extLst>
                    <a:ext uri="{9D8B030D-6E8A-4147-A177-3AD203B41FA5}">
                      <a16:colId xmlns:a16="http://schemas.microsoft.com/office/drawing/2014/main" val="2699991888"/>
                    </a:ext>
                  </a:extLst>
                </a:gridCol>
                <a:gridCol w="2078781">
                  <a:extLst>
                    <a:ext uri="{9D8B030D-6E8A-4147-A177-3AD203B41FA5}">
                      <a16:colId xmlns:a16="http://schemas.microsoft.com/office/drawing/2014/main" val="3406057467"/>
                    </a:ext>
                  </a:extLst>
                </a:gridCol>
              </a:tblGrid>
              <a:tr h="348656">
                <a:tc>
                  <a:txBody>
                    <a:bodyPr/>
                    <a:lstStyle/>
                    <a:p>
                      <a:r>
                        <a:rPr lang="en-US" dirty="0"/>
                        <a:t>QUARTER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PREDICTED VALUE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54358"/>
                  </a:ext>
                </a:extLst>
              </a:tr>
              <a:tr h="348656">
                <a:tc>
                  <a:txBody>
                    <a:bodyPr/>
                    <a:lstStyle/>
                    <a:p>
                      <a:r>
                        <a:rPr lang="en-IN" dirty="0"/>
                        <a:t>Q1 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1238.281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124009"/>
                  </a:ext>
                </a:extLst>
              </a:tr>
              <a:tr h="348656">
                <a:tc>
                  <a:txBody>
                    <a:bodyPr/>
                    <a:lstStyle/>
                    <a:p>
                      <a:r>
                        <a:rPr lang="en-IN" dirty="0"/>
                        <a:t>Q2 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1259.689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327503"/>
                  </a:ext>
                </a:extLst>
              </a:tr>
              <a:tr h="348656">
                <a:tc>
                  <a:txBody>
                    <a:bodyPr/>
                    <a:lstStyle/>
                    <a:p>
                      <a:r>
                        <a:rPr lang="en-IN" dirty="0"/>
                        <a:t>Q3 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1292.863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176652"/>
                  </a:ext>
                </a:extLst>
              </a:tr>
              <a:tr h="348656">
                <a:tc>
                  <a:txBody>
                    <a:bodyPr/>
                    <a:lstStyle/>
                    <a:p>
                      <a:r>
                        <a:rPr lang="en-IN" dirty="0"/>
                        <a:t>Q4 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1277.104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106695"/>
                  </a:ext>
                </a:extLst>
              </a:tr>
              <a:tr h="348656">
                <a:tc>
                  <a:txBody>
                    <a:bodyPr/>
                    <a:lstStyle/>
                    <a:p>
                      <a:r>
                        <a:rPr lang="en-IN" dirty="0"/>
                        <a:t>Q1 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1290.523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73991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2A70AE-6AC2-4C0C-B023-09D8F1301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64005"/>
              </p:ext>
            </p:extLst>
          </p:nvPr>
        </p:nvGraphicFramePr>
        <p:xfrm>
          <a:off x="5218191" y="3105013"/>
          <a:ext cx="2362110" cy="1629827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1181055">
                  <a:extLst>
                    <a:ext uri="{9D8B030D-6E8A-4147-A177-3AD203B41FA5}">
                      <a16:colId xmlns:a16="http://schemas.microsoft.com/office/drawing/2014/main" val="4073596107"/>
                    </a:ext>
                  </a:extLst>
                </a:gridCol>
                <a:gridCol w="1181055">
                  <a:extLst>
                    <a:ext uri="{9D8B030D-6E8A-4147-A177-3AD203B41FA5}">
                      <a16:colId xmlns:a16="http://schemas.microsoft.com/office/drawing/2014/main" val="2120896340"/>
                    </a:ext>
                  </a:extLst>
                </a:gridCol>
              </a:tblGrid>
              <a:tr h="600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MSE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dirty="0"/>
                        <a:t>14491.13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973161"/>
                  </a:ext>
                </a:extLst>
              </a:tr>
              <a:tr h="600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RMSE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dirty="0"/>
                        <a:t>120.3791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131757"/>
                  </a:ext>
                </a:extLst>
              </a:tr>
              <a:tr h="429521">
                <a:tc>
                  <a:txBody>
                    <a:bodyPr/>
                    <a:lstStyle/>
                    <a:p>
                      <a:r>
                        <a:rPr lang="en-US" dirty="0"/>
                        <a:t>MAPE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6.27%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14432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>
            <a:spLocks noGrp="1"/>
          </p:cNvSpPr>
          <p:nvPr>
            <p:ph type="ctrTitle" idx="4294967295"/>
          </p:nvPr>
        </p:nvSpPr>
        <p:spPr>
          <a:xfrm>
            <a:off x="555762" y="2887256"/>
            <a:ext cx="7476902" cy="138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chemeClr val="accent3"/>
                </a:solidFill>
              </a:rPr>
              <a:t>DATA </a:t>
            </a:r>
            <a:r>
              <a:rPr lang="en-US" sz="8800" dirty="0">
                <a:solidFill>
                  <a:schemeClr val="accent3"/>
                </a:solidFill>
              </a:rPr>
              <a:t>EXTRACTION</a:t>
            </a:r>
            <a:endParaRPr sz="9600" dirty="0">
              <a:solidFill>
                <a:schemeClr val="accent3"/>
              </a:solidFill>
            </a:endParaRPr>
          </a:p>
        </p:txBody>
      </p:sp>
      <p:sp>
        <p:nvSpPr>
          <p:cNvPr id="266" name="Google Shape;266;p26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883649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C5E67A-98AC-4C4F-BA07-08B74D872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BA215318-DA2B-4497-A54D-EC1B96636C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76015-39DA-4F30-A167-C01DD3DA7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340" y="2648273"/>
            <a:ext cx="5562600" cy="256413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1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109430"/>
              </p:ext>
            </p:extLst>
          </p:nvPr>
        </p:nvGraphicFramePr>
        <p:xfrm>
          <a:off x="1264920" y="30157"/>
          <a:ext cx="5699760" cy="2564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A7457F4-A819-4721-AA6B-B918BFD88370}"/>
              </a:ext>
            </a:extLst>
          </p:cNvPr>
          <p:cNvSpPr/>
          <p:nvPr/>
        </p:nvSpPr>
        <p:spPr>
          <a:xfrm>
            <a:off x="338572" y="2516526"/>
            <a:ext cx="7826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PREDICTION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883261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ctrTitle"/>
          </p:nvPr>
        </p:nvSpPr>
        <p:spPr>
          <a:xfrm>
            <a:off x="550500" y="3044025"/>
            <a:ext cx="363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 OF SAMPLE ANALYSIS</a:t>
            </a:r>
            <a:endParaRPr dirty="0"/>
          </a:p>
        </p:txBody>
      </p:sp>
      <p:sp>
        <p:nvSpPr>
          <p:cNvPr id="154" name="Google Shape;154;p15"/>
          <p:cNvSpPr txBox="1">
            <a:spLocks noGrp="1"/>
          </p:cNvSpPr>
          <p:nvPr>
            <p:ph type="subTitle" idx="1"/>
          </p:nvPr>
        </p:nvSpPr>
        <p:spPr>
          <a:xfrm>
            <a:off x="550500" y="4300725"/>
            <a:ext cx="3638700" cy="37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1590445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 </a:t>
            </a:r>
            <a:endParaRPr dirty="0"/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A15332D-8637-4B71-8AD8-C3833949A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154640"/>
              </p:ext>
            </p:extLst>
          </p:nvPr>
        </p:nvGraphicFramePr>
        <p:xfrm>
          <a:off x="550500" y="1286725"/>
          <a:ext cx="3303432" cy="20015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101144">
                  <a:extLst>
                    <a:ext uri="{9D8B030D-6E8A-4147-A177-3AD203B41FA5}">
                      <a16:colId xmlns:a16="http://schemas.microsoft.com/office/drawing/2014/main" val="2808965752"/>
                    </a:ext>
                  </a:extLst>
                </a:gridCol>
                <a:gridCol w="1101144">
                  <a:extLst>
                    <a:ext uri="{9D8B030D-6E8A-4147-A177-3AD203B41FA5}">
                      <a16:colId xmlns:a16="http://schemas.microsoft.com/office/drawing/2014/main" val="65232628"/>
                    </a:ext>
                  </a:extLst>
                </a:gridCol>
                <a:gridCol w="1101144">
                  <a:extLst>
                    <a:ext uri="{9D8B030D-6E8A-4147-A177-3AD203B41FA5}">
                      <a16:colId xmlns:a16="http://schemas.microsoft.com/office/drawing/2014/main" val="390822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QUARTER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FITTED VALUE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ERRORS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248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Q3 2015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2010.995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-90.96468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94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Q4 2015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1954.274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89.66590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20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 2016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1889.866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169.87390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45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 2016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2096.974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1.88612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03486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0372A06-CC2B-46E4-9844-8E98CB9C9205}"/>
              </a:ext>
            </a:extLst>
          </p:cNvPr>
          <p:cNvSpPr txBox="1"/>
          <p:nvPr/>
        </p:nvSpPr>
        <p:spPr>
          <a:xfrm>
            <a:off x="4340180" y="1156100"/>
            <a:ext cx="2131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News Cycle"/>
              </a:rPr>
              <a:t>Training and testing data had been separated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News Cycle"/>
              </a:rPr>
              <a:t>The model was thus used to predict the values</a:t>
            </a:r>
            <a:endParaRPr lang="en-IN" sz="1800" dirty="0">
              <a:solidFill>
                <a:schemeClr val="dk1"/>
              </a:solidFill>
              <a:latin typeface="News Cycle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768ADE-1FA8-4551-91CE-E0B0B46E2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177075"/>
              </p:ext>
            </p:extLst>
          </p:nvPr>
        </p:nvGraphicFramePr>
        <p:xfrm>
          <a:off x="4224851" y="3104014"/>
          <a:ext cx="2362110" cy="140716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1181055">
                  <a:extLst>
                    <a:ext uri="{9D8B030D-6E8A-4147-A177-3AD203B41FA5}">
                      <a16:colId xmlns:a16="http://schemas.microsoft.com/office/drawing/2014/main" val="4073596107"/>
                    </a:ext>
                  </a:extLst>
                </a:gridCol>
                <a:gridCol w="1181055">
                  <a:extLst>
                    <a:ext uri="{9D8B030D-6E8A-4147-A177-3AD203B41FA5}">
                      <a16:colId xmlns:a16="http://schemas.microsoft.com/office/drawing/2014/main" val="2120896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MSE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dirty="0"/>
                        <a:t>32281.59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973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RMSE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dirty="0"/>
                        <a:t>179.6708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13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MAPE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6.32%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144322"/>
                  </a:ext>
                </a:extLst>
              </a:tr>
            </a:tbl>
          </a:graphicData>
        </a:graphic>
      </p:graphicFrame>
      <p:sp>
        <p:nvSpPr>
          <p:cNvPr id="7" name="Google Shape;174;p18">
            <a:extLst>
              <a:ext uri="{FF2B5EF4-FFF2-40B4-BE49-F238E27FC236}">
                <a16:creationId xmlns:a16="http://schemas.microsoft.com/office/drawing/2014/main" id="{2E25DCA7-D419-4510-AA38-69C49A479BA2}"/>
              </a:ext>
            </a:extLst>
          </p:cNvPr>
          <p:cNvSpPr/>
          <p:nvPr/>
        </p:nvSpPr>
        <p:spPr>
          <a:xfrm>
            <a:off x="3634912" y="577039"/>
            <a:ext cx="924289" cy="96453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A7704-FCF9-4BB7-A8BB-CBF2F92A720A}"/>
              </a:ext>
            </a:extLst>
          </p:cNvPr>
          <p:cNvSpPr txBox="1"/>
          <p:nvPr/>
        </p:nvSpPr>
        <p:spPr>
          <a:xfrm>
            <a:off x="3853932" y="957950"/>
            <a:ext cx="642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87%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FAEA38-8F3B-4808-B56B-9B01AA28EB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BD68B96F-FE10-47F2-BAD6-0C0DE42CF4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66DB3-4966-4787-AA52-17CE41EFE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010" y="2815590"/>
            <a:ext cx="5173980" cy="223590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827270"/>
              </p:ext>
            </p:extLst>
          </p:nvPr>
        </p:nvGraphicFramePr>
        <p:xfrm>
          <a:off x="1985010" y="92001"/>
          <a:ext cx="4777740" cy="236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3196CC7-D499-42BA-8E75-07C6E0CF964C}"/>
              </a:ext>
            </a:extLst>
          </p:cNvPr>
          <p:cNvSpPr/>
          <p:nvPr/>
        </p:nvSpPr>
        <p:spPr>
          <a:xfrm>
            <a:off x="338572" y="2516526"/>
            <a:ext cx="7826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PREDICTION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201280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 txBox="1">
            <a:spLocks noGrp="1"/>
          </p:cNvSpPr>
          <p:nvPr>
            <p:ph type="title"/>
          </p:nvPr>
        </p:nvSpPr>
        <p:spPr>
          <a:xfrm>
            <a:off x="550500" y="930375"/>
            <a:ext cx="3694500" cy="95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FORECAST</a:t>
            </a:r>
            <a:endParaRPr dirty="0"/>
          </a:p>
        </p:txBody>
      </p:sp>
      <p:sp>
        <p:nvSpPr>
          <p:cNvPr id="210" name="Google Shape;210;p21"/>
          <p:cNvSpPr txBox="1">
            <a:spLocks noGrp="1"/>
          </p:cNvSpPr>
          <p:nvPr>
            <p:ph type="body" idx="1"/>
          </p:nvPr>
        </p:nvSpPr>
        <p:spPr>
          <a:xfrm>
            <a:off x="550500" y="2079099"/>
            <a:ext cx="3694500" cy="21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.</a:t>
            </a:r>
            <a:endParaRPr dirty="0"/>
          </a:p>
        </p:txBody>
      </p:sp>
      <p:sp>
        <p:nvSpPr>
          <p:cNvPr id="211" name="Google Shape;211;p21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212" name="Google Shape;212;p21"/>
          <p:cNvPicPr preferRelativeResize="0"/>
          <p:nvPr/>
        </p:nvPicPr>
        <p:blipFill rotWithShape="1">
          <a:blip r:embed="rId3">
            <a:alphaModFix/>
          </a:blip>
          <a:srcRect l="7891" r="7891"/>
          <a:stretch/>
        </p:blipFill>
        <p:spPr>
          <a:xfrm>
            <a:off x="5594558" y="351575"/>
            <a:ext cx="3549442" cy="43103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264" y="0"/>
                </a:moveTo>
                <a:lnTo>
                  <a:pt x="7264" y="4855"/>
                </a:lnTo>
                <a:lnTo>
                  <a:pt x="16434" y="3451"/>
                </a:lnTo>
                <a:lnTo>
                  <a:pt x="16434" y="0"/>
                </a:lnTo>
                <a:lnTo>
                  <a:pt x="7264" y="0"/>
                </a:lnTo>
                <a:close/>
                <a:moveTo>
                  <a:pt x="17165" y="0"/>
                </a:moveTo>
                <a:lnTo>
                  <a:pt x="17165" y="1328"/>
                </a:lnTo>
                <a:lnTo>
                  <a:pt x="21600" y="649"/>
                </a:lnTo>
                <a:lnTo>
                  <a:pt x="21600" y="0"/>
                </a:lnTo>
                <a:lnTo>
                  <a:pt x="17165" y="0"/>
                </a:lnTo>
                <a:close/>
                <a:moveTo>
                  <a:pt x="21600" y="1261"/>
                </a:moveTo>
                <a:lnTo>
                  <a:pt x="17165" y="1940"/>
                </a:lnTo>
                <a:lnTo>
                  <a:pt x="17165" y="13789"/>
                </a:lnTo>
                <a:lnTo>
                  <a:pt x="21600" y="13110"/>
                </a:lnTo>
                <a:lnTo>
                  <a:pt x="21600" y="1261"/>
                </a:lnTo>
                <a:close/>
                <a:moveTo>
                  <a:pt x="6534" y="2532"/>
                </a:moveTo>
                <a:lnTo>
                  <a:pt x="0" y="3534"/>
                </a:lnTo>
                <a:lnTo>
                  <a:pt x="0" y="11449"/>
                </a:lnTo>
                <a:lnTo>
                  <a:pt x="6534" y="10449"/>
                </a:lnTo>
                <a:lnTo>
                  <a:pt x="6534" y="2532"/>
                </a:lnTo>
                <a:close/>
                <a:moveTo>
                  <a:pt x="16434" y="4110"/>
                </a:moveTo>
                <a:lnTo>
                  <a:pt x="7264" y="5514"/>
                </a:lnTo>
                <a:lnTo>
                  <a:pt x="7264" y="21600"/>
                </a:lnTo>
                <a:lnTo>
                  <a:pt x="16434" y="21600"/>
                </a:lnTo>
                <a:lnTo>
                  <a:pt x="16434" y="4110"/>
                </a:lnTo>
                <a:close/>
                <a:moveTo>
                  <a:pt x="6534" y="11069"/>
                </a:moveTo>
                <a:lnTo>
                  <a:pt x="0" y="12069"/>
                </a:lnTo>
                <a:lnTo>
                  <a:pt x="0" y="21600"/>
                </a:lnTo>
                <a:lnTo>
                  <a:pt x="6534" y="21600"/>
                </a:lnTo>
                <a:lnTo>
                  <a:pt x="6534" y="11069"/>
                </a:lnTo>
                <a:close/>
                <a:moveTo>
                  <a:pt x="21600" y="13722"/>
                </a:moveTo>
                <a:lnTo>
                  <a:pt x="17165" y="14401"/>
                </a:lnTo>
                <a:lnTo>
                  <a:pt x="17165" y="18629"/>
                </a:lnTo>
                <a:lnTo>
                  <a:pt x="21600" y="17950"/>
                </a:lnTo>
                <a:lnTo>
                  <a:pt x="21600" y="13722"/>
                </a:lnTo>
                <a:close/>
              </a:path>
            </a:pathLst>
          </a:cu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E8E181-86B8-45A2-97C6-9597B5640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2831"/>
              </p:ext>
            </p:extLst>
          </p:nvPr>
        </p:nvGraphicFramePr>
        <p:xfrm>
          <a:off x="483941" y="1848049"/>
          <a:ext cx="2882900" cy="26035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255772256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80541579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411404356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288672428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Quarter</a:t>
                      </a:r>
                      <a:endParaRPr lang="en-IN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Baseline</a:t>
                      </a:r>
                      <a:endParaRPr lang="en-IN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Adverse</a:t>
                      </a:r>
                      <a:endParaRPr lang="en-IN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Severely Adverse</a:t>
                      </a:r>
                      <a:endParaRPr lang="en-IN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923193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Q1 2018</a:t>
                      </a:r>
                      <a:endParaRPr lang="en-IN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2,415.13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2,481.02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 1,435.27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0753348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Q2 2018</a:t>
                      </a:r>
                      <a:endParaRPr lang="en-IN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2,355.04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2,204.24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 1,203.13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194063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Q3 2018</a:t>
                      </a:r>
                      <a:endParaRPr lang="en-IN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2,334.83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2,058.86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 1,070.11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8302006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Q4 2018</a:t>
                      </a:r>
                      <a:endParaRPr lang="en-IN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2,323.25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1,932.08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    976.32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5878506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Q1 2019</a:t>
                      </a:r>
                      <a:endParaRPr lang="en-IN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2,312.24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1,829.22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    898.79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9370607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Q2 2019</a:t>
                      </a:r>
                      <a:endParaRPr lang="en-IN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2,294.32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1,807.12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    877.81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5638756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Q3 2019</a:t>
                      </a:r>
                      <a:endParaRPr lang="en-IN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2,284.48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1,823.49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    884.92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3392161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Q4 2019</a:t>
                      </a:r>
                      <a:endParaRPr lang="en-IN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2,275.10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1,855.82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    925.46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5191160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Q1 2020</a:t>
                      </a:r>
                      <a:endParaRPr lang="en-IN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2,215.86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1,855.82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    970.37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524308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Q2 2020</a:t>
                      </a:r>
                      <a:endParaRPr lang="en-IN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2,236.75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1,932.38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 1,038.29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1081180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Q3 2020</a:t>
                      </a:r>
                      <a:endParaRPr lang="en-IN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2,215.24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1,977.09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 1,108.02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6131887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Q4 2020</a:t>
                      </a:r>
                      <a:endParaRPr lang="en-IN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2,228.95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2,023.69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 1,200.03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369165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Q1 2021</a:t>
                      </a:r>
                      <a:endParaRPr lang="en-IN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2,249.50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</a:rPr>
                        <a:t>  2,123.11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   1,325.95 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795067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F3CC250-DD98-425B-980B-E9FE4C69194C}"/>
              </a:ext>
            </a:extLst>
          </p:cNvPr>
          <p:cNvSpPr txBox="1"/>
          <p:nvPr/>
        </p:nvSpPr>
        <p:spPr>
          <a:xfrm>
            <a:off x="3366841" y="1291579"/>
            <a:ext cx="20594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News Cycle"/>
              </a:rPr>
              <a:t>Using the coefficients of the final model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News Cycle"/>
              </a:rPr>
              <a:t>Values for 3 scenarios – baseline, adverse and severely adverse were forecasted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News Cycle"/>
              </a:rPr>
              <a:t>These were combined into a single data frame</a:t>
            </a:r>
            <a:endParaRPr lang="en-IN" sz="1800" dirty="0">
              <a:solidFill>
                <a:schemeClr val="dk1"/>
              </a:solidFill>
              <a:latin typeface="News Cycle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573110" y="759800"/>
            <a:ext cx="608509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EXPECTED LOSS FOR QUARTER</a:t>
            </a:r>
            <a:endParaRPr dirty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7320EF-59D8-47D3-B905-C5EB3E081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360854"/>
              </p:ext>
            </p:extLst>
          </p:nvPr>
        </p:nvGraphicFramePr>
        <p:xfrm>
          <a:off x="264016" y="1686129"/>
          <a:ext cx="6227575" cy="103421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88244">
                  <a:extLst>
                    <a:ext uri="{9D8B030D-6E8A-4147-A177-3AD203B41FA5}">
                      <a16:colId xmlns:a16="http://schemas.microsoft.com/office/drawing/2014/main" val="1482325093"/>
                    </a:ext>
                  </a:extLst>
                </a:gridCol>
                <a:gridCol w="1050526">
                  <a:extLst>
                    <a:ext uri="{9D8B030D-6E8A-4147-A177-3AD203B41FA5}">
                      <a16:colId xmlns:a16="http://schemas.microsoft.com/office/drawing/2014/main" val="4188012118"/>
                    </a:ext>
                  </a:extLst>
                </a:gridCol>
                <a:gridCol w="1110988">
                  <a:extLst>
                    <a:ext uri="{9D8B030D-6E8A-4147-A177-3AD203B41FA5}">
                      <a16:colId xmlns:a16="http://schemas.microsoft.com/office/drawing/2014/main" val="2938213849"/>
                    </a:ext>
                  </a:extLst>
                </a:gridCol>
                <a:gridCol w="1677817">
                  <a:extLst>
                    <a:ext uri="{9D8B030D-6E8A-4147-A177-3AD203B41FA5}">
                      <a16:colId xmlns:a16="http://schemas.microsoft.com/office/drawing/2014/main" val="2892173034"/>
                    </a:ext>
                  </a:extLst>
                </a:gridCol>
              </a:tblGrid>
              <a:tr h="253066"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6" marR="6296" marT="6296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Expected Q9 Loss for each category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6" marR="6296" marT="6296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882093"/>
                  </a:ext>
                </a:extLst>
              </a:tr>
              <a:tr h="32852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Initial Portfolio Value (Q4 2017)</a:t>
                      </a:r>
                      <a:endParaRPr lang="en-IN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6" marR="6296" marT="62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Baseline</a:t>
                      </a:r>
                      <a:endParaRPr lang="en-IN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6" marR="6296" marT="62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Adverse</a:t>
                      </a:r>
                      <a:endParaRPr lang="en-IN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6" marR="6296" marT="62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 err="1">
                          <a:effectLst/>
                        </a:rPr>
                        <a:t>Severly</a:t>
                      </a:r>
                      <a:r>
                        <a:rPr lang="en-IN" sz="1000" u="none" strike="noStrike" dirty="0">
                          <a:effectLst/>
                        </a:rPr>
                        <a:t> Adverse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6" marR="6296" marT="6296" marB="0" anchor="ctr"/>
                </a:tc>
                <a:extLst>
                  <a:ext uri="{0D108BD9-81ED-4DB2-BD59-A6C34878D82A}">
                    <a16:rowId xmlns:a16="http://schemas.microsoft.com/office/drawing/2014/main" val="2319123078"/>
                  </a:ext>
                </a:extLst>
              </a:tr>
              <a:tr h="45262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                                    2,733.48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6" marR="6296" marT="62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                      517.62 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6" marR="6296" marT="62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>
                          <a:effectLst/>
                        </a:rPr>
                        <a:t>                        877.66 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6" marR="6296" marT="62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>
                          <a:effectLst/>
                        </a:rPr>
                        <a:t>                     1,763.11 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6" marR="6296" marT="6296" marB="0" anchor="ctr"/>
                </a:tc>
                <a:extLst>
                  <a:ext uri="{0D108BD9-81ED-4DB2-BD59-A6C34878D82A}">
                    <a16:rowId xmlns:a16="http://schemas.microsoft.com/office/drawing/2014/main" val="19600764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B372047-4C89-4C72-8A99-9CDA05C49813}"/>
              </a:ext>
            </a:extLst>
          </p:cNvPr>
          <p:cNvSpPr txBox="1"/>
          <p:nvPr/>
        </p:nvSpPr>
        <p:spPr>
          <a:xfrm>
            <a:off x="412123" y="3069460"/>
            <a:ext cx="5441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News Cycle"/>
                <a:sym typeface="News Cycle"/>
              </a:rPr>
              <a:t>The 9th quarter i.e. ,Q1 2020 had been chosen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News Cycle"/>
                <a:sym typeface="News Cycle"/>
              </a:rPr>
              <a:t>The expected loss under each scenario was found by subtracting the Q4 2017 from 9th quarter values</a:t>
            </a:r>
            <a:endParaRPr lang="en-IN" sz="1800" dirty="0">
              <a:solidFill>
                <a:schemeClr val="dk1"/>
              </a:solidFill>
              <a:latin typeface="News Cycle"/>
              <a:sym typeface="News Cycle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/>
          <p:nvPr/>
        </p:nvSpPr>
        <p:spPr>
          <a:xfrm>
            <a:off x="391508" y="1258958"/>
            <a:ext cx="6735624" cy="291096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50" name="Google Shape;250;p25"/>
          <p:cNvSpPr txBox="1">
            <a:spLocks noGrp="1"/>
          </p:cNvSpPr>
          <p:nvPr>
            <p:ph type="title" idx="4294967295"/>
          </p:nvPr>
        </p:nvSpPr>
        <p:spPr>
          <a:xfrm>
            <a:off x="574996" y="429745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REQUIRED CAPITAL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252" name="Google Shape;252;p25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253" name="Google Shape;253;p25"/>
          <p:cNvSpPr txBox="1">
            <a:spLocks noGrp="1"/>
          </p:cNvSpPr>
          <p:nvPr>
            <p:ph type="body" idx="4294967295"/>
          </p:nvPr>
        </p:nvSpPr>
        <p:spPr>
          <a:xfrm>
            <a:off x="453921" y="4756975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 err="1">
                <a:latin typeface="Oswald" panose="00000500000000000000" pitchFamily="2" charset="0"/>
              </a:rPr>
              <a:t>required_capital</a:t>
            </a:r>
            <a:r>
              <a:rPr lang="en-US" sz="900" b="1" dirty="0">
                <a:latin typeface="Oswald" panose="00000500000000000000" pitchFamily="2" charset="0"/>
              </a:rPr>
              <a:t> = 0.2*(0.5*</a:t>
            </a:r>
            <a:r>
              <a:rPr lang="en-US" sz="900" b="1" dirty="0" err="1">
                <a:latin typeface="Oswald" panose="00000500000000000000" pitchFamily="2" charset="0"/>
              </a:rPr>
              <a:t>loss_baseline</a:t>
            </a:r>
            <a:r>
              <a:rPr lang="en-US" sz="900" b="1" dirty="0">
                <a:latin typeface="Oswald" panose="00000500000000000000" pitchFamily="2" charset="0"/>
              </a:rPr>
              <a:t> + 0.35*</a:t>
            </a:r>
            <a:r>
              <a:rPr lang="en-US" sz="900" b="1" dirty="0" err="1">
                <a:latin typeface="Oswald" panose="00000500000000000000" pitchFamily="2" charset="0"/>
              </a:rPr>
              <a:t>loss_adverse</a:t>
            </a:r>
            <a:r>
              <a:rPr lang="en-US" sz="900" b="1" dirty="0">
                <a:latin typeface="Oswald" panose="00000500000000000000" pitchFamily="2" charset="0"/>
              </a:rPr>
              <a:t> + 0.15*</a:t>
            </a:r>
            <a:r>
              <a:rPr lang="en-US" sz="900" b="1" dirty="0" err="1">
                <a:latin typeface="Oswald" panose="00000500000000000000" pitchFamily="2" charset="0"/>
              </a:rPr>
              <a:t>loss_severlyadverse</a:t>
            </a:r>
            <a:r>
              <a:rPr lang="en-US" sz="900" b="1" dirty="0"/>
              <a:t>)</a:t>
            </a:r>
            <a:endParaRPr sz="900" b="1" dirty="0"/>
          </a:p>
        </p:txBody>
      </p:sp>
      <p:sp>
        <p:nvSpPr>
          <p:cNvPr id="254" name="Google Shape;254;p25"/>
          <p:cNvSpPr/>
          <p:nvPr/>
        </p:nvSpPr>
        <p:spPr>
          <a:xfrm>
            <a:off x="1072971" y="1891941"/>
            <a:ext cx="63882" cy="2258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2623471" y="3461691"/>
            <a:ext cx="63882" cy="2258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5"/>
          <p:cNvSpPr/>
          <p:nvPr/>
        </p:nvSpPr>
        <p:spPr>
          <a:xfrm>
            <a:off x="3628846" y="1717391"/>
            <a:ext cx="63882" cy="2258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4313571" y="3687566"/>
            <a:ext cx="63882" cy="2258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6287346" y="2214591"/>
            <a:ext cx="63882" cy="2258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5"/>
          <p:cNvSpPr/>
          <p:nvPr/>
        </p:nvSpPr>
        <p:spPr>
          <a:xfrm>
            <a:off x="6850196" y="3745866"/>
            <a:ext cx="63882" cy="2258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C68A15-FBC9-480E-873F-4AA382B31E74}"/>
              </a:ext>
            </a:extLst>
          </p:cNvPr>
          <p:cNvSpPr txBox="1"/>
          <p:nvPr/>
        </p:nvSpPr>
        <p:spPr>
          <a:xfrm>
            <a:off x="1667856" y="1856268"/>
            <a:ext cx="43316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7200" b="1" i="0" u="sng" strike="noStrike" dirty="0">
                <a:solidFill>
                  <a:schemeClr val="tx1"/>
                </a:solidFill>
                <a:effectLst/>
                <a:latin typeface="Broadway" panose="04040905080B02020502" pitchFamily="82" charset="0"/>
              </a:rPr>
              <a:t>166.09</a:t>
            </a:r>
            <a:endParaRPr lang="en-IN" sz="7200" dirty="0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>
            <a:spLocks noGrp="1"/>
          </p:cNvSpPr>
          <p:nvPr>
            <p:ph type="ctrTitle" idx="4294967295"/>
          </p:nvPr>
        </p:nvSpPr>
        <p:spPr>
          <a:xfrm>
            <a:off x="733380" y="2823000"/>
            <a:ext cx="5734500" cy="138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chemeClr val="accent3"/>
                </a:solidFill>
              </a:rPr>
              <a:t>THANKYOU</a:t>
            </a:r>
            <a:endParaRPr sz="9600" dirty="0">
              <a:solidFill>
                <a:schemeClr val="accent3"/>
              </a:solidFill>
            </a:endParaRPr>
          </a:p>
        </p:txBody>
      </p:sp>
      <p:sp>
        <p:nvSpPr>
          <p:cNvPr id="266" name="Google Shape;266;p26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48445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3428-5039-4492-84FE-6FC3E7A3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FILES EXTRACTION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A443F-3B1B-4505-912E-897F3B410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Equity portfolio data has been extracted from, ’bankequityportfolio.xlsx</a:t>
            </a:r>
          </a:p>
          <a:p>
            <a:r>
              <a:rPr lang="en-US" sz="2000" dirty="0"/>
              <a:t>Macroeconomic data has been extracted from, ’historicmacroeconomicsdata.xlsx’</a:t>
            </a:r>
          </a:p>
          <a:p>
            <a:r>
              <a:rPr lang="en-US" sz="2000" dirty="0"/>
              <a:t>Baseline , adverse and severely adverse files have been extracted from baseline.xlsx, adverse.xlsx, severlyadverse.xlsx respectively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3643E-B4AA-46A4-B750-C4B4A26FC8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613435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>
            <a:spLocks noGrp="1"/>
          </p:cNvSpPr>
          <p:nvPr>
            <p:ph type="ctrTitle" idx="4294967295"/>
          </p:nvPr>
        </p:nvSpPr>
        <p:spPr>
          <a:xfrm>
            <a:off x="733380" y="2823000"/>
            <a:ext cx="5734500" cy="138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accent3"/>
                </a:solidFill>
              </a:rPr>
              <a:t>DATA </a:t>
            </a:r>
            <a:r>
              <a:rPr lang="en-US" sz="6600" dirty="0">
                <a:solidFill>
                  <a:schemeClr val="accent3"/>
                </a:solidFill>
              </a:rPr>
              <a:t>CLEANING &amp; PRE-PROCESSING</a:t>
            </a:r>
            <a:endParaRPr sz="7200" dirty="0">
              <a:solidFill>
                <a:schemeClr val="accent3"/>
              </a:solidFill>
            </a:endParaRPr>
          </a:p>
        </p:txBody>
      </p:sp>
      <p:sp>
        <p:nvSpPr>
          <p:cNvPr id="266" name="Google Shape;266;p26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481920" y="40401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BANK EQUITY PORTFOLIO-Missing Values</a:t>
            </a:r>
            <a:endParaRPr dirty="0"/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E4E9F8-268E-4C63-93E2-014280DB4A5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04472" y="1321290"/>
            <a:ext cx="3228788" cy="3418200"/>
          </a:xfrm>
        </p:spPr>
        <p:txBody>
          <a:bodyPr/>
          <a:lstStyle/>
          <a:p>
            <a:r>
              <a:rPr lang="en-US" dirty="0"/>
              <a:t>Bank equity portfolio data contained missing values </a:t>
            </a:r>
          </a:p>
          <a:p>
            <a:pPr marL="101600" indent="0">
              <a:buNone/>
            </a:pPr>
            <a:endParaRPr lang="en-US" dirty="0"/>
          </a:p>
          <a:p>
            <a:r>
              <a:rPr lang="en-US" dirty="0"/>
              <a:t>These values were fixed using the method of interpolation using the package Impute TS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E00AB54-0C57-4ED2-A925-0E4B0732A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42281"/>
              </p:ext>
            </p:extLst>
          </p:nvPr>
        </p:nvGraphicFramePr>
        <p:xfrm>
          <a:off x="228600" y="1321290"/>
          <a:ext cx="3459480" cy="30495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53160">
                  <a:extLst>
                    <a:ext uri="{9D8B030D-6E8A-4147-A177-3AD203B41FA5}">
                      <a16:colId xmlns:a16="http://schemas.microsoft.com/office/drawing/2014/main" val="800658073"/>
                    </a:ext>
                  </a:extLst>
                </a:gridCol>
                <a:gridCol w="1153160">
                  <a:extLst>
                    <a:ext uri="{9D8B030D-6E8A-4147-A177-3AD203B41FA5}">
                      <a16:colId xmlns:a16="http://schemas.microsoft.com/office/drawing/2014/main" val="321707310"/>
                    </a:ext>
                  </a:extLst>
                </a:gridCol>
                <a:gridCol w="1153160">
                  <a:extLst>
                    <a:ext uri="{9D8B030D-6E8A-4147-A177-3AD203B41FA5}">
                      <a16:colId xmlns:a16="http://schemas.microsoft.com/office/drawing/2014/main" val="2489293132"/>
                    </a:ext>
                  </a:extLst>
                </a:gridCol>
              </a:tblGrid>
              <a:tr h="488445">
                <a:tc>
                  <a:txBody>
                    <a:bodyPr/>
                    <a:lstStyle/>
                    <a:p>
                      <a:r>
                        <a:rPr lang="en-US" dirty="0"/>
                        <a:t>QUARTER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BEFORE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AFTER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861662"/>
                  </a:ext>
                </a:extLst>
              </a:tr>
              <a:tr h="488445">
                <a:tc>
                  <a:txBody>
                    <a:bodyPr/>
                    <a:lstStyle/>
                    <a:p>
                      <a:r>
                        <a:rPr lang="en-IN" dirty="0"/>
                        <a:t>Q3 2016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2168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826493"/>
                  </a:ext>
                </a:extLst>
              </a:tr>
              <a:tr h="488445">
                <a:tc>
                  <a:txBody>
                    <a:bodyPr/>
                    <a:lstStyle/>
                    <a:p>
                      <a:r>
                        <a:rPr lang="en-IN" dirty="0"/>
                        <a:t>Q4 2016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2239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2239</a:t>
                      </a:r>
                      <a:endParaRPr lang="en-IN" dirty="0"/>
                    </a:p>
                    <a:p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19124"/>
                  </a:ext>
                </a:extLst>
              </a:tr>
              <a:tr h="488445">
                <a:tc>
                  <a:txBody>
                    <a:bodyPr/>
                    <a:lstStyle/>
                    <a:p>
                      <a:r>
                        <a:rPr lang="en-IN" dirty="0"/>
                        <a:t>Q1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2363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2363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73161"/>
                  </a:ext>
                </a:extLst>
              </a:tr>
              <a:tr h="488445">
                <a:tc>
                  <a:txBody>
                    <a:bodyPr/>
                    <a:lstStyle/>
                    <a:p>
                      <a:r>
                        <a:rPr lang="en-IN" dirty="0"/>
                        <a:t>Q2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2423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2423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36416"/>
                  </a:ext>
                </a:extLst>
              </a:tr>
              <a:tr h="488445">
                <a:tc>
                  <a:txBody>
                    <a:bodyPr/>
                    <a:lstStyle/>
                    <a:p>
                      <a:r>
                        <a:rPr lang="en-IN" dirty="0"/>
                        <a:t>Q3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2603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93846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481920" y="40401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BANK EQUITY PORTFOLIO-Outliers</a:t>
            </a:r>
            <a:endParaRPr dirty="0"/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194B8-EB4E-4AAC-9327-C4B7A7AC7B5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We can see there is a sudden jump in the portfolio value</a:t>
            </a:r>
            <a:r>
              <a:rPr lang="en-IN" dirty="0"/>
              <a:t>s.</a:t>
            </a:r>
          </a:p>
          <a:p>
            <a:r>
              <a:rPr lang="en-IN" dirty="0"/>
              <a:t>Outliers were detected and hence the data was altered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DADFE-2D6C-4828-857E-D4F3BAE08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93" y="983190"/>
            <a:ext cx="2914962" cy="1889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CF752F-F4F4-472D-A0B1-5A332AADA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3" y="3146680"/>
            <a:ext cx="2914962" cy="188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92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6464-4F06-4641-BCAA-955D6DCA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MACROECONOMIC DATA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BC996-1CE1-42BA-BD34-8DC3AA055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data was checked for missing values and outliers and it was concluded that data is clean</a:t>
            </a:r>
          </a:p>
          <a:p>
            <a:pPr marL="76200" indent="0">
              <a:buNone/>
            </a:pPr>
            <a:endParaRPr lang="en-US" dirty="0"/>
          </a:p>
          <a:p>
            <a:r>
              <a:rPr lang="en-US" dirty="0"/>
              <a:t>It was filtered according to the time frame of portfolio values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6460A-4414-4FDA-96EE-DF33687A53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338056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>
            <a:spLocks noGrp="1"/>
          </p:cNvSpPr>
          <p:nvPr>
            <p:ph type="ctrTitle" idx="4294967295"/>
          </p:nvPr>
        </p:nvSpPr>
        <p:spPr>
          <a:xfrm>
            <a:off x="733380" y="2823000"/>
            <a:ext cx="5734500" cy="138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chemeClr val="accent3"/>
                </a:solidFill>
              </a:rPr>
              <a:t>DATA </a:t>
            </a:r>
            <a:r>
              <a:rPr lang="en-US" sz="8800" dirty="0">
                <a:solidFill>
                  <a:schemeClr val="accent3"/>
                </a:solidFill>
              </a:rPr>
              <a:t>ANALYSIS</a:t>
            </a:r>
            <a:endParaRPr sz="9600" dirty="0">
              <a:solidFill>
                <a:schemeClr val="accent3"/>
              </a:solidFill>
            </a:endParaRPr>
          </a:p>
        </p:txBody>
      </p:sp>
      <p:sp>
        <p:nvSpPr>
          <p:cNvPr id="266" name="Google Shape;266;p26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883490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Jessica template">
  <a:themeElements>
    <a:clrScheme name="Custom 347">
      <a:dk1>
        <a:srgbClr val="062133"/>
      </a:dk1>
      <a:lt1>
        <a:srgbClr val="FFFFFF"/>
      </a:lt1>
      <a:dk2>
        <a:srgbClr val="878E92"/>
      </a:dk2>
      <a:lt2>
        <a:srgbClr val="E9EEF0"/>
      </a:lt2>
      <a:accent1>
        <a:srgbClr val="0DB8CC"/>
      </a:accent1>
      <a:accent2>
        <a:srgbClr val="FFA604"/>
      </a:accent2>
      <a:accent3>
        <a:srgbClr val="00799E"/>
      </a:accent3>
      <a:accent4>
        <a:srgbClr val="32E4C8"/>
      </a:accent4>
      <a:accent5>
        <a:srgbClr val="FFD104"/>
      </a:accent5>
      <a:accent6>
        <a:srgbClr val="2EC9FF"/>
      </a:accent6>
      <a:hlink>
        <a:srgbClr val="00799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1154</Words>
  <Application>Microsoft Office PowerPoint</Application>
  <PresentationFormat>On-screen Show (16:9)</PresentationFormat>
  <Paragraphs>441</Paragraphs>
  <Slides>37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Broadway</vt:lpstr>
      <vt:lpstr>Oswald</vt:lpstr>
      <vt:lpstr>News Cycle</vt:lpstr>
      <vt:lpstr>Berlin Sans FB Demi</vt:lpstr>
      <vt:lpstr>Arial</vt:lpstr>
      <vt:lpstr>Arial Black</vt:lpstr>
      <vt:lpstr>Calibri</vt:lpstr>
      <vt:lpstr>Jessica template</vt:lpstr>
      <vt:lpstr> CASE STUDY 1-  APPLICATIONS OF ECONOMETRICS IN THE BANKING INDUSTRY</vt:lpstr>
      <vt:lpstr>PowerPoint Presentation</vt:lpstr>
      <vt:lpstr>DATA EXTRACTION</vt:lpstr>
      <vt:lpstr>DATA FILES EXTRACTION</vt:lpstr>
      <vt:lpstr>DATA CLEANING &amp; PRE-PROCESSING</vt:lpstr>
      <vt:lpstr>BANK EQUITY PORTFOLIO-Missing Values</vt:lpstr>
      <vt:lpstr>BANK EQUITY PORTFOLIO-Outliers</vt:lpstr>
      <vt:lpstr>HISTORICAL MACROECONOMIC DATA</vt:lpstr>
      <vt:lpstr>DATA ANALYSIS</vt:lpstr>
      <vt:lpstr>ANALYSIS OF MACROECONOMICS DATA</vt:lpstr>
      <vt:lpstr>PowerPoint Presentation</vt:lpstr>
      <vt:lpstr>LINEAR MODEL OF PORTFOLIO VALUES WITH  EACH INDEPENDENT VARIABLE </vt:lpstr>
      <vt:lpstr>CORRELATION AMONG PAIRS</vt:lpstr>
      <vt:lpstr>DATA VISUALIZATION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BUILDING &amp; PREDICTION</vt:lpstr>
      <vt:lpstr>PATH TO FINAL MODEL</vt:lpstr>
      <vt:lpstr>PROCESS</vt:lpstr>
      <vt:lpstr>FINAL MODEL</vt:lpstr>
      <vt:lpstr>QUANTITATIVE TESTS</vt:lpstr>
      <vt:lpstr>QUALITATIVE TESTS</vt:lpstr>
      <vt:lpstr>PowerPoint Presentation</vt:lpstr>
      <vt:lpstr>IN SAMPLE ANALYSIS</vt:lpstr>
      <vt:lpstr>PowerPoint Presentation</vt:lpstr>
      <vt:lpstr>PowerPoint Presentation</vt:lpstr>
      <vt:lpstr>OUT OF SAMPLE ANALYSIS</vt:lpstr>
      <vt:lpstr>RESULTS </vt:lpstr>
      <vt:lpstr>PowerPoint Presentation</vt:lpstr>
      <vt:lpstr>FORECAST</vt:lpstr>
      <vt:lpstr>EXPECTED LOSS FOR QUARTER</vt:lpstr>
      <vt:lpstr>REQUIRED CAPITAL</vt:lpstr>
      <vt:lpstr>THANKYOU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1-  APPLICATIONS OF ECONOMETRICS IN THE BANKING INDUSTRY</dc:title>
  <dc:creator>juilee jayade</dc:creator>
  <cp:lastModifiedBy>juilee jayade</cp:lastModifiedBy>
  <cp:revision>51</cp:revision>
  <dcterms:modified xsi:type="dcterms:W3CDTF">2021-10-12T12:52:08Z</dcterms:modified>
</cp:coreProperties>
</file>