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Barlow Light" panose="00000400000000000000" pitchFamily="2"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Nunito"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7E8463-1D26-45E3-A67D-8A4EAF9E4739}">
  <a:tblStyle styleId="{977E8463-1D26-45E3-A67D-8A4EAF9E473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560"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0b77af8cfb_3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0b77af8cfb_3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0b77af8cfb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0b77af8cf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0b77af8cfb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0b77af8cf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0b77af8cfb_3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0b77af8cfb_3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0b77af8cfb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0b77af8cfb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0b77af8cfb_3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0b77af8cfb_3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0b77af8cfb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0b77af8cf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0b77af8cf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0b77af8cf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0b77af8cfb_3_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0b77af8cfb_3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0b77af8cfb_3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0b77af8cfb_3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0b77af8cf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0b77af8c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0b77af8cfb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10b77af8cfb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b77af8cfb_2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0b77af8cfb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0b77af8cfb_2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0b77af8cfb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0b77af8cfb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0b77af8cf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0b77af8cfb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0b77af8cfb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0b77af8cfb_3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0b77af8cfb_3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124"/>
        <p:cNvGrpSpPr/>
        <p:nvPr/>
      </p:nvGrpSpPr>
      <p:grpSpPr>
        <a:xfrm>
          <a:off x="0" y="0"/>
          <a:ext cx="0" cy="0"/>
          <a:chOff x="0" y="0"/>
          <a:chExt cx="0" cy="0"/>
        </a:xfrm>
      </p:grpSpPr>
      <p:sp>
        <p:nvSpPr>
          <p:cNvPr id="125" name="Google Shape;125;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6" name="Google Shape;126;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 name="Google Shape;127;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128"/>
        <p:cNvGrpSpPr/>
        <p:nvPr/>
      </p:nvGrpSpPr>
      <p:grpSpPr>
        <a:xfrm>
          <a:off x="0" y="0"/>
          <a:ext cx="0" cy="0"/>
          <a:chOff x="0" y="0"/>
          <a:chExt cx="0" cy="0"/>
        </a:xfrm>
      </p:grpSpPr>
      <p:sp>
        <p:nvSpPr>
          <p:cNvPr id="129" name="Google Shape;129;p14"/>
          <p:cNvSpPr/>
          <p:nvPr/>
        </p:nvSpPr>
        <p:spPr>
          <a:xfrm>
            <a:off x="6100358" y="13"/>
            <a:ext cx="3050400"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4"/>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4"/>
          <p:cNvSpPr/>
          <p:nvPr/>
        </p:nvSpPr>
        <p:spPr>
          <a:xfrm>
            <a:off x="322375" y="646500"/>
            <a:ext cx="4470600" cy="653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2" name="Google Shape;132;p14"/>
          <p:cNvGrpSpPr/>
          <p:nvPr/>
        </p:nvGrpSpPr>
        <p:grpSpPr>
          <a:xfrm>
            <a:off x="-204" y="646493"/>
            <a:ext cx="155867" cy="653721"/>
            <a:chOff x="5385375" y="498300"/>
            <a:chExt cx="802200" cy="556500"/>
          </a:xfrm>
        </p:grpSpPr>
        <p:sp>
          <p:nvSpPr>
            <p:cNvPr id="133" name="Google Shape;133;p14"/>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4"/>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4"/>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6" name="Google Shape;136;p14"/>
          <p:cNvGrpSpPr/>
          <p:nvPr/>
        </p:nvGrpSpPr>
        <p:grpSpPr>
          <a:xfrm>
            <a:off x="5434011" y="4483463"/>
            <a:ext cx="666347" cy="666373"/>
            <a:chOff x="7134700" y="414375"/>
            <a:chExt cx="501919" cy="501900"/>
          </a:xfrm>
        </p:grpSpPr>
        <p:sp>
          <p:nvSpPr>
            <p:cNvPr id="137" name="Google Shape;137;p14"/>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4"/>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4"/>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14"/>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4"/>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4"/>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4"/>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4"/>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4"/>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4"/>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4"/>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4"/>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4"/>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4"/>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4"/>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4"/>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3" name="Google Shape;153;p14"/>
          <p:cNvGrpSpPr/>
          <p:nvPr/>
        </p:nvGrpSpPr>
        <p:grpSpPr>
          <a:xfrm rot="-5400000">
            <a:off x="8018100" y="-167407"/>
            <a:ext cx="318554" cy="653721"/>
            <a:chOff x="5385375" y="498300"/>
            <a:chExt cx="802200" cy="556500"/>
          </a:xfrm>
        </p:grpSpPr>
        <p:sp>
          <p:nvSpPr>
            <p:cNvPr id="154" name="Google Shape;154;p14"/>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14"/>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4"/>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7" name="Google Shape;157;p14"/>
          <p:cNvSpPr txBox="1">
            <a:spLocks noGrp="1"/>
          </p:cNvSpPr>
          <p:nvPr>
            <p:ph type="title"/>
          </p:nvPr>
        </p:nvSpPr>
        <p:spPr>
          <a:xfrm>
            <a:off x="508700" y="646500"/>
            <a:ext cx="4284300" cy="653700"/>
          </a:xfrm>
          <a:prstGeom prst="rect">
            <a:avLst/>
          </a:prstGeom>
          <a:noFill/>
          <a:ln>
            <a:noFill/>
          </a:ln>
        </p:spPr>
        <p:txBody>
          <a:bodyPr spcFirstLastPara="1" wrap="square" lIns="0" tIns="0" rIns="0" bIns="0" anchor="ctr" anchorCtr="0">
            <a:noAutofit/>
          </a:bodyPr>
          <a:lstStyle>
            <a:lvl1pPr lvl="0" algn="l" rtl="0">
              <a:lnSpc>
                <a:spcPct val="80000"/>
              </a:lnSpc>
              <a:spcBef>
                <a:spcPts val="0"/>
              </a:spcBef>
              <a:spcAft>
                <a:spcPts val="0"/>
              </a:spcAft>
              <a:buSzPts val="2600"/>
              <a:buNone/>
              <a:defRPr/>
            </a:lvl1pPr>
            <a:lvl2pPr lvl="1" algn="l" rtl="0">
              <a:lnSpc>
                <a:spcPct val="80000"/>
              </a:lnSpc>
              <a:spcBef>
                <a:spcPts val="0"/>
              </a:spcBef>
              <a:spcAft>
                <a:spcPts val="0"/>
              </a:spcAft>
              <a:buSzPts val="2400"/>
              <a:buNone/>
              <a:defRPr sz="2400"/>
            </a:lvl2pPr>
            <a:lvl3pPr lvl="2" algn="l" rtl="0">
              <a:lnSpc>
                <a:spcPct val="80000"/>
              </a:lnSpc>
              <a:spcBef>
                <a:spcPts val="0"/>
              </a:spcBef>
              <a:spcAft>
                <a:spcPts val="0"/>
              </a:spcAft>
              <a:buSzPts val="2400"/>
              <a:buNone/>
              <a:defRPr sz="2400"/>
            </a:lvl3pPr>
            <a:lvl4pPr lvl="3" algn="l" rtl="0">
              <a:lnSpc>
                <a:spcPct val="80000"/>
              </a:lnSpc>
              <a:spcBef>
                <a:spcPts val="0"/>
              </a:spcBef>
              <a:spcAft>
                <a:spcPts val="0"/>
              </a:spcAft>
              <a:buSzPts val="2400"/>
              <a:buNone/>
              <a:defRPr sz="2400"/>
            </a:lvl4pPr>
            <a:lvl5pPr lvl="4" algn="l" rtl="0">
              <a:lnSpc>
                <a:spcPct val="80000"/>
              </a:lnSpc>
              <a:spcBef>
                <a:spcPts val="0"/>
              </a:spcBef>
              <a:spcAft>
                <a:spcPts val="0"/>
              </a:spcAft>
              <a:buSzPts val="2400"/>
              <a:buNone/>
              <a:defRPr sz="2400"/>
            </a:lvl5pPr>
            <a:lvl6pPr lvl="5" algn="l" rtl="0">
              <a:lnSpc>
                <a:spcPct val="80000"/>
              </a:lnSpc>
              <a:spcBef>
                <a:spcPts val="0"/>
              </a:spcBef>
              <a:spcAft>
                <a:spcPts val="0"/>
              </a:spcAft>
              <a:buSzPts val="2400"/>
              <a:buNone/>
              <a:defRPr sz="2400"/>
            </a:lvl6pPr>
            <a:lvl7pPr lvl="6" algn="l" rtl="0">
              <a:lnSpc>
                <a:spcPct val="80000"/>
              </a:lnSpc>
              <a:spcBef>
                <a:spcPts val="0"/>
              </a:spcBef>
              <a:spcAft>
                <a:spcPts val="0"/>
              </a:spcAft>
              <a:buSzPts val="2400"/>
              <a:buNone/>
              <a:defRPr sz="2400"/>
            </a:lvl7pPr>
            <a:lvl8pPr lvl="7" algn="l" rtl="0">
              <a:lnSpc>
                <a:spcPct val="80000"/>
              </a:lnSpc>
              <a:spcBef>
                <a:spcPts val="0"/>
              </a:spcBef>
              <a:spcAft>
                <a:spcPts val="0"/>
              </a:spcAft>
              <a:buSzPts val="2400"/>
              <a:buNone/>
              <a:defRPr sz="2400"/>
            </a:lvl8pPr>
            <a:lvl9pPr lvl="8" algn="l" rtl="0">
              <a:lnSpc>
                <a:spcPct val="80000"/>
              </a:lnSpc>
              <a:spcBef>
                <a:spcPts val="0"/>
              </a:spcBef>
              <a:spcAft>
                <a:spcPts val="0"/>
              </a:spcAft>
              <a:buSzPts val="2400"/>
              <a:buNone/>
              <a:defRPr sz="2400"/>
            </a:lvl9pPr>
          </a:lstStyle>
          <a:p>
            <a:endParaRPr/>
          </a:p>
        </p:txBody>
      </p:sp>
      <p:sp>
        <p:nvSpPr>
          <p:cNvPr id="158" name="Google Shape;158;p14"/>
          <p:cNvSpPr txBox="1">
            <a:spLocks noGrp="1"/>
          </p:cNvSpPr>
          <p:nvPr>
            <p:ph type="body" idx="1"/>
          </p:nvPr>
        </p:nvSpPr>
        <p:spPr>
          <a:xfrm>
            <a:off x="508700" y="1599700"/>
            <a:ext cx="4284300" cy="2886000"/>
          </a:xfrm>
          <a:prstGeom prst="rect">
            <a:avLst/>
          </a:prstGeom>
          <a:noFill/>
          <a:ln>
            <a:noFill/>
          </a:ln>
        </p:spPr>
        <p:txBody>
          <a:bodyPr spcFirstLastPara="1" wrap="square" lIns="0" tIns="0" rIns="0" bIns="0" anchor="t" anchorCtr="0">
            <a:noAutofit/>
          </a:bodyPr>
          <a:lstStyle>
            <a:lvl1pPr marL="457200" lvl="0" indent="-381000" algn="l" rtl="0">
              <a:lnSpc>
                <a:spcPct val="115000"/>
              </a:lnSpc>
              <a:spcBef>
                <a:spcPts val="600"/>
              </a:spcBef>
              <a:spcAft>
                <a:spcPts val="0"/>
              </a:spcAft>
              <a:buSzPts val="2400"/>
              <a:buChar char="▪"/>
              <a:defRPr/>
            </a:lvl1pPr>
            <a:lvl2pPr marL="914400" lvl="1" indent="-381000" algn="l" rtl="0">
              <a:lnSpc>
                <a:spcPct val="115000"/>
              </a:lnSpc>
              <a:spcBef>
                <a:spcPts val="0"/>
              </a:spcBef>
              <a:spcAft>
                <a:spcPts val="0"/>
              </a:spcAft>
              <a:buSzPts val="2400"/>
              <a:buChar char="▫"/>
              <a:defRPr/>
            </a:lvl2pPr>
            <a:lvl3pPr marL="1371600" lvl="2" indent="-381000" algn="l" rtl="0">
              <a:lnSpc>
                <a:spcPct val="115000"/>
              </a:lnSpc>
              <a:spcBef>
                <a:spcPts val="0"/>
              </a:spcBef>
              <a:spcAft>
                <a:spcPts val="0"/>
              </a:spcAft>
              <a:buSzPts val="2400"/>
              <a:buChar char="▫"/>
              <a:defRPr/>
            </a:lvl3pPr>
            <a:lvl4pPr marL="1828800" lvl="3" indent="-381000" algn="l" rtl="0">
              <a:lnSpc>
                <a:spcPct val="115000"/>
              </a:lnSpc>
              <a:spcBef>
                <a:spcPts val="0"/>
              </a:spcBef>
              <a:spcAft>
                <a:spcPts val="0"/>
              </a:spcAft>
              <a:buSzPts val="2400"/>
              <a:buChar char="▫"/>
              <a:defRPr/>
            </a:lvl4pPr>
            <a:lvl5pPr marL="2286000" lvl="4" indent="-381000" algn="l" rtl="0">
              <a:lnSpc>
                <a:spcPct val="115000"/>
              </a:lnSpc>
              <a:spcBef>
                <a:spcPts val="0"/>
              </a:spcBef>
              <a:spcAft>
                <a:spcPts val="0"/>
              </a:spcAft>
              <a:buSzPts val="2400"/>
              <a:buChar char="▫"/>
              <a:defRPr/>
            </a:lvl5pPr>
            <a:lvl6pPr marL="2743200" lvl="5" indent="-381000" algn="l" rtl="0">
              <a:lnSpc>
                <a:spcPct val="115000"/>
              </a:lnSpc>
              <a:spcBef>
                <a:spcPts val="0"/>
              </a:spcBef>
              <a:spcAft>
                <a:spcPts val="0"/>
              </a:spcAft>
              <a:buSzPts val="2400"/>
              <a:buChar char="▫"/>
              <a:defRPr/>
            </a:lvl6pPr>
            <a:lvl7pPr marL="3200400" lvl="6" indent="-381000" algn="l" rtl="0">
              <a:lnSpc>
                <a:spcPct val="115000"/>
              </a:lnSpc>
              <a:spcBef>
                <a:spcPts val="0"/>
              </a:spcBef>
              <a:spcAft>
                <a:spcPts val="0"/>
              </a:spcAft>
              <a:buSzPts val="2400"/>
              <a:buChar char="▫"/>
              <a:defRPr/>
            </a:lvl7pPr>
            <a:lvl8pPr marL="3657600" lvl="7" indent="-381000" algn="l" rtl="0">
              <a:lnSpc>
                <a:spcPct val="115000"/>
              </a:lnSpc>
              <a:spcBef>
                <a:spcPts val="0"/>
              </a:spcBef>
              <a:spcAft>
                <a:spcPts val="0"/>
              </a:spcAft>
              <a:buSzPts val="2400"/>
              <a:buChar char="▫"/>
              <a:defRPr/>
            </a:lvl8pPr>
            <a:lvl9pPr marL="4114800" lvl="8" indent="-381000" algn="l" rtl="0">
              <a:lnSpc>
                <a:spcPct val="115000"/>
              </a:lnSpc>
              <a:spcBef>
                <a:spcPts val="0"/>
              </a:spcBef>
              <a:spcAft>
                <a:spcPts val="0"/>
              </a:spcAft>
              <a:buSzPts val="2400"/>
              <a:buChar char="▫"/>
              <a:defRPr/>
            </a:lvl9pPr>
          </a:lstStyle>
          <a:p>
            <a:endParaRPr/>
          </a:p>
        </p:txBody>
      </p:sp>
      <p:sp>
        <p:nvSpPr>
          <p:cNvPr id="159" name="Google Shape;159;p14"/>
          <p:cNvSpPr txBox="1">
            <a:spLocks noGrp="1"/>
          </p:cNvSpPr>
          <p:nvPr>
            <p:ph type="sldNum" idx="12"/>
          </p:nvPr>
        </p:nvSpPr>
        <p:spPr>
          <a:xfrm>
            <a:off x="8504254" y="4489800"/>
            <a:ext cx="653700" cy="6537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Barlow Light"/>
                <a:ea typeface="Barlow Light"/>
                <a:cs typeface="Barlow Light"/>
                <a:sym typeface="Barlow Light"/>
              </a:defRPr>
            </a:lvl1pPr>
            <a:lvl2pPr marL="0" marR="0" lvl="1" indent="0" algn="ct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Barlow Light"/>
                <a:ea typeface="Barlow Light"/>
                <a:cs typeface="Barlow Light"/>
                <a:sym typeface="Barlow Light"/>
              </a:defRPr>
            </a:lvl2pPr>
            <a:lvl3pPr marL="0" marR="0" lvl="2" indent="0" algn="ct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Barlow Light"/>
                <a:ea typeface="Barlow Light"/>
                <a:cs typeface="Barlow Light"/>
                <a:sym typeface="Barlow Light"/>
              </a:defRPr>
            </a:lvl3pPr>
            <a:lvl4pPr marL="0" marR="0" lvl="3" indent="0" algn="ct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Barlow Light"/>
                <a:ea typeface="Barlow Light"/>
                <a:cs typeface="Barlow Light"/>
                <a:sym typeface="Barlow Light"/>
              </a:defRPr>
            </a:lvl4pPr>
            <a:lvl5pPr marL="0" marR="0" lvl="4" indent="0" algn="ct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Barlow Light"/>
                <a:ea typeface="Barlow Light"/>
                <a:cs typeface="Barlow Light"/>
                <a:sym typeface="Barlow Light"/>
              </a:defRPr>
            </a:lvl5pPr>
            <a:lvl6pPr marL="0" marR="0" lvl="5" indent="0" algn="ct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Barlow Light"/>
                <a:ea typeface="Barlow Light"/>
                <a:cs typeface="Barlow Light"/>
                <a:sym typeface="Barlow Light"/>
              </a:defRPr>
            </a:lvl6pPr>
            <a:lvl7pPr marL="0" marR="0" lvl="6" indent="0" algn="ct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Barlow Light"/>
                <a:ea typeface="Barlow Light"/>
                <a:cs typeface="Barlow Light"/>
                <a:sym typeface="Barlow Light"/>
              </a:defRPr>
            </a:lvl7pPr>
            <a:lvl8pPr marL="0" marR="0" lvl="7" indent="0" algn="ct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Barlow Light"/>
                <a:ea typeface="Barlow Light"/>
                <a:cs typeface="Barlow Light"/>
                <a:sym typeface="Barlow Light"/>
              </a:defRPr>
            </a:lvl8pPr>
            <a:lvl9pPr marL="0" marR="0" lvl="8" indent="0" algn="ctr" rtl="0">
              <a:lnSpc>
                <a:spcPct val="100000"/>
              </a:lnSpc>
              <a:spcBef>
                <a:spcPts val="0"/>
              </a:spcBef>
              <a:spcAft>
                <a:spcPts val="0"/>
              </a:spcAft>
              <a:buClr>
                <a:srgbClr val="000000"/>
              </a:buClr>
              <a:buSzPts val="1300"/>
              <a:buFont typeface="Arial"/>
              <a:buNone/>
              <a:defRPr sz="1300" b="0" i="0" u="none" strike="noStrike" cap="none">
                <a:solidFill>
                  <a:schemeClr val="lt1"/>
                </a:solidFill>
                <a:latin typeface="Barlow Light"/>
                <a:ea typeface="Barlow Light"/>
                <a:cs typeface="Barlow Light"/>
                <a:sym typeface="Barlow Light"/>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Modernism" TargetMode="External"/><Relationship Id="rId7"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63"/>
        <p:cNvGrpSpPr/>
        <p:nvPr/>
      </p:nvGrpSpPr>
      <p:grpSpPr>
        <a:xfrm>
          <a:off x="0" y="0"/>
          <a:ext cx="0" cy="0"/>
          <a:chOff x="0" y="0"/>
          <a:chExt cx="0" cy="0"/>
        </a:xfrm>
      </p:grpSpPr>
      <p:sp>
        <p:nvSpPr>
          <p:cNvPr id="164" name="Google Shape;164;p15"/>
          <p:cNvSpPr txBox="1">
            <a:spLocks noGrp="1"/>
          </p:cNvSpPr>
          <p:nvPr>
            <p:ph type="ctrTitle"/>
          </p:nvPr>
        </p:nvSpPr>
        <p:spPr>
          <a:xfrm>
            <a:off x="169950" y="555125"/>
            <a:ext cx="8836800" cy="11082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GB" sz="3000" b="1">
                <a:solidFill>
                  <a:schemeClr val="dk1"/>
                </a:solidFill>
                <a:latin typeface="Times New Roman"/>
                <a:ea typeface="Times New Roman"/>
                <a:cs typeface="Times New Roman"/>
                <a:sym typeface="Times New Roman"/>
              </a:rPr>
              <a:t>ARCHITECTURE: APPLICATION OF CALCULUS   IN SKYSCRAPER DESIGN</a:t>
            </a:r>
            <a:endParaRPr sz="3000" b="1">
              <a:solidFill>
                <a:schemeClr val="dk1"/>
              </a:solidFill>
              <a:latin typeface="Times New Roman"/>
              <a:ea typeface="Times New Roman"/>
              <a:cs typeface="Times New Roman"/>
              <a:sym typeface="Times New Roman"/>
            </a:endParaRPr>
          </a:p>
        </p:txBody>
      </p:sp>
      <p:sp>
        <p:nvSpPr>
          <p:cNvPr id="165" name="Google Shape;165;p15"/>
          <p:cNvSpPr txBox="1">
            <a:spLocks noGrp="1"/>
          </p:cNvSpPr>
          <p:nvPr>
            <p:ph type="subTitle" idx="1"/>
          </p:nvPr>
        </p:nvSpPr>
        <p:spPr>
          <a:xfrm>
            <a:off x="2925475" y="2383350"/>
            <a:ext cx="3160800" cy="3768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605"/>
              <a:buNone/>
            </a:pPr>
            <a:r>
              <a:rPr lang="en-GB" sz="2140" b="1">
                <a:solidFill>
                  <a:schemeClr val="dk1"/>
                </a:solidFill>
              </a:rPr>
              <a:t>GROUP 5</a:t>
            </a:r>
            <a:endParaRPr sz="2140" b="1">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txBox="1">
            <a:spLocks noGrp="1"/>
          </p:cNvSpPr>
          <p:nvPr>
            <p:ph type="title"/>
          </p:nvPr>
        </p:nvSpPr>
        <p:spPr>
          <a:xfrm>
            <a:off x="508700" y="646500"/>
            <a:ext cx="4284300" cy="653700"/>
          </a:xfrm>
          <a:prstGeom prst="rect">
            <a:avLst/>
          </a:prstGeom>
        </p:spPr>
        <p:txBody>
          <a:bodyPr spcFirstLastPara="1" wrap="square" lIns="0" tIns="0" rIns="0" bIns="0" anchor="ctr" anchorCtr="0">
            <a:noAutofit/>
          </a:bodyPr>
          <a:lstStyle/>
          <a:p>
            <a:pPr marL="0" lvl="0" indent="0" algn="l" rtl="0">
              <a:lnSpc>
                <a:spcPct val="115000"/>
              </a:lnSpc>
              <a:spcBef>
                <a:spcPts val="1200"/>
              </a:spcBef>
              <a:spcAft>
                <a:spcPts val="0"/>
              </a:spcAft>
              <a:buNone/>
            </a:pPr>
            <a:r>
              <a:rPr lang="en-GB" sz="2866" b="1"/>
              <a:t>Calculus in Structural engineering:</a:t>
            </a:r>
            <a:endParaRPr sz="2866" b="1"/>
          </a:p>
          <a:p>
            <a:pPr marL="0" lvl="0" indent="0" algn="l" rtl="0">
              <a:spcBef>
                <a:spcPts val="1200"/>
              </a:spcBef>
              <a:spcAft>
                <a:spcPts val="0"/>
              </a:spcAft>
              <a:buNone/>
            </a:pPr>
            <a:endParaRPr/>
          </a:p>
        </p:txBody>
      </p:sp>
      <p:sp>
        <p:nvSpPr>
          <p:cNvPr id="230" name="Google Shape;230;p24"/>
          <p:cNvSpPr txBox="1">
            <a:spLocks noGrp="1"/>
          </p:cNvSpPr>
          <p:nvPr>
            <p:ph type="body" idx="1"/>
          </p:nvPr>
        </p:nvSpPr>
        <p:spPr>
          <a:xfrm>
            <a:off x="311700" y="1152475"/>
            <a:ext cx="5221200" cy="3682200"/>
          </a:xfrm>
          <a:prstGeom prst="rect">
            <a:avLst/>
          </a:prstGeom>
        </p:spPr>
        <p:txBody>
          <a:bodyPr spcFirstLastPara="1" wrap="square" lIns="0" tIns="0" rIns="0" bIns="0" anchor="t" anchorCtr="0">
            <a:noAutofit/>
          </a:bodyPr>
          <a:lstStyle/>
          <a:p>
            <a:pPr marL="0" lvl="0" indent="457200" algn="l" rtl="0">
              <a:spcBef>
                <a:spcPts val="1200"/>
              </a:spcBef>
              <a:spcAft>
                <a:spcPts val="0"/>
              </a:spcAft>
              <a:buNone/>
            </a:pPr>
            <a:r>
              <a:rPr lang="en-GB" sz="1800">
                <a:solidFill>
                  <a:srgbClr val="202122"/>
                </a:solidFill>
                <a:latin typeface="Times New Roman"/>
                <a:ea typeface="Times New Roman"/>
                <a:cs typeface="Times New Roman"/>
                <a:sym typeface="Times New Roman"/>
              </a:rPr>
              <a:t>The structures as in the picture on the left  are made with a number of shells that are interconnected and supported by concrete. So, the density of each shell may differ. Therefore it is more difficult to find the total density of the structure. And this is where calculus can be applied  we use vector calculus to calculate the total mass. Architects also use integral calculus to calculate the amount of materials needed for construction and the type of support systems required to prevent constructions from collapsing.</a:t>
            </a:r>
            <a:endParaRPr sz="1800">
              <a:solidFill>
                <a:srgbClr val="202122"/>
              </a:solidFill>
              <a:latin typeface="Times New Roman"/>
              <a:ea typeface="Times New Roman"/>
              <a:cs typeface="Times New Roman"/>
              <a:sym typeface="Times New Roman"/>
            </a:endParaRPr>
          </a:p>
          <a:p>
            <a:pPr marL="0" lvl="0" indent="0" algn="l" rtl="0">
              <a:spcBef>
                <a:spcPts val="1200"/>
              </a:spcBef>
              <a:spcAft>
                <a:spcPts val="0"/>
              </a:spcAft>
              <a:buNone/>
            </a:pPr>
            <a:endParaRPr sz="800">
              <a:solidFill>
                <a:srgbClr val="202122"/>
              </a:solidFill>
              <a:latin typeface="Times New Roman"/>
              <a:ea typeface="Times New Roman"/>
              <a:cs typeface="Times New Roman"/>
              <a:sym typeface="Times New Roman"/>
            </a:endParaRPr>
          </a:p>
          <a:p>
            <a:pPr marL="0" lvl="0" indent="0" algn="l" rtl="0">
              <a:spcBef>
                <a:spcPts val="600"/>
              </a:spcBef>
              <a:spcAft>
                <a:spcPts val="0"/>
              </a:spcAft>
              <a:buNone/>
            </a:pPr>
            <a:endParaRPr sz="800">
              <a:solidFill>
                <a:srgbClr val="202122"/>
              </a:solidFill>
            </a:endParaRPr>
          </a:p>
        </p:txBody>
      </p:sp>
      <p:pic>
        <p:nvPicPr>
          <p:cNvPr id="231" name="Google Shape;231;p24"/>
          <p:cNvPicPr preferRelativeResize="0"/>
          <p:nvPr/>
        </p:nvPicPr>
        <p:blipFill>
          <a:blip r:embed="rId3">
            <a:alphaModFix/>
          </a:blip>
          <a:stretch>
            <a:fillRect/>
          </a:stretch>
        </p:blipFill>
        <p:spPr>
          <a:xfrm>
            <a:off x="5653825" y="1170125"/>
            <a:ext cx="3337775" cy="2388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5"/>
          <p:cNvSpPr txBox="1">
            <a:spLocks noGrp="1"/>
          </p:cNvSpPr>
          <p:nvPr>
            <p:ph type="title"/>
          </p:nvPr>
        </p:nvSpPr>
        <p:spPr>
          <a:xfrm>
            <a:off x="508700" y="646500"/>
            <a:ext cx="4284300" cy="653700"/>
          </a:xfrm>
          <a:prstGeom prst="rect">
            <a:avLst/>
          </a:prstGeom>
        </p:spPr>
        <p:txBody>
          <a:bodyPr spcFirstLastPara="1" wrap="square" lIns="0" tIns="0" rIns="0" bIns="0" anchor="ctr" anchorCtr="0">
            <a:noAutofit/>
          </a:bodyPr>
          <a:lstStyle/>
          <a:p>
            <a:pPr marL="0" lvl="0" indent="0" algn="l" rtl="0">
              <a:lnSpc>
                <a:spcPct val="115000"/>
              </a:lnSpc>
              <a:spcBef>
                <a:spcPts val="1200"/>
              </a:spcBef>
              <a:spcAft>
                <a:spcPts val="0"/>
              </a:spcAft>
              <a:buClr>
                <a:schemeClr val="dk1"/>
              </a:buClr>
              <a:buSzPts val="1100"/>
              <a:buFont typeface="Arial"/>
              <a:buNone/>
            </a:pPr>
            <a:r>
              <a:rPr lang="en-GB" sz="2866" b="1">
                <a:latin typeface="Times New Roman"/>
                <a:ea typeface="Times New Roman"/>
                <a:cs typeface="Times New Roman"/>
                <a:sym typeface="Times New Roman"/>
              </a:rPr>
              <a:t>Calculus in </a:t>
            </a:r>
            <a:r>
              <a:rPr lang="en-GB" sz="2750" b="1">
                <a:latin typeface="Times New Roman"/>
                <a:ea typeface="Times New Roman"/>
                <a:cs typeface="Times New Roman"/>
                <a:sym typeface="Times New Roman"/>
              </a:rPr>
              <a:t>Lighting analysis and design inside buildings:</a:t>
            </a:r>
            <a:endParaRPr sz="2750" b="1">
              <a:latin typeface="Times New Roman"/>
              <a:ea typeface="Times New Roman"/>
              <a:cs typeface="Times New Roman"/>
              <a:sym typeface="Times New Roman"/>
            </a:endParaRPr>
          </a:p>
          <a:p>
            <a:pPr marL="0" lvl="0" indent="0" algn="l" rtl="0">
              <a:spcBef>
                <a:spcPts val="1200"/>
              </a:spcBef>
              <a:spcAft>
                <a:spcPts val="0"/>
              </a:spcAft>
              <a:buNone/>
            </a:pPr>
            <a:endParaRPr/>
          </a:p>
        </p:txBody>
      </p:sp>
      <p:sp>
        <p:nvSpPr>
          <p:cNvPr id="237" name="Google Shape;237;p25"/>
          <p:cNvSpPr txBox="1">
            <a:spLocks noGrp="1"/>
          </p:cNvSpPr>
          <p:nvPr>
            <p:ph type="body" idx="1"/>
          </p:nvPr>
        </p:nvSpPr>
        <p:spPr>
          <a:xfrm>
            <a:off x="419175" y="1518125"/>
            <a:ext cx="4093200" cy="2972700"/>
          </a:xfrm>
          <a:prstGeom prst="rect">
            <a:avLst/>
          </a:prstGeom>
        </p:spPr>
        <p:txBody>
          <a:bodyPr spcFirstLastPara="1" wrap="square" lIns="0" tIns="0" rIns="0" bIns="0" anchor="t" anchorCtr="0">
            <a:noAutofit/>
          </a:bodyPr>
          <a:lstStyle/>
          <a:p>
            <a:pPr marL="0" lvl="0" indent="0" algn="l" rtl="0">
              <a:spcBef>
                <a:spcPts val="1200"/>
              </a:spcBef>
              <a:spcAft>
                <a:spcPts val="0"/>
              </a:spcAft>
              <a:buClr>
                <a:schemeClr val="dk1"/>
              </a:buClr>
              <a:buSzPts val="1100"/>
              <a:buFont typeface="Arial"/>
              <a:buNone/>
            </a:pPr>
            <a:r>
              <a:rPr lang="en-GB" sz="1800" b="1">
                <a:solidFill>
                  <a:srgbClr val="202122"/>
                </a:solidFill>
              </a:rPr>
              <a:t>a] Watts per Square Metre Method:</a:t>
            </a:r>
            <a:endParaRPr sz="1800" b="1">
              <a:solidFill>
                <a:srgbClr val="202122"/>
              </a:solidFill>
            </a:endParaRPr>
          </a:p>
          <a:p>
            <a:pPr marL="0" lvl="0" indent="0" algn="l" rtl="0">
              <a:spcBef>
                <a:spcPts val="1200"/>
              </a:spcBef>
              <a:spcAft>
                <a:spcPts val="0"/>
              </a:spcAft>
              <a:buClr>
                <a:schemeClr val="dk1"/>
              </a:buClr>
              <a:buSzPts val="1100"/>
              <a:buFont typeface="Arial"/>
              <a:buNone/>
            </a:pPr>
            <a:r>
              <a:rPr lang="en-GB" sz="1800">
                <a:solidFill>
                  <a:srgbClr val="202122"/>
                </a:solidFill>
              </a:rPr>
              <a:t>This is principally a “rule of thumb” method, very handy for rough calculation or checking. It consists in making an allowance of watts per square metre of area to be illuminated according to the illumination desired on the assumption of an average figure of overall efficiency of the system</a:t>
            </a:r>
            <a:r>
              <a:rPr lang="en-GB" sz="1700">
                <a:solidFill>
                  <a:srgbClr val="202122"/>
                </a:solidFill>
              </a:rPr>
              <a:t>. </a:t>
            </a:r>
            <a:endParaRPr sz="1700">
              <a:solidFill>
                <a:srgbClr val="202122"/>
              </a:solidFill>
            </a:endParaRPr>
          </a:p>
          <a:p>
            <a:pPr marL="0" lvl="0" indent="0" algn="l" rtl="0">
              <a:spcBef>
                <a:spcPts val="600"/>
              </a:spcBef>
              <a:spcAft>
                <a:spcPts val="0"/>
              </a:spcAft>
              <a:buNone/>
            </a:pPr>
            <a:endParaRPr sz="2255" b="1">
              <a:solidFill>
                <a:srgbClr val="202122"/>
              </a:solidFill>
            </a:endParaRPr>
          </a:p>
        </p:txBody>
      </p:sp>
      <p:pic>
        <p:nvPicPr>
          <p:cNvPr id="238" name="Google Shape;238;p25"/>
          <p:cNvPicPr preferRelativeResize="0"/>
          <p:nvPr/>
        </p:nvPicPr>
        <p:blipFill>
          <a:blip r:embed="rId3">
            <a:alphaModFix/>
          </a:blip>
          <a:stretch>
            <a:fillRect/>
          </a:stretch>
        </p:blipFill>
        <p:spPr>
          <a:xfrm>
            <a:off x="4572000" y="1074350"/>
            <a:ext cx="4439200" cy="3276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6"/>
          <p:cNvSpPr txBox="1">
            <a:spLocks noGrp="1"/>
          </p:cNvSpPr>
          <p:nvPr>
            <p:ph type="title"/>
          </p:nvPr>
        </p:nvSpPr>
        <p:spPr>
          <a:xfrm>
            <a:off x="508700" y="646500"/>
            <a:ext cx="4284300" cy="653700"/>
          </a:xfrm>
          <a:prstGeom prst="rect">
            <a:avLst/>
          </a:prstGeom>
        </p:spPr>
        <p:txBody>
          <a:bodyPr spcFirstLastPara="1" wrap="square" lIns="0" tIns="0" rIns="0" bIns="0"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en-GB" sz="2866" b="1">
                <a:latin typeface="Times New Roman"/>
                <a:ea typeface="Times New Roman"/>
                <a:cs typeface="Times New Roman"/>
                <a:sym typeface="Times New Roman"/>
              </a:rPr>
              <a:t>Calculus in </a:t>
            </a:r>
            <a:r>
              <a:rPr lang="en-GB" sz="2500" b="1">
                <a:latin typeface="Times New Roman"/>
                <a:ea typeface="Times New Roman"/>
                <a:cs typeface="Times New Roman"/>
                <a:sym typeface="Times New Roman"/>
              </a:rPr>
              <a:t>Lighting analysis and design inside buildings:</a:t>
            </a:r>
            <a:endParaRPr sz="2500">
              <a:latin typeface="Times New Roman"/>
              <a:ea typeface="Times New Roman"/>
              <a:cs typeface="Times New Roman"/>
              <a:sym typeface="Times New Roman"/>
            </a:endParaRPr>
          </a:p>
        </p:txBody>
      </p:sp>
      <p:sp>
        <p:nvSpPr>
          <p:cNvPr id="244" name="Google Shape;244;p26"/>
          <p:cNvSpPr txBox="1">
            <a:spLocks noGrp="1"/>
          </p:cNvSpPr>
          <p:nvPr>
            <p:ph type="body" idx="1"/>
          </p:nvPr>
        </p:nvSpPr>
        <p:spPr>
          <a:xfrm>
            <a:off x="419175" y="1450150"/>
            <a:ext cx="4152900" cy="3118800"/>
          </a:xfrm>
          <a:prstGeom prst="rect">
            <a:avLst/>
          </a:prstGeom>
        </p:spPr>
        <p:txBody>
          <a:bodyPr spcFirstLastPara="1" wrap="square" lIns="0" tIns="0" rIns="0" bIns="0" anchor="t" anchorCtr="0">
            <a:noAutofit/>
          </a:bodyPr>
          <a:lstStyle/>
          <a:p>
            <a:pPr marL="0" lvl="0" indent="0" algn="l" rtl="0">
              <a:spcBef>
                <a:spcPts val="1200"/>
              </a:spcBef>
              <a:spcAft>
                <a:spcPts val="0"/>
              </a:spcAft>
              <a:buNone/>
            </a:pPr>
            <a:r>
              <a:rPr lang="en-GB" sz="2316" b="1">
                <a:solidFill>
                  <a:srgbClr val="202122"/>
                </a:solidFill>
                <a:latin typeface="Times New Roman"/>
                <a:ea typeface="Times New Roman"/>
                <a:cs typeface="Times New Roman"/>
                <a:sym typeface="Times New Roman"/>
              </a:rPr>
              <a:t>b] Lumen or Light Flux Method:</a:t>
            </a:r>
            <a:endParaRPr sz="2316" b="1">
              <a:solidFill>
                <a:srgbClr val="202122"/>
              </a:solidFill>
              <a:latin typeface="Times New Roman"/>
              <a:ea typeface="Times New Roman"/>
              <a:cs typeface="Times New Roman"/>
              <a:sym typeface="Times New Roman"/>
            </a:endParaRPr>
          </a:p>
          <a:p>
            <a:pPr marL="0" lvl="0" indent="0" algn="l" rtl="0">
              <a:spcBef>
                <a:spcPts val="1200"/>
              </a:spcBef>
              <a:spcAft>
                <a:spcPts val="0"/>
              </a:spcAft>
              <a:buNone/>
            </a:pPr>
            <a:r>
              <a:rPr lang="en-GB" sz="1600">
                <a:solidFill>
                  <a:srgbClr val="202122"/>
                </a:solidFill>
              </a:rPr>
              <a:t>This method is applicable to those cases where the sources of light are such as to produce an approximate uniform illumination over the working plane or where an average value is required. From the size of lamp or lamps employed and from their efficiency total lumens output are determined.</a:t>
            </a:r>
            <a:endParaRPr sz="1600">
              <a:solidFill>
                <a:srgbClr val="202122"/>
              </a:solidFill>
            </a:endParaRPr>
          </a:p>
          <a:p>
            <a:pPr marL="0" lvl="0" indent="0" algn="l" rtl="0">
              <a:spcBef>
                <a:spcPts val="1200"/>
              </a:spcBef>
              <a:spcAft>
                <a:spcPts val="0"/>
              </a:spcAft>
              <a:buClr>
                <a:schemeClr val="dk1"/>
              </a:buClr>
              <a:buSzPts val="1100"/>
              <a:buFont typeface="Arial"/>
              <a:buNone/>
            </a:pPr>
            <a:endParaRPr sz="1500" b="1">
              <a:solidFill>
                <a:srgbClr val="202122"/>
              </a:solidFill>
            </a:endParaRPr>
          </a:p>
          <a:p>
            <a:pPr marL="0" lvl="0" indent="0" algn="l" rtl="0">
              <a:spcBef>
                <a:spcPts val="600"/>
              </a:spcBef>
              <a:spcAft>
                <a:spcPts val="0"/>
              </a:spcAft>
              <a:buNone/>
            </a:pPr>
            <a:endParaRPr sz="1600">
              <a:solidFill>
                <a:srgbClr val="202122"/>
              </a:solidFill>
            </a:endParaRPr>
          </a:p>
        </p:txBody>
      </p:sp>
      <p:pic>
        <p:nvPicPr>
          <p:cNvPr id="245" name="Google Shape;245;p26"/>
          <p:cNvPicPr preferRelativeResize="0"/>
          <p:nvPr/>
        </p:nvPicPr>
        <p:blipFill>
          <a:blip r:embed="rId3">
            <a:alphaModFix/>
          </a:blip>
          <a:stretch>
            <a:fillRect/>
          </a:stretch>
        </p:blipFill>
        <p:spPr>
          <a:xfrm>
            <a:off x="4754050" y="1296050"/>
            <a:ext cx="4078250" cy="32728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7"/>
          <p:cNvSpPr txBox="1">
            <a:spLocks noGrp="1"/>
          </p:cNvSpPr>
          <p:nvPr>
            <p:ph type="title"/>
          </p:nvPr>
        </p:nvSpPr>
        <p:spPr>
          <a:xfrm>
            <a:off x="508700" y="646500"/>
            <a:ext cx="4284300" cy="653700"/>
          </a:xfrm>
          <a:prstGeom prst="rect">
            <a:avLst/>
          </a:prstGeom>
        </p:spPr>
        <p:txBody>
          <a:bodyPr spcFirstLastPara="1" wrap="square" lIns="0" tIns="0" rIns="0" bIns="0"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en-GB" sz="2866" b="1">
                <a:latin typeface="Times New Roman"/>
                <a:ea typeface="Times New Roman"/>
                <a:cs typeface="Times New Roman"/>
                <a:sym typeface="Times New Roman"/>
              </a:rPr>
              <a:t>Calculus in </a:t>
            </a:r>
            <a:r>
              <a:rPr lang="en-GB" sz="2500" b="1">
                <a:latin typeface="Times New Roman"/>
                <a:ea typeface="Times New Roman"/>
                <a:cs typeface="Times New Roman"/>
                <a:sym typeface="Times New Roman"/>
              </a:rPr>
              <a:t>Lighting analysis and design inside buildings:</a:t>
            </a:r>
            <a:endParaRPr sz="2500">
              <a:latin typeface="Times New Roman"/>
              <a:ea typeface="Times New Roman"/>
              <a:cs typeface="Times New Roman"/>
              <a:sym typeface="Times New Roman"/>
            </a:endParaRPr>
          </a:p>
        </p:txBody>
      </p:sp>
      <p:sp>
        <p:nvSpPr>
          <p:cNvPr id="251" name="Google Shape;251;p27"/>
          <p:cNvSpPr txBox="1">
            <a:spLocks noGrp="1"/>
          </p:cNvSpPr>
          <p:nvPr>
            <p:ph type="body" idx="1"/>
          </p:nvPr>
        </p:nvSpPr>
        <p:spPr>
          <a:xfrm>
            <a:off x="508700" y="1599700"/>
            <a:ext cx="4284300" cy="2886000"/>
          </a:xfrm>
          <a:prstGeom prst="rect">
            <a:avLst/>
          </a:prstGeom>
        </p:spPr>
        <p:txBody>
          <a:bodyPr spcFirstLastPara="1" wrap="square" lIns="0" tIns="0" rIns="0" bIns="0" anchor="t" anchorCtr="0">
            <a:noAutofit/>
          </a:bodyPr>
          <a:lstStyle/>
          <a:p>
            <a:pPr marL="0" lvl="0" indent="0" algn="l" rtl="0">
              <a:spcBef>
                <a:spcPts val="1200"/>
              </a:spcBef>
              <a:spcAft>
                <a:spcPts val="0"/>
              </a:spcAft>
              <a:buNone/>
            </a:pPr>
            <a:r>
              <a:rPr lang="en-GB" sz="1500" b="1" dirty="0">
                <a:solidFill>
                  <a:srgbClr val="202122"/>
                </a:solidFill>
                <a:latin typeface="Times New Roman"/>
                <a:ea typeface="Times New Roman"/>
                <a:cs typeface="Times New Roman"/>
                <a:sym typeface="Times New Roman"/>
              </a:rPr>
              <a:t>     ] Lumen or Light Flux Method:</a:t>
            </a:r>
            <a:endParaRPr sz="1500" dirty="0">
              <a:solidFill>
                <a:srgbClr val="202122"/>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r>
              <a:rPr lang="en-GB" sz="1500" dirty="0">
                <a:solidFill>
                  <a:srgbClr val="202122"/>
                </a:solidFill>
                <a:latin typeface="Times New Roman"/>
                <a:ea typeface="Times New Roman"/>
                <a:cs typeface="Times New Roman"/>
                <a:sym typeface="Times New Roman"/>
              </a:rPr>
              <a:t>Multiplying the total lumens output from the source by coefficient of utilization, the lumens received on the working plane are determined. If the lamps and surroundings are not perfectly clean, then in determination of lumens received on working plane, the depreciation factor or maintenance factor should be included, </a:t>
            </a:r>
            <a:endParaRPr sz="1500" dirty="0">
              <a:solidFill>
                <a:srgbClr val="202122"/>
              </a:solidFill>
              <a:latin typeface="Times New Roman"/>
              <a:ea typeface="Times New Roman"/>
              <a:cs typeface="Times New Roman"/>
              <a:sym typeface="Times New Roman"/>
            </a:endParaRPr>
          </a:p>
          <a:p>
            <a:pPr marL="0" lvl="0" indent="0" algn="l" rtl="0">
              <a:spcBef>
                <a:spcPts val="600"/>
              </a:spcBef>
              <a:spcAft>
                <a:spcPts val="0"/>
              </a:spcAft>
              <a:buNone/>
            </a:pPr>
            <a:endParaRPr sz="1700" dirty="0">
              <a:solidFill>
                <a:srgbClr val="202122"/>
              </a:solidFill>
            </a:endParaRPr>
          </a:p>
          <a:p>
            <a:pPr marL="0" lvl="0" indent="0" algn="l" rtl="0">
              <a:spcBef>
                <a:spcPts val="1200"/>
              </a:spcBef>
              <a:spcAft>
                <a:spcPts val="0"/>
              </a:spcAft>
              <a:buNone/>
            </a:pPr>
            <a:r>
              <a:rPr lang="en-GB" b="1" dirty="0">
                <a:solidFill>
                  <a:schemeClr val="dk1"/>
                </a:solidFill>
                <a:latin typeface="Times New Roman"/>
                <a:ea typeface="Times New Roman"/>
                <a:cs typeface="Times New Roman"/>
                <a:sym typeface="Times New Roman"/>
              </a:rPr>
              <a:t>b</a:t>
            </a:r>
            <a:endParaRPr sz="1700" dirty="0">
              <a:solidFill>
                <a:srgbClr val="202122"/>
              </a:solidFill>
            </a:endParaRPr>
          </a:p>
        </p:txBody>
      </p:sp>
      <p:pic>
        <p:nvPicPr>
          <p:cNvPr id="252" name="Google Shape;252;p27"/>
          <p:cNvPicPr preferRelativeResize="0"/>
          <p:nvPr/>
        </p:nvPicPr>
        <p:blipFill>
          <a:blip r:embed="rId3">
            <a:alphaModFix/>
          </a:blip>
          <a:stretch>
            <a:fillRect/>
          </a:stretch>
        </p:blipFill>
        <p:spPr>
          <a:xfrm>
            <a:off x="2240473" y="3843301"/>
            <a:ext cx="6285400" cy="10840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8"/>
          <p:cNvSpPr txBox="1">
            <a:spLocks noGrp="1"/>
          </p:cNvSpPr>
          <p:nvPr>
            <p:ph type="title"/>
          </p:nvPr>
        </p:nvSpPr>
        <p:spPr>
          <a:xfrm>
            <a:off x="508700" y="646500"/>
            <a:ext cx="4284300" cy="653700"/>
          </a:xfrm>
          <a:prstGeom prst="rect">
            <a:avLst/>
          </a:prstGeom>
        </p:spPr>
        <p:txBody>
          <a:bodyPr spcFirstLastPara="1" wrap="square" lIns="0" tIns="0" rIns="0" bIns="0"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en-GB" sz="2866" b="1">
                <a:latin typeface="Times New Roman"/>
                <a:ea typeface="Times New Roman"/>
                <a:cs typeface="Times New Roman"/>
                <a:sym typeface="Times New Roman"/>
              </a:rPr>
              <a:t>Calculus in </a:t>
            </a:r>
            <a:r>
              <a:rPr lang="en-GB" sz="2500" b="1">
                <a:latin typeface="Times New Roman"/>
                <a:ea typeface="Times New Roman"/>
                <a:cs typeface="Times New Roman"/>
                <a:sym typeface="Times New Roman"/>
              </a:rPr>
              <a:t>Lighting analysis and design inside buildings:</a:t>
            </a:r>
            <a:endParaRPr/>
          </a:p>
        </p:txBody>
      </p:sp>
      <p:sp>
        <p:nvSpPr>
          <p:cNvPr id="258" name="Google Shape;258;p28"/>
          <p:cNvSpPr txBox="1">
            <a:spLocks noGrp="1"/>
          </p:cNvSpPr>
          <p:nvPr>
            <p:ph type="body" idx="1"/>
          </p:nvPr>
        </p:nvSpPr>
        <p:spPr>
          <a:xfrm>
            <a:off x="442800" y="1463600"/>
            <a:ext cx="4284300" cy="3105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GB" sz="1750" b="1">
                <a:solidFill>
                  <a:srgbClr val="202122"/>
                </a:solidFill>
                <a:latin typeface="Times New Roman"/>
                <a:ea typeface="Times New Roman"/>
                <a:cs typeface="Times New Roman"/>
                <a:sym typeface="Times New Roman"/>
              </a:rPr>
              <a:t>c] Point to Point or Inverse-Square Law Method:</a:t>
            </a:r>
            <a:endParaRPr sz="1750" b="1">
              <a:solidFill>
                <a:srgbClr val="202122"/>
              </a:solidFill>
              <a:latin typeface="Times New Roman"/>
              <a:ea typeface="Times New Roman"/>
              <a:cs typeface="Times New Roman"/>
              <a:sym typeface="Times New Roman"/>
            </a:endParaRPr>
          </a:p>
          <a:p>
            <a:pPr marL="0" lvl="0" indent="0" algn="l" rtl="0">
              <a:spcBef>
                <a:spcPts val="0"/>
              </a:spcBef>
              <a:spcAft>
                <a:spcPts val="0"/>
              </a:spcAft>
              <a:buNone/>
            </a:pPr>
            <a:r>
              <a:rPr lang="en-GB" sz="1500">
                <a:solidFill>
                  <a:srgbClr val="202122"/>
                </a:solidFill>
                <a:latin typeface="Times New Roman"/>
                <a:ea typeface="Times New Roman"/>
                <a:cs typeface="Times New Roman"/>
                <a:sym typeface="Times New Roman"/>
              </a:rPr>
              <a:t>This method is applicable where the illumination at a point due to one or more sources of light is required, the candle powers of the sources in the particular direction under consideration being known. If a polar curve of lamp and its reflector giving candle powers of the lamp in different directions is known, the illumination at any point within the range of the lamp can be calculated from the inverse square law.</a:t>
            </a:r>
            <a:endParaRPr sz="1500">
              <a:solidFill>
                <a:srgbClr val="202122"/>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000" b="1">
              <a:solidFill>
                <a:srgbClr val="202122"/>
              </a:solidFill>
              <a:latin typeface="Times New Roman"/>
              <a:ea typeface="Times New Roman"/>
              <a:cs typeface="Times New Roman"/>
              <a:sym typeface="Times New Roman"/>
            </a:endParaRPr>
          </a:p>
          <a:p>
            <a:pPr marL="0" lvl="0" indent="0" algn="l" rtl="0">
              <a:spcBef>
                <a:spcPts val="600"/>
              </a:spcBef>
              <a:spcAft>
                <a:spcPts val="0"/>
              </a:spcAft>
              <a:buNone/>
            </a:pPr>
            <a:endParaRPr>
              <a:solidFill>
                <a:srgbClr val="202122"/>
              </a:solidFill>
            </a:endParaRPr>
          </a:p>
        </p:txBody>
      </p:sp>
      <p:pic>
        <p:nvPicPr>
          <p:cNvPr id="259" name="Google Shape;259;p28"/>
          <p:cNvPicPr preferRelativeResize="0"/>
          <p:nvPr/>
        </p:nvPicPr>
        <p:blipFill>
          <a:blip r:embed="rId3">
            <a:alphaModFix/>
          </a:blip>
          <a:stretch>
            <a:fillRect/>
          </a:stretch>
        </p:blipFill>
        <p:spPr>
          <a:xfrm>
            <a:off x="4727100" y="1459395"/>
            <a:ext cx="4112100" cy="2224710"/>
          </a:xfrm>
          <a:prstGeom prst="rect">
            <a:avLst/>
          </a:prstGeom>
          <a:solidFill>
            <a:schemeClr val="tx2"/>
          </a:solid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9"/>
          <p:cNvSpPr txBox="1">
            <a:spLocks noGrp="1"/>
          </p:cNvSpPr>
          <p:nvPr>
            <p:ph type="title"/>
          </p:nvPr>
        </p:nvSpPr>
        <p:spPr>
          <a:xfrm>
            <a:off x="508700" y="646500"/>
            <a:ext cx="4284300" cy="653700"/>
          </a:xfrm>
          <a:prstGeom prst="rect">
            <a:avLst/>
          </a:prstGeom>
        </p:spPr>
        <p:txBody>
          <a:bodyPr spcFirstLastPara="1" wrap="square" lIns="0" tIns="0" rIns="0" bIns="0" anchor="ctr" anchorCtr="0">
            <a:noAutofit/>
          </a:bodyPr>
          <a:lstStyle/>
          <a:p>
            <a:pPr marL="0" lvl="0" indent="0" algn="l" rtl="0">
              <a:lnSpc>
                <a:spcPct val="115000"/>
              </a:lnSpc>
              <a:spcBef>
                <a:spcPts val="1200"/>
              </a:spcBef>
              <a:spcAft>
                <a:spcPts val="1200"/>
              </a:spcAft>
              <a:buClr>
                <a:schemeClr val="dk1"/>
              </a:buClr>
              <a:buSzPts val="1100"/>
              <a:buFont typeface="Arial"/>
              <a:buNone/>
            </a:pPr>
            <a:r>
              <a:rPr lang="en-GB" sz="2866" b="1">
                <a:latin typeface="Times New Roman"/>
                <a:ea typeface="Times New Roman"/>
                <a:cs typeface="Times New Roman"/>
                <a:sym typeface="Times New Roman"/>
              </a:rPr>
              <a:t>Calculus in </a:t>
            </a:r>
            <a:r>
              <a:rPr lang="en-GB" sz="2500" b="1">
                <a:latin typeface="Times New Roman"/>
                <a:ea typeface="Times New Roman"/>
                <a:cs typeface="Times New Roman"/>
                <a:sym typeface="Times New Roman"/>
              </a:rPr>
              <a:t>Lighting analysis and design inside buildings:</a:t>
            </a:r>
            <a:endParaRPr/>
          </a:p>
        </p:txBody>
      </p:sp>
      <p:sp>
        <p:nvSpPr>
          <p:cNvPr id="265" name="Google Shape;265;p29"/>
          <p:cNvSpPr txBox="1">
            <a:spLocks noGrp="1"/>
          </p:cNvSpPr>
          <p:nvPr>
            <p:ph type="body" idx="1"/>
          </p:nvPr>
        </p:nvSpPr>
        <p:spPr>
          <a:xfrm>
            <a:off x="418175" y="1435725"/>
            <a:ext cx="4153800" cy="3133200"/>
          </a:xfrm>
          <a:prstGeom prst="rect">
            <a:avLst/>
          </a:prstGeom>
        </p:spPr>
        <p:txBody>
          <a:bodyPr spcFirstLastPara="1" wrap="square" lIns="0" tIns="0" rIns="0" bIns="0" anchor="t" anchorCtr="0">
            <a:noAutofit/>
          </a:bodyPr>
          <a:lstStyle/>
          <a:p>
            <a:pPr marL="0" lvl="0" indent="0" algn="l" rtl="0">
              <a:spcBef>
                <a:spcPts val="1200"/>
              </a:spcBef>
              <a:spcAft>
                <a:spcPts val="0"/>
              </a:spcAft>
              <a:buNone/>
            </a:pPr>
            <a:r>
              <a:rPr lang="en-GB" sz="1600" b="1">
                <a:solidFill>
                  <a:srgbClr val="202122"/>
                </a:solidFill>
                <a:latin typeface="Times New Roman"/>
                <a:ea typeface="Times New Roman"/>
                <a:cs typeface="Times New Roman"/>
                <a:sym typeface="Times New Roman"/>
              </a:rPr>
              <a:t>c] Point to Point or Inverse-Square Law Method:</a:t>
            </a:r>
            <a:endParaRPr sz="1600" b="1">
              <a:solidFill>
                <a:srgbClr val="202122"/>
              </a:solidFill>
              <a:latin typeface="Times New Roman"/>
              <a:ea typeface="Times New Roman"/>
              <a:cs typeface="Times New Roman"/>
              <a:sym typeface="Times New Roman"/>
            </a:endParaRPr>
          </a:p>
          <a:p>
            <a:pPr marL="0" lvl="0" indent="0" algn="l" rtl="0">
              <a:spcBef>
                <a:spcPts val="1200"/>
              </a:spcBef>
              <a:spcAft>
                <a:spcPts val="0"/>
              </a:spcAft>
              <a:buNone/>
            </a:pPr>
            <a:r>
              <a:rPr lang="en-GB" sz="1600">
                <a:solidFill>
                  <a:srgbClr val="202122"/>
                </a:solidFill>
                <a:latin typeface="Times New Roman"/>
                <a:ea typeface="Times New Roman"/>
                <a:cs typeface="Times New Roman"/>
                <a:sym typeface="Times New Roman"/>
              </a:rPr>
              <a:t>If two and more than two lamps are illuminating the same working plane, the illumination due to each can be calculated and added. This method is not much used because of its complicated and cumbersome applications. It is employed only in some special problems, such as flood lighting, yard lighting</a:t>
            </a:r>
            <a:endParaRPr sz="1600">
              <a:solidFill>
                <a:srgbClr val="202122"/>
              </a:solidFill>
              <a:latin typeface="Times New Roman"/>
              <a:ea typeface="Times New Roman"/>
              <a:cs typeface="Times New Roman"/>
              <a:sym typeface="Times New Roman"/>
            </a:endParaRPr>
          </a:p>
          <a:p>
            <a:pPr marL="0" lvl="0" indent="0" algn="l" rtl="0">
              <a:spcBef>
                <a:spcPts val="1200"/>
              </a:spcBef>
              <a:spcAft>
                <a:spcPts val="0"/>
              </a:spcAft>
              <a:buClr>
                <a:schemeClr val="dk1"/>
              </a:buClr>
              <a:buSzPts val="1100"/>
              <a:buFont typeface="Arial"/>
              <a:buNone/>
            </a:pPr>
            <a:endParaRPr b="1">
              <a:solidFill>
                <a:srgbClr val="202122"/>
              </a:solidFill>
              <a:latin typeface="Times New Roman"/>
              <a:ea typeface="Times New Roman"/>
              <a:cs typeface="Times New Roman"/>
              <a:sym typeface="Times New Roman"/>
            </a:endParaRPr>
          </a:p>
        </p:txBody>
      </p:sp>
      <p:pic>
        <p:nvPicPr>
          <p:cNvPr id="266" name="Google Shape;266;p29"/>
          <p:cNvPicPr preferRelativeResize="0"/>
          <p:nvPr/>
        </p:nvPicPr>
        <p:blipFill>
          <a:blip r:embed="rId3">
            <a:alphaModFix/>
          </a:blip>
          <a:stretch>
            <a:fillRect/>
          </a:stretch>
        </p:blipFill>
        <p:spPr>
          <a:xfrm>
            <a:off x="4737825" y="1370875"/>
            <a:ext cx="4031625" cy="297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0"/>
          <p:cNvSpPr txBox="1">
            <a:spLocks noGrp="1"/>
          </p:cNvSpPr>
          <p:nvPr>
            <p:ph type="title"/>
          </p:nvPr>
        </p:nvSpPr>
        <p:spPr>
          <a:xfrm>
            <a:off x="508700" y="646500"/>
            <a:ext cx="4284300" cy="653700"/>
          </a:xfrm>
          <a:prstGeom prst="rect">
            <a:avLst/>
          </a:prstGeom>
        </p:spPr>
        <p:txBody>
          <a:bodyPr spcFirstLastPara="1" wrap="square" lIns="0" tIns="0" rIns="0" bIns="0" anchor="ctr" anchorCtr="0">
            <a:noAutofit/>
          </a:bodyPr>
          <a:lstStyle/>
          <a:p>
            <a:pPr marL="0" lvl="0" indent="0" algn="l" rtl="0">
              <a:lnSpc>
                <a:spcPct val="132352"/>
              </a:lnSpc>
              <a:spcBef>
                <a:spcPts val="0"/>
              </a:spcBef>
              <a:spcAft>
                <a:spcPts val="0"/>
              </a:spcAft>
              <a:buClr>
                <a:schemeClr val="dk1"/>
              </a:buClr>
              <a:buSzPts val="1100"/>
              <a:buFont typeface="Arial"/>
              <a:buNone/>
            </a:pPr>
            <a:r>
              <a:rPr lang="en-GB" sz="2750" b="1">
                <a:highlight>
                  <a:srgbClr val="FFFFFF"/>
                </a:highlight>
                <a:latin typeface="Times New Roman"/>
                <a:ea typeface="Times New Roman"/>
                <a:cs typeface="Times New Roman"/>
                <a:sym typeface="Times New Roman"/>
              </a:rPr>
              <a:t>When Calculus is neglected</a:t>
            </a:r>
            <a:endParaRPr sz="2750" b="1">
              <a:highlight>
                <a:srgbClr val="FFFFFF"/>
              </a:highlight>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272" name="Google Shape;272;p30"/>
          <p:cNvSpPr txBox="1">
            <a:spLocks noGrp="1"/>
          </p:cNvSpPr>
          <p:nvPr>
            <p:ph type="body" idx="1"/>
          </p:nvPr>
        </p:nvSpPr>
        <p:spPr>
          <a:xfrm>
            <a:off x="278400" y="1152475"/>
            <a:ext cx="5456100" cy="3879600"/>
          </a:xfrm>
          <a:prstGeom prst="rect">
            <a:avLst/>
          </a:prstGeom>
        </p:spPr>
        <p:txBody>
          <a:bodyPr spcFirstLastPara="1" wrap="square" lIns="0" tIns="0" rIns="0" bIns="0" anchor="t" anchorCtr="0">
            <a:noAutofit/>
          </a:bodyPr>
          <a:lstStyle/>
          <a:p>
            <a:pPr marL="0" lvl="0" indent="0" algn="l" rtl="0">
              <a:lnSpc>
                <a:spcPct val="132352"/>
              </a:lnSpc>
              <a:spcBef>
                <a:spcPts val="600"/>
              </a:spcBef>
              <a:spcAft>
                <a:spcPts val="0"/>
              </a:spcAft>
              <a:buClr>
                <a:schemeClr val="dk1"/>
              </a:buClr>
              <a:buSzPts val="1100"/>
              <a:buFont typeface="Arial"/>
              <a:buNone/>
            </a:pPr>
            <a:r>
              <a:rPr lang="en-GB" sz="1900">
                <a:solidFill>
                  <a:srgbClr val="475262"/>
                </a:solidFill>
                <a:highlight>
                  <a:srgbClr val="FFFFFF"/>
                </a:highlight>
                <a:latin typeface="Times New Roman"/>
                <a:ea typeface="Times New Roman"/>
                <a:cs typeface="Times New Roman"/>
                <a:sym typeface="Times New Roman"/>
              </a:rPr>
              <a:t>A well-known example of a design plan gone wrong is</a:t>
            </a:r>
            <a:br>
              <a:rPr lang="en-GB" sz="1900">
                <a:solidFill>
                  <a:srgbClr val="475262"/>
                </a:solidFill>
                <a:highlight>
                  <a:srgbClr val="FFFFFF"/>
                </a:highlight>
                <a:latin typeface="Times New Roman"/>
                <a:ea typeface="Times New Roman"/>
                <a:cs typeface="Times New Roman"/>
                <a:sym typeface="Times New Roman"/>
              </a:rPr>
            </a:br>
            <a:r>
              <a:rPr lang="en-GB" sz="1900">
                <a:solidFill>
                  <a:srgbClr val="475262"/>
                </a:solidFill>
                <a:highlight>
                  <a:srgbClr val="FFFFFF"/>
                </a:highlight>
                <a:latin typeface="Times New Roman"/>
                <a:ea typeface="Times New Roman"/>
                <a:cs typeface="Times New Roman"/>
                <a:sym typeface="Times New Roman"/>
              </a:rPr>
              <a:t> the Leaning Tower of Pisa. The building was originally</a:t>
            </a:r>
            <a:br>
              <a:rPr lang="en-GB" sz="1900">
                <a:solidFill>
                  <a:srgbClr val="475262"/>
                </a:solidFill>
                <a:highlight>
                  <a:srgbClr val="FFFFFF"/>
                </a:highlight>
                <a:latin typeface="Times New Roman"/>
                <a:ea typeface="Times New Roman"/>
                <a:cs typeface="Times New Roman"/>
                <a:sym typeface="Times New Roman"/>
              </a:rPr>
            </a:br>
            <a:r>
              <a:rPr lang="en-GB" sz="1900">
                <a:solidFill>
                  <a:srgbClr val="475262"/>
                </a:solidFill>
                <a:highlight>
                  <a:srgbClr val="FFFFFF"/>
                </a:highlight>
                <a:latin typeface="Times New Roman"/>
                <a:ea typeface="Times New Roman"/>
                <a:cs typeface="Times New Roman"/>
                <a:sym typeface="Times New Roman"/>
              </a:rPr>
              <a:t> intended to stand upright, but the weight was not</a:t>
            </a:r>
            <a:br>
              <a:rPr lang="en-GB" sz="1900">
                <a:solidFill>
                  <a:srgbClr val="475262"/>
                </a:solidFill>
                <a:highlight>
                  <a:srgbClr val="FFFFFF"/>
                </a:highlight>
                <a:latin typeface="Times New Roman"/>
                <a:ea typeface="Times New Roman"/>
                <a:cs typeface="Times New Roman"/>
                <a:sym typeface="Times New Roman"/>
              </a:rPr>
            </a:br>
            <a:r>
              <a:rPr lang="en-GB" sz="1900">
                <a:solidFill>
                  <a:srgbClr val="475262"/>
                </a:solidFill>
                <a:highlight>
                  <a:srgbClr val="FFFFFF"/>
                </a:highlight>
                <a:latin typeface="Times New Roman"/>
                <a:ea typeface="Times New Roman"/>
                <a:cs typeface="Times New Roman"/>
                <a:sym typeface="Times New Roman"/>
              </a:rPr>
              <a:t> accounted for and early on in it's construction began</a:t>
            </a:r>
            <a:br>
              <a:rPr lang="en-GB" sz="1900">
                <a:solidFill>
                  <a:srgbClr val="475262"/>
                </a:solidFill>
                <a:highlight>
                  <a:srgbClr val="FFFFFF"/>
                </a:highlight>
                <a:latin typeface="Times New Roman"/>
                <a:ea typeface="Times New Roman"/>
                <a:cs typeface="Times New Roman"/>
                <a:sym typeface="Times New Roman"/>
              </a:rPr>
            </a:br>
            <a:r>
              <a:rPr lang="en-GB" sz="1900">
                <a:solidFill>
                  <a:srgbClr val="475262"/>
                </a:solidFill>
                <a:highlight>
                  <a:srgbClr val="FFFFFF"/>
                </a:highlight>
                <a:latin typeface="Times New Roman"/>
                <a:ea typeface="Times New Roman"/>
                <a:cs typeface="Times New Roman"/>
                <a:sym typeface="Times New Roman"/>
              </a:rPr>
              <a:t> leaning over. Wet soil and decay have caused the</a:t>
            </a:r>
            <a:br>
              <a:rPr lang="en-GB" sz="1900">
                <a:solidFill>
                  <a:srgbClr val="475262"/>
                </a:solidFill>
                <a:highlight>
                  <a:srgbClr val="FFFFFF"/>
                </a:highlight>
                <a:latin typeface="Times New Roman"/>
                <a:ea typeface="Times New Roman"/>
                <a:cs typeface="Times New Roman"/>
                <a:sym typeface="Times New Roman"/>
              </a:rPr>
            </a:br>
            <a:r>
              <a:rPr lang="en-GB" sz="1900">
                <a:solidFill>
                  <a:srgbClr val="475262"/>
                </a:solidFill>
                <a:highlight>
                  <a:srgbClr val="FFFFFF"/>
                </a:highlight>
                <a:latin typeface="Times New Roman"/>
                <a:ea typeface="Times New Roman"/>
                <a:cs typeface="Times New Roman"/>
                <a:sym typeface="Times New Roman"/>
              </a:rPr>
              <a:t> structure to sink downward and tilt. The tower is </a:t>
            </a:r>
            <a:br>
              <a:rPr lang="en-GB" sz="1900">
                <a:solidFill>
                  <a:srgbClr val="475262"/>
                </a:solidFill>
                <a:highlight>
                  <a:srgbClr val="FFFFFF"/>
                </a:highlight>
                <a:latin typeface="Times New Roman"/>
                <a:ea typeface="Times New Roman"/>
                <a:cs typeface="Times New Roman"/>
                <a:sym typeface="Times New Roman"/>
              </a:rPr>
            </a:br>
            <a:r>
              <a:rPr lang="en-GB" sz="1900">
                <a:solidFill>
                  <a:srgbClr val="475262"/>
                </a:solidFill>
                <a:highlight>
                  <a:srgbClr val="FFFFFF"/>
                </a:highlight>
                <a:latin typeface="Times New Roman"/>
                <a:ea typeface="Times New Roman"/>
                <a:cs typeface="Times New Roman"/>
                <a:sym typeface="Times New Roman"/>
              </a:rPr>
              <a:t>just one example of a result of neglecting the math</a:t>
            </a:r>
            <a:br>
              <a:rPr lang="en-GB" sz="1900">
                <a:solidFill>
                  <a:srgbClr val="475262"/>
                </a:solidFill>
                <a:highlight>
                  <a:srgbClr val="FFFFFF"/>
                </a:highlight>
                <a:latin typeface="Times New Roman"/>
                <a:ea typeface="Times New Roman"/>
                <a:cs typeface="Times New Roman"/>
                <a:sym typeface="Times New Roman"/>
              </a:rPr>
            </a:br>
            <a:r>
              <a:rPr lang="en-GB" sz="1900">
                <a:solidFill>
                  <a:srgbClr val="475262"/>
                </a:solidFill>
                <a:highlight>
                  <a:srgbClr val="FFFFFF"/>
                </a:highlight>
                <a:latin typeface="Times New Roman"/>
                <a:ea typeface="Times New Roman"/>
                <a:cs typeface="Times New Roman"/>
                <a:sym typeface="Times New Roman"/>
              </a:rPr>
              <a:t> that goes along with the architecture process.</a:t>
            </a:r>
            <a:endParaRPr sz="1900">
              <a:solidFill>
                <a:srgbClr val="475262"/>
              </a:solidFill>
              <a:highlight>
                <a:srgbClr val="FFFFFF"/>
              </a:highlight>
              <a:latin typeface="Times New Roman"/>
              <a:ea typeface="Times New Roman"/>
              <a:cs typeface="Times New Roman"/>
              <a:sym typeface="Times New Roman"/>
            </a:endParaRPr>
          </a:p>
        </p:txBody>
      </p:sp>
      <p:pic>
        <p:nvPicPr>
          <p:cNvPr id="273" name="Google Shape;273;p30"/>
          <p:cNvPicPr preferRelativeResize="0"/>
          <p:nvPr/>
        </p:nvPicPr>
        <p:blipFill>
          <a:blip r:embed="rId3">
            <a:alphaModFix/>
          </a:blip>
          <a:stretch>
            <a:fillRect/>
          </a:stretch>
        </p:blipFill>
        <p:spPr>
          <a:xfrm>
            <a:off x="5903850" y="808050"/>
            <a:ext cx="2719050" cy="398395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1"/>
          <p:cNvSpPr txBox="1">
            <a:spLocks noGrp="1"/>
          </p:cNvSpPr>
          <p:nvPr>
            <p:ph type="title"/>
          </p:nvPr>
        </p:nvSpPr>
        <p:spPr>
          <a:xfrm>
            <a:off x="311700" y="73325"/>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sz="3133" b="1" u="sng"/>
              <a:t>Examples in Real Life</a:t>
            </a:r>
            <a:r>
              <a:rPr lang="en-GB" b="1" u="sng"/>
              <a:t> </a:t>
            </a:r>
            <a:endParaRPr b="1" u="sng"/>
          </a:p>
        </p:txBody>
      </p:sp>
      <p:sp>
        <p:nvSpPr>
          <p:cNvPr id="279" name="Google Shape;279;p31"/>
          <p:cNvSpPr txBox="1">
            <a:spLocks noGrp="1"/>
          </p:cNvSpPr>
          <p:nvPr>
            <p:ph type="body" idx="1"/>
          </p:nvPr>
        </p:nvSpPr>
        <p:spPr>
          <a:xfrm>
            <a:off x="376025" y="646025"/>
            <a:ext cx="5661807" cy="44973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sz="2000" dirty="0"/>
              <a:t>Architecture is the field in which calculus is used most often in real world. One of the example is the use of calculus in  constructing Burj Khalifa the tallest skyscraper and building in the world with a height of 830 metres.</a:t>
            </a:r>
            <a:endParaRPr sz="2000" dirty="0"/>
          </a:p>
          <a:p>
            <a:pPr marL="0" lvl="0" indent="0" algn="l" rtl="0">
              <a:spcBef>
                <a:spcPts val="600"/>
              </a:spcBef>
              <a:spcAft>
                <a:spcPts val="0"/>
              </a:spcAft>
              <a:buNone/>
            </a:pPr>
            <a:r>
              <a:rPr lang="en-GB" sz="2000" dirty="0"/>
              <a:t>The calculus integral used to calculate the energy needed to raise all 180 floors </a:t>
            </a:r>
            <a:r>
              <a:rPr lang="en-GB" sz="2000" dirty="0" err="1"/>
              <a:t>upto</a:t>
            </a:r>
            <a:r>
              <a:rPr lang="en-GB" sz="2000" dirty="0"/>
              <a:t> a height h which is 828.8m was:-</a:t>
            </a:r>
            <a:endParaRPr sz="2000" dirty="0"/>
          </a:p>
          <a:p>
            <a:pPr marL="0" lvl="0" indent="0" algn="l" rtl="0">
              <a:spcBef>
                <a:spcPts val="600"/>
              </a:spcBef>
              <a:spcAft>
                <a:spcPts val="0"/>
              </a:spcAft>
              <a:buNone/>
            </a:pPr>
            <a:endParaRPr sz="2000" dirty="0"/>
          </a:p>
          <a:p>
            <a:pPr marL="0" lvl="0" indent="0" algn="l" rtl="0">
              <a:spcBef>
                <a:spcPts val="600"/>
              </a:spcBef>
              <a:spcAft>
                <a:spcPts val="0"/>
              </a:spcAft>
              <a:buNone/>
            </a:pPr>
            <a:r>
              <a:rPr lang="en-GB" sz="2000" dirty="0"/>
              <a:t>     </a:t>
            </a:r>
            <a:endParaRPr sz="2000" dirty="0"/>
          </a:p>
          <a:p>
            <a:pPr marL="0" lvl="0" indent="0" algn="l" rtl="0">
              <a:spcBef>
                <a:spcPts val="600"/>
              </a:spcBef>
              <a:spcAft>
                <a:spcPts val="0"/>
              </a:spcAft>
              <a:buNone/>
            </a:pPr>
            <a:r>
              <a:rPr lang="en-GB" sz="2000" dirty="0"/>
              <a:t>           </a:t>
            </a:r>
            <a:endParaRPr sz="2000" dirty="0"/>
          </a:p>
        </p:txBody>
      </p:sp>
      <p:pic>
        <p:nvPicPr>
          <p:cNvPr id="280" name="Google Shape;280;p31"/>
          <p:cNvPicPr preferRelativeResize="0"/>
          <p:nvPr/>
        </p:nvPicPr>
        <p:blipFill>
          <a:blip r:embed="rId3">
            <a:alphaModFix/>
          </a:blip>
          <a:stretch>
            <a:fillRect/>
          </a:stretch>
        </p:blipFill>
        <p:spPr>
          <a:xfrm>
            <a:off x="6329948" y="646025"/>
            <a:ext cx="2709225" cy="3609092"/>
          </a:xfrm>
          <a:prstGeom prst="rect">
            <a:avLst/>
          </a:prstGeom>
          <a:noFill/>
          <a:ln>
            <a:noFill/>
          </a:ln>
        </p:spPr>
      </p:pic>
      <p:pic>
        <p:nvPicPr>
          <p:cNvPr id="281" name="Google Shape;281;p31"/>
          <p:cNvPicPr preferRelativeResize="0"/>
          <p:nvPr/>
        </p:nvPicPr>
        <p:blipFill rotWithShape="1">
          <a:blip r:embed="rId4">
            <a:alphaModFix/>
          </a:blip>
          <a:srcRect l="20146" t="49078" r="56795" b="36561"/>
          <a:stretch/>
        </p:blipFill>
        <p:spPr>
          <a:xfrm>
            <a:off x="739896" y="3573837"/>
            <a:ext cx="3409056" cy="12470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2"/>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GB"/>
              <a:t>Thank you</a:t>
            </a:r>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6"/>
          <p:cNvSpPr txBox="1">
            <a:spLocks noGrp="1"/>
          </p:cNvSpPr>
          <p:nvPr>
            <p:ph type="title"/>
          </p:nvPr>
        </p:nvSpPr>
        <p:spPr>
          <a:xfrm>
            <a:off x="508700" y="646500"/>
            <a:ext cx="4284300" cy="653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a:latin typeface="Times New Roman"/>
                <a:ea typeface="Times New Roman"/>
                <a:cs typeface="Times New Roman"/>
                <a:sym typeface="Times New Roman"/>
              </a:rPr>
              <a:t>Group Members</a:t>
            </a:r>
            <a:endParaRPr>
              <a:latin typeface="Times New Roman"/>
              <a:ea typeface="Times New Roman"/>
              <a:cs typeface="Times New Roman"/>
              <a:sym typeface="Times New Roman"/>
            </a:endParaRPr>
          </a:p>
        </p:txBody>
      </p:sp>
      <p:graphicFrame>
        <p:nvGraphicFramePr>
          <p:cNvPr id="171" name="Google Shape;171;p16"/>
          <p:cNvGraphicFramePr/>
          <p:nvPr/>
        </p:nvGraphicFramePr>
        <p:xfrm>
          <a:off x="730925" y="1202900"/>
          <a:ext cx="7460575" cy="3086750"/>
        </p:xfrm>
        <a:graphic>
          <a:graphicData uri="http://schemas.openxmlformats.org/drawingml/2006/table">
            <a:tbl>
              <a:tblPr>
                <a:noFill/>
                <a:tableStyleId>{977E8463-1D26-45E3-A67D-8A4EAF9E4739}</a:tableStyleId>
              </a:tblPr>
              <a:tblGrid>
                <a:gridCol w="5372925">
                  <a:extLst>
                    <a:ext uri="{9D8B030D-6E8A-4147-A177-3AD203B41FA5}">
                      <a16:colId xmlns:a16="http://schemas.microsoft.com/office/drawing/2014/main" val="20000"/>
                    </a:ext>
                  </a:extLst>
                </a:gridCol>
                <a:gridCol w="2087650">
                  <a:extLst>
                    <a:ext uri="{9D8B030D-6E8A-4147-A177-3AD203B41FA5}">
                      <a16:colId xmlns:a16="http://schemas.microsoft.com/office/drawing/2014/main" val="20001"/>
                    </a:ext>
                  </a:extLst>
                </a:gridCol>
              </a:tblGrid>
              <a:tr h="617350">
                <a:tc>
                  <a:txBody>
                    <a:bodyPr/>
                    <a:lstStyle/>
                    <a:p>
                      <a:pPr marL="0" lvl="0" indent="0" algn="l" rtl="0">
                        <a:spcBef>
                          <a:spcPts val="0"/>
                        </a:spcBef>
                        <a:spcAft>
                          <a:spcPts val="0"/>
                        </a:spcAft>
                        <a:buNone/>
                      </a:pPr>
                      <a:r>
                        <a:rPr lang="en-GB" sz="1800">
                          <a:latin typeface="Times New Roman"/>
                          <a:ea typeface="Times New Roman"/>
                          <a:cs typeface="Times New Roman"/>
                          <a:sym typeface="Times New Roman"/>
                        </a:rPr>
                        <a:t>Name</a:t>
                      </a:r>
                      <a:endParaRPr sz="18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GB" sz="1800">
                          <a:solidFill>
                            <a:schemeClr val="dk1"/>
                          </a:solidFill>
                          <a:latin typeface="Times New Roman"/>
                          <a:ea typeface="Times New Roman"/>
                          <a:cs typeface="Times New Roman"/>
                          <a:sym typeface="Times New Roman"/>
                        </a:rPr>
                        <a:t>Roll Number</a:t>
                      </a:r>
                      <a:endParaRPr sz="1800">
                        <a:solidFill>
                          <a:schemeClr val="dk1"/>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0"/>
                  </a:ext>
                </a:extLst>
              </a:tr>
              <a:tr h="617350">
                <a:tc>
                  <a:txBody>
                    <a:bodyPr/>
                    <a:lstStyle/>
                    <a:p>
                      <a:pPr marL="0" lvl="0" indent="0" algn="l" rtl="0">
                        <a:spcBef>
                          <a:spcPts val="0"/>
                        </a:spcBef>
                        <a:spcAft>
                          <a:spcPts val="0"/>
                        </a:spcAft>
                        <a:buNone/>
                      </a:pPr>
                      <a:r>
                        <a:rPr lang="en-GB" sz="1800">
                          <a:latin typeface="Times New Roman"/>
                          <a:ea typeface="Times New Roman"/>
                          <a:cs typeface="Times New Roman"/>
                          <a:sym typeface="Times New Roman"/>
                        </a:rPr>
                        <a:t>Saloni Tayshete</a:t>
                      </a:r>
                      <a:endParaRPr sz="18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GB" sz="1800">
                          <a:solidFill>
                            <a:schemeClr val="dk1"/>
                          </a:solidFill>
                          <a:latin typeface="Times New Roman"/>
                          <a:ea typeface="Times New Roman"/>
                          <a:cs typeface="Times New Roman"/>
                          <a:sym typeface="Times New Roman"/>
                        </a:rPr>
                        <a:t>76</a:t>
                      </a:r>
                      <a:endParaRPr sz="1800">
                        <a:solidFill>
                          <a:schemeClr val="dk1"/>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r h="617350">
                <a:tc>
                  <a:txBody>
                    <a:bodyPr/>
                    <a:lstStyle/>
                    <a:p>
                      <a:pPr marL="0" lvl="0" indent="0" algn="l" rtl="0">
                        <a:spcBef>
                          <a:spcPts val="0"/>
                        </a:spcBef>
                        <a:spcAft>
                          <a:spcPts val="0"/>
                        </a:spcAft>
                        <a:buClr>
                          <a:schemeClr val="dk1"/>
                        </a:buClr>
                        <a:buSzPts val="1100"/>
                        <a:buFont typeface="Arial"/>
                        <a:buNone/>
                      </a:pPr>
                      <a:r>
                        <a:rPr lang="en-GB" sz="1800">
                          <a:solidFill>
                            <a:srgbClr val="202122"/>
                          </a:solidFill>
                          <a:latin typeface="Times New Roman"/>
                          <a:ea typeface="Times New Roman"/>
                          <a:cs typeface="Times New Roman"/>
                          <a:sym typeface="Times New Roman"/>
                        </a:rPr>
                        <a:t>Gargi Tendulkar</a:t>
                      </a:r>
                      <a:endParaRPr sz="1800">
                        <a:solidFill>
                          <a:srgbClr val="202122"/>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GB" sz="1800">
                          <a:solidFill>
                            <a:schemeClr val="dk1"/>
                          </a:solidFill>
                          <a:latin typeface="Times New Roman"/>
                          <a:ea typeface="Times New Roman"/>
                          <a:cs typeface="Times New Roman"/>
                          <a:sym typeface="Times New Roman"/>
                        </a:rPr>
                        <a:t>77</a:t>
                      </a:r>
                      <a:endParaRPr sz="1800">
                        <a:solidFill>
                          <a:schemeClr val="dk1"/>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2"/>
                  </a:ext>
                </a:extLst>
              </a:tr>
              <a:tr h="617350">
                <a:tc>
                  <a:txBody>
                    <a:bodyPr/>
                    <a:lstStyle/>
                    <a:p>
                      <a:pPr marL="0" lvl="0" indent="0" algn="l" rtl="0">
                        <a:spcBef>
                          <a:spcPts val="0"/>
                        </a:spcBef>
                        <a:spcAft>
                          <a:spcPts val="0"/>
                        </a:spcAft>
                        <a:buNone/>
                      </a:pPr>
                      <a:r>
                        <a:rPr lang="en-GB" sz="1800">
                          <a:latin typeface="Times New Roman"/>
                          <a:ea typeface="Times New Roman"/>
                          <a:cs typeface="Times New Roman"/>
                          <a:sym typeface="Times New Roman"/>
                        </a:rPr>
                        <a:t>Prati Thakkar</a:t>
                      </a:r>
                      <a:endParaRPr sz="18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GB" sz="1800">
                          <a:solidFill>
                            <a:schemeClr val="dk1"/>
                          </a:solidFill>
                          <a:latin typeface="Times New Roman"/>
                          <a:ea typeface="Times New Roman"/>
                          <a:cs typeface="Times New Roman"/>
                          <a:sym typeface="Times New Roman"/>
                        </a:rPr>
                        <a:t>79</a:t>
                      </a:r>
                      <a:endParaRPr sz="1800">
                        <a:solidFill>
                          <a:schemeClr val="dk1"/>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3"/>
                  </a:ext>
                </a:extLst>
              </a:tr>
              <a:tr h="617350">
                <a:tc>
                  <a:txBody>
                    <a:bodyPr/>
                    <a:lstStyle/>
                    <a:p>
                      <a:pPr marL="0" lvl="0" indent="0" algn="l" rtl="0">
                        <a:spcBef>
                          <a:spcPts val="0"/>
                        </a:spcBef>
                        <a:spcAft>
                          <a:spcPts val="0"/>
                        </a:spcAft>
                        <a:buNone/>
                      </a:pPr>
                      <a:r>
                        <a:rPr lang="en-GB" sz="1800">
                          <a:latin typeface="Times New Roman"/>
                          <a:ea typeface="Times New Roman"/>
                          <a:cs typeface="Times New Roman"/>
                          <a:sym typeface="Times New Roman"/>
                        </a:rPr>
                        <a:t>Raj Tripathi</a:t>
                      </a:r>
                      <a:endParaRPr sz="18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GB" sz="1800">
                          <a:solidFill>
                            <a:schemeClr val="dk1"/>
                          </a:solidFill>
                          <a:latin typeface="Times New Roman"/>
                          <a:ea typeface="Times New Roman"/>
                          <a:cs typeface="Times New Roman"/>
                          <a:sym typeface="Times New Roman"/>
                        </a:rPr>
                        <a:t>80</a:t>
                      </a:r>
                      <a:endParaRPr sz="1800">
                        <a:solidFill>
                          <a:schemeClr val="dk1"/>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5"/>
        <p:cNvGrpSpPr/>
        <p:nvPr/>
      </p:nvGrpSpPr>
      <p:grpSpPr>
        <a:xfrm>
          <a:off x="0" y="0"/>
          <a:ext cx="0" cy="0"/>
          <a:chOff x="0" y="0"/>
          <a:chExt cx="0" cy="0"/>
        </a:xfrm>
      </p:grpSpPr>
      <p:sp>
        <p:nvSpPr>
          <p:cNvPr id="176" name="Google Shape;176;p17"/>
          <p:cNvSpPr txBox="1">
            <a:spLocks noGrp="1"/>
          </p:cNvSpPr>
          <p:nvPr>
            <p:ph type="title"/>
          </p:nvPr>
        </p:nvSpPr>
        <p:spPr>
          <a:xfrm>
            <a:off x="418075" y="430575"/>
            <a:ext cx="4284300" cy="653700"/>
          </a:xfrm>
          <a:prstGeom prst="rect">
            <a:avLst/>
          </a:prstGeom>
        </p:spPr>
        <p:txBody>
          <a:bodyPr spcFirstLastPara="1" wrap="square" lIns="0" tIns="0" rIns="0" bIns="0" anchor="ctr" anchorCtr="0">
            <a:noAutofit/>
          </a:bodyPr>
          <a:lstStyle/>
          <a:p>
            <a:pPr marL="0" lvl="0" indent="0" algn="l" rtl="0">
              <a:lnSpc>
                <a:spcPct val="138461"/>
              </a:lnSpc>
              <a:spcBef>
                <a:spcPts val="0"/>
              </a:spcBef>
              <a:spcAft>
                <a:spcPts val="500"/>
              </a:spcAft>
              <a:buClr>
                <a:schemeClr val="dk1"/>
              </a:buClr>
              <a:buSzPts val="1100"/>
              <a:buFont typeface="Arial"/>
              <a:buNone/>
            </a:pPr>
            <a:r>
              <a:rPr lang="en-GB" sz="2500" b="1" i="1">
                <a:highlight>
                  <a:srgbClr val="FFFFFF"/>
                </a:highlight>
                <a:latin typeface="Times New Roman"/>
                <a:ea typeface="Times New Roman"/>
                <a:cs typeface="Times New Roman"/>
                <a:sym typeface="Times New Roman"/>
              </a:rPr>
              <a:t>Background info</a:t>
            </a:r>
            <a:endParaRPr sz="2500" b="1" i="1" u="sng">
              <a:latin typeface="Times New Roman"/>
              <a:ea typeface="Times New Roman"/>
              <a:cs typeface="Times New Roman"/>
              <a:sym typeface="Times New Roman"/>
            </a:endParaRPr>
          </a:p>
        </p:txBody>
      </p:sp>
      <p:sp>
        <p:nvSpPr>
          <p:cNvPr id="177" name="Google Shape;177;p17"/>
          <p:cNvSpPr txBox="1">
            <a:spLocks noGrp="1"/>
          </p:cNvSpPr>
          <p:nvPr>
            <p:ph type="body" idx="1"/>
          </p:nvPr>
        </p:nvSpPr>
        <p:spPr>
          <a:xfrm>
            <a:off x="311700" y="1152475"/>
            <a:ext cx="4819500" cy="3730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sz="1900">
                <a:solidFill>
                  <a:srgbClr val="374050"/>
                </a:solidFill>
                <a:highlight>
                  <a:srgbClr val="FFFFFF"/>
                </a:highlight>
                <a:latin typeface="Times New Roman"/>
                <a:ea typeface="Times New Roman"/>
                <a:cs typeface="Times New Roman"/>
                <a:sym typeface="Times New Roman"/>
              </a:rPr>
              <a:t>Historically, architecture has been a part of mathematics, so much so the two disciplines were indistinguishable. Ancient architects were mathematicians, as well. Throughout time, architects have created mathematically amazing structures such as; temples, pyramids, ziggurats, and integration projects. Architects could use simple geometry if buildings were simple squares and triangles, but a vast majority of buildings involve curves and strange angles- this is where calculus comes into play.</a:t>
            </a:r>
            <a:endParaRPr sz="1900">
              <a:latin typeface="Times New Roman"/>
              <a:ea typeface="Times New Roman"/>
              <a:cs typeface="Times New Roman"/>
              <a:sym typeface="Times New Roman"/>
            </a:endParaRPr>
          </a:p>
        </p:txBody>
      </p:sp>
      <p:pic>
        <p:nvPicPr>
          <p:cNvPr id="178" name="Google Shape;178;p17"/>
          <p:cNvPicPr preferRelativeResize="0"/>
          <p:nvPr/>
        </p:nvPicPr>
        <p:blipFill>
          <a:blip r:embed="rId3">
            <a:alphaModFix/>
          </a:blip>
          <a:stretch>
            <a:fillRect/>
          </a:stretch>
        </p:blipFill>
        <p:spPr>
          <a:xfrm>
            <a:off x="5230350" y="1378857"/>
            <a:ext cx="3707999" cy="238578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8"/>
          <p:cNvSpPr txBox="1">
            <a:spLocks noGrp="1"/>
          </p:cNvSpPr>
          <p:nvPr>
            <p:ph type="title"/>
          </p:nvPr>
        </p:nvSpPr>
        <p:spPr>
          <a:xfrm>
            <a:off x="447000" y="373825"/>
            <a:ext cx="4284300" cy="653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b="1" i="1">
                <a:latin typeface="Times New Roman"/>
                <a:ea typeface="Times New Roman"/>
                <a:cs typeface="Times New Roman"/>
                <a:sym typeface="Times New Roman"/>
              </a:rPr>
              <a:t>Application of Calculus</a:t>
            </a:r>
            <a:endParaRPr b="1" i="1">
              <a:latin typeface="Times New Roman"/>
              <a:ea typeface="Times New Roman"/>
              <a:cs typeface="Times New Roman"/>
              <a:sym typeface="Times New Roman"/>
            </a:endParaRPr>
          </a:p>
        </p:txBody>
      </p:sp>
      <p:sp>
        <p:nvSpPr>
          <p:cNvPr id="184" name="Google Shape;184;p18"/>
          <p:cNvSpPr txBox="1">
            <a:spLocks noGrp="1"/>
          </p:cNvSpPr>
          <p:nvPr>
            <p:ph type="body" idx="1"/>
          </p:nvPr>
        </p:nvSpPr>
        <p:spPr>
          <a:xfrm>
            <a:off x="311700" y="1170125"/>
            <a:ext cx="4260300" cy="3402000"/>
          </a:xfrm>
          <a:prstGeom prst="rect">
            <a:avLst/>
          </a:prstGeom>
        </p:spPr>
        <p:txBody>
          <a:bodyPr spcFirstLastPara="1" wrap="square" lIns="0" tIns="0" rIns="0" bIns="0" anchor="t" anchorCtr="0">
            <a:noAutofit/>
          </a:bodyPr>
          <a:lstStyle/>
          <a:p>
            <a:pPr marL="0" lvl="0" indent="0" algn="l" rtl="0">
              <a:lnSpc>
                <a:spcPct val="132352"/>
              </a:lnSpc>
              <a:spcBef>
                <a:spcPts val="600"/>
              </a:spcBef>
              <a:spcAft>
                <a:spcPts val="0"/>
              </a:spcAft>
              <a:buClr>
                <a:schemeClr val="dk1"/>
              </a:buClr>
              <a:buSzPts val="1100"/>
              <a:buFont typeface="Arial"/>
              <a:buNone/>
            </a:pPr>
            <a:r>
              <a:rPr lang="en-GB" sz="1900">
                <a:solidFill>
                  <a:srgbClr val="202122"/>
                </a:solidFill>
                <a:highlight>
                  <a:srgbClr val="FFFFFF"/>
                </a:highlight>
                <a:latin typeface="Times New Roman"/>
                <a:ea typeface="Times New Roman"/>
                <a:cs typeface="Times New Roman"/>
                <a:sym typeface="Times New Roman"/>
              </a:rPr>
              <a:t>Calculus can be utilized by architects to express design plans through graphs or drawings. They can mathematically describe surfaces for the adaptation of drawings to computer software. This can be done through various differential equations. Calculus was used in the designing and construction of the mathematically sound Eiffel Tower.</a:t>
            </a:r>
            <a:endParaRPr sz="1900">
              <a:solidFill>
                <a:srgbClr val="202122"/>
              </a:solidFill>
              <a:highlight>
                <a:srgbClr val="FFFFFF"/>
              </a:highlight>
              <a:latin typeface="Times New Roman"/>
              <a:ea typeface="Times New Roman"/>
              <a:cs typeface="Times New Roman"/>
              <a:sym typeface="Times New Roman"/>
            </a:endParaRPr>
          </a:p>
          <a:p>
            <a:pPr marL="0" lvl="0" indent="0" algn="l" rtl="0">
              <a:spcBef>
                <a:spcPts val="600"/>
              </a:spcBef>
              <a:spcAft>
                <a:spcPts val="0"/>
              </a:spcAft>
              <a:buNone/>
            </a:pPr>
            <a:endParaRPr sz="1900">
              <a:solidFill>
                <a:srgbClr val="202122"/>
              </a:solidFill>
            </a:endParaRPr>
          </a:p>
        </p:txBody>
      </p:sp>
      <p:pic>
        <p:nvPicPr>
          <p:cNvPr id="185" name="Google Shape;185;p18"/>
          <p:cNvPicPr preferRelativeResize="0"/>
          <p:nvPr/>
        </p:nvPicPr>
        <p:blipFill>
          <a:blip r:embed="rId3">
            <a:alphaModFix/>
          </a:blip>
          <a:stretch>
            <a:fillRect/>
          </a:stretch>
        </p:blipFill>
        <p:spPr>
          <a:xfrm>
            <a:off x="4731300" y="1170125"/>
            <a:ext cx="4260301" cy="2670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9"/>
          <p:cNvSpPr txBox="1">
            <a:spLocks noGrp="1"/>
          </p:cNvSpPr>
          <p:nvPr>
            <p:ph type="title"/>
          </p:nvPr>
        </p:nvSpPr>
        <p:spPr>
          <a:xfrm>
            <a:off x="311700" y="34955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b="1" i="1">
                <a:latin typeface="Times New Roman"/>
                <a:ea typeface="Times New Roman"/>
                <a:cs typeface="Times New Roman"/>
                <a:sym typeface="Times New Roman"/>
              </a:rPr>
              <a:t>Derivatives in use</a:t>
            </a:r>
            <a:endParaRPr b="1" i="1">
              <a:latin typeface="Times New Roman"/>
              <a:ea typeface="Times New Roman"/>
              <a:cs typeface="Times New Roman"/>
              <a:sym typeface="Times New Roman"/>
            </a:endParaRPr>
          </a:p>
        </p:txBody>
      </p:sp>
      <p:sp>
        <p:nvSpPr>
          <p:cNvPr id="191" name="Google Shape;191;p19"/>
          <p:cNvSpPr txBox="1">
            <a:spLocks noGrp="1"/>
          </p:cNvSpPr>
          <p:nvPr>
            <p:ph type="body" idx="1"/>
          </p:nvPr>
        </p:nvSpPr>
        <p:spPr>
          <a:xfrm>
            <a:off x="247875" y="991525"/>
            <a:ext cx="4883400" cy="4015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a:solidFill>
                  <a:srgbClr val="202122"/>
                </a:solidFill>
                <a:highlight>
                  <a:srgbClr val="FFFFFF"/>
                </a:highlight>
                <a:latin typeface="Times New Roman"/>
                <a:ea typeface="Times New Roman"/>
                <a:cs typeface="Times New Roman"/>
                <a:sym typeface="Times New Roman"/>
              </a:rPr>
              <a:t>  </a:t>
            </a:r>
            <a:r>
              <a:rPr lang="en-GB" sz="1700">
                <a:solidFill>
                  <a:srgbClr val="202122"/>
                </a:solidFill>
                <a:highlight>
                  <a:srgbClr val="FFFFFF"/>
                </a:highlight>
                <a:latin typeface="Times New Roman"/>
                <a:ea typeface="Times New Roman"/>
                <a:cs typeface="Times New Roman"/>
                <a:sym typeface="Times New Roman"/>
              </a:rPr>
              <a:t>Although the tower looks complex, surprisingly, it can be graphed with two simple equations;</a:t>
            </a:r>
            <a:endParaRPr sz="1700">
              <a:solidFill>
                <a:srgbClr val="202122"/>
              </a:solidFill>
              <a:highlight>
                <a:srgbClr val="FFFFFF"/>
              </a:highlight>
              <a:latin typeface="Times New Roman"/>
              <a:ea typeface="Times New Roman"/>
              <a:cs typeface="Times New Roman"/>
              <a:sym typeface="Times New Roman"/>
            </a:endParaRPr>
          </a:p>
          <a:p>
            <a:pPr marL="0" lvl="0" indent="0" algn="l" rtl="0">
              <a:spcBef>
                <a:spcPts val="600"/>
              </a:spcBef>
              <a:spcAft>
                <a:spcPts val="0"/>
              </a:spcAft>
              <a:buClr>
                <a:schemeClr val="dk1"/>
              </a:buClr>
              <a:buSzPts val="1100"/>
              <a:buFont typeface="Arial"/>
              <a:buNone/>
            </a:pPr>
            <a:r>
              <a:rPr lang="en-GB" sz="1700">
                <a:solidFill>
                  <a:srgbClr val="202122"/>
                </a:solidFill>
                <a:highlight>
                  <a:srgbClr val="FFFFFF"/>
                </a:highlight>
                <a:latin typeface="Times New Roman"/>
                <a:ea typeface="Times New Roman"/>
                <a:cs typeface="Times New Roman"/>
                <a:sym typeface="Times New Roman"/>
              </a:rPr>
              <a:t>                                y= e^-x</a:t>
            </a:r>
            <a:endParaRPr sz="1700">
              <a:solidFill>
                <a:srgbClr val="202122"/>
              </a:solidFill>
              <a:highlight>
                <a:srgbClr val="FFFFFF"/>
              </a:highlight>
              <a:latin typeface="Times New Roman"/>
              <a:ea typeface="Times New Roman"/>
              <a:cs typeface="Times New Roman"/>
              <a:sym typeface="Times New Roman"/>
            </a:endParaRPr>
          </a:p>
          <a:p>
            <a:pPr marL="0" lvl="0" indent="0" algn="l" rtl="0">
              <a:spcBef>
                <a:spcPts val="600"/>
              </a:spcBef>
              <a:spcAft>
                <a:spcPts val="0"/>
              </a:spcAft>
              <a:buClr>
                <a:schemeClr val="dk1"/>
              </a:buClr>
              <a:buSzPts val="1100"/>
              <a:buFont typeface="Arial"/>
              <a:buNone/>
            </a:pPr>
            <a:r>
              <a:rPr lang="en-GB" sz="1700">
                <a:solidFill>
                  <a:srgbClr val="202122"/>
                </a:solidFill>
                <a:highlight>
                  <a:srgbClr val="FFFFFF"/>
                </a:highlight>
                <a:latin typeface="Times New Roman"/>
                <a:ea typeface="Times New Roman"/>
                <a:cs typeface="Times New Roman"/>
                <a:sym typeface="Times New Roman"/>
              </a:rPr>
              <a:t>                                y= -e^-x</a:t>
            </a:r>
            <a:endParaRPr sz="1700">
              <a:solidFill>
                <a:srgbClr val="202122"/>
              </a:solidFill>
              <a:highlight>
                <a:srgbClr val="FFFFFF"/>
              </a:highlight>
              <a:latin typeface="Times New Roman"/>
              <a:ea typeface="Times New Roman"/>
              <a:cs typeface="Times New Roman"/>
              <a:sym typeface="Times New Roman"/>
            </a:endParaRPr>
          </a:p>
          <a:p>
            <a:pPr marL="0" lvl="0" indent="0" algn="l" rtl="0">
              <a:spcBef>
                <a:spcPts val="600"/>
              </a:spcBef>
              <a:spcAft>
                <a:spcPts val="0"/>
              </a:spcAft>
              <a:buClr>
                <a:schemeClr val="dk1"/>
              </a:buClr>
              <a:buSzPts val="1100"/>
              <a:buFont typeface="Arial"/>
              <a:buNone/>
            </a:pPr>
            <a:r>
              <a:rPr lang="en-GB" sz="1700">
                <a:solidFill>
                  <a:srgbClr val="202122"/>
                </a:solidFill>
                <a:highlight>
                  <a:srgbClr val="FFFFFF"/>
                </a:highlight>
                <a:latin typeface="Times New Roman"/>
                <a:ea typeface="Times New Roman"/>
                <a:cs typeface="Times New Roman"/>
                <a:sym typeface="Times New Roman"/>
              </a:rPr>
              <a:t>As the tower was being built, wind became a major concern for the architects. But by utilizing calculus they found the tangent lines of the towers main curves (their derivatives). The tangent lines were used to locate the center of the tower or where its mass is focused. By knowing this center the architects balanced the tall structure by using wind as an ally instead of an obstacle. Thus, the tower was molded by wind.</a:t>
            </a:r>
            <a:endParaRPr sz="1700">
              <a:solidFill>
                <a:srgbClr val="202122"/>
              </a:solidFill>
              <a:highlight>
                <a:srgbClr val="FFFFFF"/>
              </a:highlight>
              <a:latin typeface="Times New Roman"/>
              <a:ea typeface="Times New Roman"/>
              <a:cs typeface="Times New Roman"/>
              <a:sym typeface="Times New Roman"/>
            </a:endParaRPr>
          </a:p>
          <a:p>
            <a:pPr marL="0" lvl="0" indent="0" algn="l" rtl="0">
              <a:spcBef>
                <a:spcPts val="1500"/>
              </a:spcBef>
              <a:spcAft>
                <a:spcPts val="0"/>
              </a:spcAft>
              <a:buNone/>
            </a:pPr>
            <a:endParaRPr sz="1700">
              <a:solidFill>
                <a:srgbClr val="202122"/>
              </a:solidFill>
              <a:latin typeface="Times New Roman"/>
              <a:ea typeface="Times New Roman"/>
              <a:cs typeface="Times New Roman"/>
              <a:sym typeface="Times New Roman"/>
            </a:endParaRPr>
          </a:p>
          <a:p>
            <a:pPr marL="0" lvl="0" indent="0" algn="l" rtl="0">
              <a:lnSpc>
                <a:spcPct val="115000"/>
              </a:lnSpc>
              <a:spcBef>
                <a:spcPts val="600"/>
              </a:spcBef>
              <a:spcAft>
                <a:spcPts val="0"/>
              </a:spcAft>
              <a:buNone/>
            </a:pPr>
            <a:r>
              <a:rPr lang="en-GB" sz="1700">
                <a:solidFill>
                  <a:schemeClr val="dk1"/>
                </a:solidFill>
                <a:highlight>
                  <a:srgbClr val="FFFFFF"/>
                </a:highlight>
                <a:latin typeface="Times New Roman"/>
                <a:ea typeface="Times New Roman"/>
                <a:cs typeface="Times New Roman"/>
                <a:sym typeface="Times New Roman"/>
              </a:rPr>
              <a:t>A</a:t>
            </a:r>
            <a:endParaRPr sz="1700">
              <a:solidFill>
                <a:srgbClr val="202122"/>
              </a:solidFill>
              <a:latin typeface="Times New Roman"/>
              <a:ea typeface="Times New Roman"/>
              <a:cs typeface="Times New Roman"/>
              <a:sym typeface="Times New Roman"/>
            </a:endParaRPr>
          </a:p>
        </p:txBody>
      </p:sp>
      <p:pic>
        <p:nvPicPr>
          <p:cNvPr id="192" name="Google Shape;192;p19"/>
          <p:cNvPicPr preferRelativeResize="0"/>
          <p:nvPr/>
        </p:nvPicPr>
        <p:blipFill>
          <a:blip r:embed="rId3">
            <a:alphaModFix/>
          </a:blip>
          <a:stretch>
            <a:fillRect/>
          </a:stretch>
        </p:blipFill>
        <p:spPr>
          <a:xfrm>
            <a:off x="5283600" y="922250"/>
            <a:ext cx="3448050" cy="3295650"/>
          </a:xfrm>
          <a:prstGeom prst="rect">
            <a:avLst/>
          </a:prstGeom>
          <a:noFill/>
          <a:ln>
            <a:noFill/>
          </a:ln>
          <a:effectLst>
            <a:outerShdw blurRad="57150" dist="19050" dir="5400000" algn="bl" rotWithShape="0">
              <a:srgbClr val="000000">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0"/>
          <p:cNvSpPr txBox="1">
            <a:spLocks noGrp="1"/>
          </p:cNvSpPr>
          <p:nvPr>
            <p:ph type="title"/>
          </p:nvPr>
        </p:nvSpPr>
        <p:spPr>
          <a:xfrm>
            <a:off x="311700" y="321075"/>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b="1" i="1">
                <a:latin typeface="Times New Roman"/>
                <a:ea typeface="Times New Roman"/>
                <a:cs typeface="Times New Roman"/>
                <a:sym typeface="Times New Roman"/>
              </a:rPr>
              <a:t>Integrals in use</a:t>
            </a:r>
            <a:endParaRPr b="1" i="1">
              <a:latin typeface="Times New Roman"/>
              <a:ea typeface="Times New Roman"/>
              <a:cs typeface="Times New Roman"/>
              <a:sym typeface="Times New Roman"/>
            </a:endParaRPr>
          </a:p>
        </p:txBody>
      </p:sp>
      <p:sp>
        <p:nvSpPr>
          <p:cNvPr id="198" name="Google Shape;198;p20"/>
          <p:cNvSpPr txBox="1">
            <a:spLocks noGrp="1"/>
          </p:cNvSpPr>
          <p:nvPr>
            <p:ph type="body" idx="1"/>
          </p:nvPr>
        </p:nvSpPr>
        <p:spPr>
          <a:xfrm>
            <a:off x="311700" y="991525"/>
            <a:ext cx="4794600" cy="3966000"/>
          </a:xfrm>
          <a:prstGeom prst="rect">
            <a:avLst/>
          </a:prstGeom>
        </p:spPr>
        <p:txBody>
          <a:bodyPr spcFirstLastPara="1" wrap="square" lIns="0" tIns="0" rIns="0" bIns="0" anchor="t" anchorCtr="0">
            <a:noAutofit/>
          </a:bodyPr>
          <a:lstStyle/>
          <a:p>
            <a:pPr marL="0" lvl="0" indent="0" algn="l" rtl="0">
              <a:lnSpc>
                <a:spcPct val="115000"/>
              </a:lnSpc>
              <a:spcBef>
                <a:spcPts val="600"/>
              </a:spcBef>
              <a:spcAft>
                <a:spcPts val="0"/>
              </a:spcAft>
              <a:buNone/>
            </a:pPr>
            <a:r>
              <a:rPr lang="en-GB" sz="1900">
                <a:solidFill>
                  <a:srgbClr val="202122"/>
                </a:solidFill>
                <a:highlight>
                  <a:srgbClr val="FFFFFF"/>
                </a:highlight>
                <a:latin typeface="Times New Roman"/>
                <a:ea typeface="Times New Roman"/>
                <a:cs typeface="Times New Roman"/>
                <a:sym typeface="Times New Roman"/>
              </a:rPr>
              <a:t>Many factors come into play when an architect designs a building. Ascetics, lighting, size, and even heating are taken into consideration. If an architect is focusing on the heating of his/her structure and wants to figure out how much heat is being lost based on temperature variations throughout the day, they can utilize calculus. They can graph heat loss vs. time and find the area under the curve. This area can be found by evaluating a definite integral and finding the area between the curve and the x-axis.</a:t>
            </a:r>
            <a:endParaRPr sz="1900">
              <a:solidFill>
                <a:srgbClr val="202122"/>
              </a:solidFill>
              <a:latin typeface="Times New Roman"/>
              <a:ea typeface="Times New Roman"/>
              <a:cs typeface="Times New Roman"/>
              <a:sym typeface="Times New Roman"/>
            </a:endParaRPr>
          </a:p>
        </p:txBody>
      </p:sp>
      <p:pic>
        <p:nvPicPr>
          <p:cNvPr id="199" name="Google Shape;199;p20"/>
          <p:cNvPicPr preferRelativeResize="0"/>
          <p:nvPr/>
        </p:nvPicPr>
        <p:blipFill rotWithShape="1">
          <a:blip r:embed="rId3">
            <a:alphaModFix/>
          </a:blip>
          <a:srcRect l="50000"/>
          <a:stretch/>
        </p:blipFill>
        <p:spPr>
          <a:xfrm>
            <a:off x="5106300" y="893775"/>
            <a:ext cx="3784375" cy="32458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1"/>
          <p:cNvSpPr txBox="1">
            <a:spLocks noGrp="1"/>
          </p:cNvSpPr>
          <p:nvPr>
            <p:ph type="title"/>
          </p:nvPr>
        </p:nvSpPr>
        <p:spPr>
          <a:xfrm>
            <a:off x="508700" y="646500"/>
            <a:ext cx="4284300" cy="517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sz="2783" b="1">
                <a:highlight>
                  <a:srgbClr val="FFFFFF"/>
                </a:highlight>
                <a:latin typeface="Times New Roman"/>
                <a:ea typeface="Times New Roman"/>
                <a:cs typeface="Times New Roman"/>
                <a:sym typeface="Times New Roman"/>
              </a:rPr>
              <a:t>Modern Architecture and Mathematics</a:t>
            </a:r>
            <a:endParaRPr sz="4133" b="1">
              <a:latin typeface="Times New Roman"/>
              <a:ea typeface="Times New Roman"/>
              <a:cs typeface="Times New Roman"/>
              <a:sym typeface="Times New Roman"/>
            </a:endParaRPr>
          </a:p>
        </p:txBody>
      </p:sp>
      <p:sp>
        <p:nvSpPr>
          <p:cNvPr id="205" name="Google Shape;205;p21"/>
          <p:cNvSpPr txBox="1">
            <a:spLocks noGrp="1"/>
          </p:cNvSpPr>
          <p:nvPr>
            <p:ph type="body" idx="1"/>
          </p:nvPr>
        </p:nvSpPr>
        <p:spPr>
          <a:xfrm>
            <a:off x="311700" y="1314200"/>
            <a:ext cx="4984200" cy="35877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GB" sz="1650">
                <a:solidFill>
                  <a:srgbClr val="202122"/>
                </a:solidFill>
                <a:highlight>
                  <a:srgbClr val="FFFFFF"/>
                </a:highlight>
                <a:latin typeface="Times New Roman"/>
                <a:ea typeface="Times New Roman"/>
                <a:cs typeface="Times New Roman"/>
                <a:sym typeface="Times New Roman"/>
              </a:rPr>
              <a:t>Until the twentieth century, architecture students were</a:t>
            </a:r>
            <a:br>
              <a:rPr lang="en-GB" sz="1650">
                <a:solidFill>
                  <a:srgbClr val="202122"/>
                </a:solidFill>
                <a:highlight>
                  <a:srgbClr val="FFFFFF"/>
                </a:highlight>
                <a:latin typeface="Times New Roman"/>
                <a:ea typeface="Times New Roman"/>
                <a:cs typeface="Times New Roman"/>
                <a:sym typeface="Times New Roman"/>
              </a:rPr>
            </a:br>
            <a:r>
              <a:rPr lang="en-GB" sz="1650">
                <a:solidFill>
                  <a:srgbClr val="202122"/>
                </a:solidFill>
                <a:highlight>
                  <a:srgbClr val="FFFFFF"/>
                </a:highlight>
                <a:latin typeface="Times New Roman"/>
                <a:ea typeface="Times New Roman"/>
                <a:cs typeface="Times New Roman"/>
                <a:sym typeface="Times New Roman"/>
              </a:rPr>
              <a:t> obliged to have a grounding in mathematics. </a:t>
            </a:r>
            <a:br>
              <a:rPr lang="en-GB" sz="1650">
                <a:solidFill>
                  <a:srgbClr val="202122"/>
                </a:solidFill>
                <a:highlight>
                  <a:srgbClr val="FFFFFF"/>
                </a:highlight>
                <a:latin typeface="Times New Roman"/>
                <a:ea typeface="Times New Roman"/>
                <a:cs typeface="Times New Roman"/>
                <a:sym typeface="Times New Roman"/>
              </a:rPr>
            </a:br>
            <a:r>
              <a:rPr lang="en-GB" sz="1650">
                <a:solidFill>
                  <a:srgbClr val="202122"/>
                </a:solidFill>
                <a:highlight>
                  <a:srgbClr val="FFFFFF"/>
                </a:highlight>
                <a:latin typeface="Times New Roman"/>
                <a:ea typeface="Times New Roman"/>
                <a:cs typeface="Times New Roman"/>
                <a:sym typeface="Times New Roman"/>
              </a:rPr>
              <a:t>Salingaros argues that first "overly simplistic, politically-driven" </a:t>
            </a:r>
            <a:r>
              <a:rPr lang="en-GB" sz="1650">
                <a:solidFill>
                  <a:schemeClr val="dk1"/>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Modernism</a:t>
            </a:r>
            <a:r>
              <a:rPr lang="en-GB" sz="1650">
                <a:solidFill>
                  <a:srgbClr val="202122"/>
                </a:solidFill>
                <a:highlight>
                  <a:srgbClr val="FFFFFF"/>
                </a:highlight>
                <a:latin typeface="Times New Roman"/>
                <a:ea typeface="Times New Roman"/>
                <a:cs typeface="Times New Roman"/>
                <a:sym typeface="Times New Roman"/>
              </a:rPr>
              <a:t> and then "anti-scientific"</a:t>
            </a:r>
            <a:br>
              <a:rPr lang="en-GB" sz="1650">
                <a:solidFill>
                  <a:srgbClr val="202122"/>
                </a:solidFill>
                <a:highlight>
                  <a:srgbClr val="FFFFFF"/>
                </a:highlight>
                <a:latin typeface="Times New Roman"/>
                <a:ea typeface="Times New Roman"/>
                <a:cs typeface="Times New Roman"/>
                <a:sym typeface="Times New Roman"/>
              </a:rPr>
            </a:br>
            <a:r>
              <a:rPr lang="en-GB" sz="1650">
                <a:solidFill>
                  <a:srgbClr val="202122"/>
                </a:solidFill>
                <a:highlight>
                  <a:srgbClr val="FFFFFF"/>
                </a:highlight>
                <a:latin typeface="Times New Roman"/>
                <a:ea typeface="Times New Roman"/>
                <a:cs typeface="Times New Roman"/>
                <a:sym typeface="Times New Roman"/>
              </a:rPr>
              <a:t>Deconstructivism have effectively separated architecture from mathematics. He believes that this "reversal of mathematical values" is harmful, as the "pervasive aesthetic" of non-mathematical architecture trains people "to reject mathematical information in the built environment"; he argues that this has negative effects on society.</a:t>
            </a:r>
            <a:endParaRPr sz="2400">
              <a:latin typeface="Times New Roman"/>
              <a:ea typeface="Times New Roman"/>
              <a:cs typeface="Times New Roman"/>
              <a:sym typeface="Times New Roman"/>
            </a:endParaRPr>
          </a:p>
        </p:txBody>
      </p:sp>
      <p:pic>
        <p:nvPicPr>
          <p:cNvPr id="206" name="Google Shape;206;p21"/>
          <p:cNvPicPr preferRelativeResize="0"/>
          <p:nvPr/>
        </p:nvPicPr>
        <p:blipFill>
          <a:blip r:embed="rId4">
            <a:alphaModFix/>
          </a:blip>
          <a:stretch>
            <a:fillRect/>
          </a:stretch>
        </p:blipFill>
        <p:spPr>
          <a:xfrm>
            <a:off x="5295900" y="1163825"/>
            <a:ext cx="1412298" cy="1106300"/>
          </a:xfrm>
          <a:prstGeom prst="rect">
            <a:avLst/>
          </a:prstGeom>
          <a:noFill/>
          <a:ln>
            <a:noFill/>
          </a:ln>
        </p:spPr>
      </p:pic>
      <p:pic>
        <p:nvPicPr>
          <p:cNvPr id="207" name="Google Shape;207;p21"/>
          <p:cNvPicPr preferRelativeResize="0"/>
          <p:nvPr/>
        </p:nvPicPr>
        <p:blipFill>
          <a:blip r:embed="rId5">
            <a:alphaModFix/>
          </a:blip>
          <a:stretch>
            <a:fillRect/>
          </a:stretch>
        </p:blipFill>
        <p:spPr>
          <a:xfrm>
            <a:off x="7165225" y="3444149"/>
            <a:ext cx="1650225" cy="1086408"/>
          </a:xfrm>
          <a:prstGeom prst="rect">
            <a:avLst/>
          </a:prstGeom>
          <a:noFill/>
          <a:ln>
            <a:noFill/>
          </a:ln>
        </p:spPr>
      </p:pic>
      <p:pic>
        <p:nvPicPr>
          <p:cNvPr id="208" name="Google Shape;208;p21"/>
          <p:cNvPicPr preferRelativeResize="0"/>
          <p:nvPr/>
        </p:nvPicPr>
        <p:blipFill>
          <a:blip r:embed="rId6">
            <a:alphaModFix/>
          </a:blip>
          <a:stretch>
            <a:fillRect/>
          </a:stretch>
        </p:blipFill>
        <p:spPr>
          <a:xfrm>
            <a:off x="5295900" y="2907375"/>
            <a:ext cx="1650225" cy="1237669"/>
          </a:xfrm>
          <a:prstGeom prst="rect">
            <a:avLst/>
          </a:prstGeom>
          <a:noFill/>
          <a:ln>
            <a:noFill/>
          </a:ln>
        </p:spPr>
      </p:pic>
      <p:pic>
        <p:nvPicPr>
          <p:cNvPr id="209" name="Google Shape;209;p21"/>
          <p:cNvPicPr preferRelativeResize="0"/>
          <p:nvPr/>
        </p:nvPicPr>
        <p:blipFill>
          <a:blip r:embed="rId7">
            <a:alphaModFix/>
          </a:blip>
          <a:stretch>
            <a:fillRect/>
          </a:stretch>
        </p:blipFill>
        <p:spPr>
          <a:xfrm>
            <a:off x="7051950" y="1811249"/>
            <a:ext cx="1650225" cy="10176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2"/>
          <p:cNvSpPr txBox="1">
            <a:spLocks noGrp="1"/>
          </p:cNvSpPr>
          <p:nvPr>
            <p:ph type="title"/>
          </p:nvPr>
        </p:nvSpPr>
        <p:spPr>
          <a:xfrm>
            <a:off x="243725" y="354375"/>
            <a:ext cx="8520600" cy="572700"/>
          </a:xfrm>
          <a:prstGeom prst="rect">
            <a:avLst/>
          </a:prstGeom>
        </p:spPr>
        <p:txBody>
          <a:bodyPr spcFirstLastPara="1" wrap="square" lIns="0" tIns="0" rIns="0" bIns="0" anchor="ctr" anchorCtr="0">
            <a:noAutofit/>
          </a:bodyPr>
          <a:lstStyle/>
          <a:p>
            <a:pPr marL="0" lvl="0" indent="0" algn="l" rtl="0">
              <a:lnSpc>
                <a:spcPct val="130000"/>
              </a:lnSpc>
              <a:spcBef>
                <a:spcPts val="1700"/>
              </a:spcBef>
              <a:spcAft>
                <a:spcPts val="0"/>
              </a:spcAft>
              <a:buClr>
                <a:schemeClr val="dk1"/>
              </a:buClr>
              <a:buSzPts val="1100"/>
              <a:buFont typeface="Arial"/>
              <a:buNone/>
            </a:pPr>
            <a:r>
              <a:rPr lang="en-GB" sz="2700" b="1">
                <a:highlight>
                  <a:srgbClr val="FFFFFF"/>
                </a:highlight>
                <a:latin typeface="Times New Roman"/>
                <a:ea typeface="Times New Roman"/>
                <a:cs typeface="Times New Roman"/>
                <a:sym typeface="Times New Roman"/>
              </a:rPr>
              <a:t>Mathematical decoration</a:t>
            </a:r>
            <a:endParaRPr sz="2700" b="1">
              <a:highlight>
                <a:srgbClr val="FFFFFF"/>
              </a:highlight>
              <a:latin typeface="Times New Roman"/>
              <a:ea typeface="Times New Roman"/>
              <a:cs typeface="Times New Roman"/>
              <a:sym typeface="Times New Roman"/>
            </a:endParaRPr>
          </a:p>
          <a:p>
            <a:pPr marL="0" lvl="0" indent="0" algn="l" rtl="0">
              <a:spcBef>
                <a:spcPts val="400"/>
              </a:spcBef>
              <a:spcAft>
                <a:spcPts val="0"/>
              </a:spcAft>
              <a:buNone/>
            </a:pPr>
            <a:endParaRPr/>
          </a:p>
        </p:txBody>
      </p:sp>
      <p:sp>
        <p:nvSpPr>
          <p:cNvPr id="215" name="Google Shape;215;p22"/>
          <p:cNvSpPr txBox="1">
            <a:spLocks noGrp="1"/>
          </p:cNvSpPr>
          <p:nvPr>
            <p:ph type="body" idx="1"/>
          </p:nvPr>
        </p:nvSpPr>
        <p:spPr>
          <a:xfrm>
            <a:off x="311700" y="1200900"/>
            <a:ext cx="4582500" cy="3368100"/>
          </a:xfrm>
          <a:prstGeom prst="rect">
            <a:avLst/>
          </a:prstGeom>
        </p:spPr>
        <p:txBody>
          <a:bodyPr spcFirstLastPara="1" wrap="square" lIns="0" tIns="0" rIns="0" bIns="0" anchor="t" anchorCtr="0">
            <a:noAutofit/>
          </a:bodyPr>
          <a:lstStyle/>
          <a:p>
            <a:pPr marL="0" lvl="0" indent="0" algn="l" rtl="0">
              <a:lnSpc>
                <a:spcPct val="160000"/>
              </a:lnSpc>
              <a:spcBef>
                <a:spcPts val="400"/>
              </a:spcBef>
              <a:spcAft>
                <a:spcPts val="0"/>
              </a:spcAft>
              <a:buClr>
                <a:schemeClr val="dk1"/>
              </a:buClr>
              <a:buSzPts val="1100"/>
              <a:buFont typeface="Arial"/>
              <a:buNone/>
            </a:pPr>
            <a:r>
              <a:rPr lang="en-GB" sz="1550" b="1" u="sng">
                <a:solidFill>
                  <a:schemeClr val="dk1"/>
                </a:solidFill>
                <a:highlight>
                  <a:srgbClr val="FFFFFF"/>
                </a:highlight>
              </a:rPr>
              <a:t>Islamic architectural decoration</a:t>
            </a:r>
            <a:endParaRPr sz="1550" b="1" u="sng">
              <a:solidFill>
                <a:schemeClr val="dk1"/>
              </a:solidFill>
              <a:highlight>
                <a:srgbClr val="FFFFFF"/>
              </a:highlight>
            </a:endParaRPr>
          </a:p>
          <a:p>
            <a:pPr marL="0" lvl="0" indent="0" algn="l" rtl="0">
              <a:spcBef>
                <a:spcPts val="600"/>
              </a:spcBef>
              <a:spcAft>
                <a:spcPts val="0"/>
              </a:spcAft>
              <a:buNone/>
            </a:pPr>
            <a:r>
              <a:rPr lang="en-GB" sz="1550">
                <a:solidFill>
                  <a:srgbClr val="202122"/>
                </a:solidFill>
                <a:highlight>
                  <a:srgbClr val="FFFFFF"/>
                </a:highlight>
              </a:rPr>
              <a:t>Islamic buildings are often decorated with geometric patterns.</a:t>
            </a:r>
            <a:br>
              <a:rPr lang="en-GB" sz="1550">
                <a:solidFill>
                  <a:srgbClr val="202122"/>
                </a:solidFill>
                <a:highlight>
                  <a:srgbClr val="FFFFFF"/>
                </a:highlight>
              </a:rPr>
            </a:br>
            <a:r>
              <a:rPr lang="en-GB" sz="1550">
                <a:solidFill>
                  <a:srgbClr val="202122"/>
                </a:solidFill>
                <a:highlight>
                  <a:srgbClr val="FFFFFF"/>
                </a:highlight>
              </a:rPr>
              <a:t>Symmetries such as stars with six, eight, or multiples of eight points are used in Islamic patterns.</a:t>
            </a:r>
            <a:br>
              <a:rPr lang="en-GB" sz="1550">
                <a:solidFill>
                  <a:srgbClr val="202122"/>
                </a:solidFill>
                <a:highlight>
                  <a:srgbClr val="FFFFFF"/>
                </a:highlight>
              </a:rPr>
            </a:br>
            <a:r>
              <a:rPr lang="en-GB" sz="1550">
                <a:solidFill>
                  <a:srgbClr val="202122"/>
                </a:solidFill>
                <a:highlight>
                  <a:srgbClr val="FFFFFF"/>
                </a:highlight>
              </a:rPr>
              <a:t> Some of these are based on the 'Khatem Sulemani' or Solomon's seal motif,which is an eight-pointed star made of two squares, one rotated 45 degrees from the other on the same centre</a:t>
            </a:r>
            <a:endParaRPr sz="2300"/>
          </a:p>
        </p:txBody>
      </p:sp>
      <p:pic>
        <p:nvPicPr>
          <p:cNvPr id="216" name="Google Shape;216;p22"/>
          <p:cNvPicPr preferRelativeResize="0"/>
          <p:nvPr/>
        </p:nvPicPr>
        <p:blipFill>
          <a:blip r:embed="rId3">
            <a:alphaModFix/>
          </a:blip>
          <a:stretch>
            <a:fillRect/>
          </a:stretch>
        </p:blipFill>
        <p:spPr>
          <a:xfrm>
            <a:off x="5358750" y="739625"/>
            <a:ext cx="2999998" cy="2995599"/>
          </a:xfrm>
          <a:prstGeom prst="rect">
            <a:avLst/>
          </a:prstGeom>
          <a:noFill/>
          <a:ln>
            <a:noFill/>
          </a:ln>
        </p:spPr>
      </p:pic>
      <p:sp>
        <p:nvSpPr>
          <p:cNvPr id="217" name="Google Shape;217;p22"/>
          <p:cNvSpPr txBox="1"/>
          <p:nvPr/>
        </p:nvSpPr>
        <p:spPr>
          <a:xfrm>
            <a:off x="5196750" y="3806650"/>
            <a:ext cx="3162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a:solidFill>
                  <a:schemeClr val="dk1"/>
                </a:solidFill>
                <a:highlight>
                  <a:srgbClr val="FFFFFF"/>
                </a:highlight>
              </a:rPr>
              <a:t>Sheikh Lotfollah Mosque</a:t>
            </a:r>
            <a:endParaRPr sz="160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3"/>
          <p:cNvSpPr txBox="1">
            <a:spLocks noGrp="1"/>
          </p:cNvSpPr>
          <p:nvPr>
            <p:ph type="title"/>
          </p:nvPr>
        </p:nvSpPr>
        <p:spPr>
          <a:xfrm>
            <a:off x="508700" y="646500"/>
            <a:ext cx="4284300" cy="653700"/>
          </a:xfrm>
          <a:prstGeom prst="rect">
            <a:avLst/>
          </a:prstGeom>
        </p:spPr>
        <p:txBody>
          <a:bodyPr spcFirstLastPara="1" wrap="square" lIns="0" tIns="0" rIns="0" bIns="0" anchor="ctr" anchorCtr="0">
            <a:noAutofit/>
          </a:bodyPr>
          <a:lstStyle/>
          <a:p>
            <a:pPr marL="0" lvl="0" indent="0" algn="l" rtl="0">
              <a:lnSpc>
                <a:spcPct val="115000"/>
              </a:lnSpc>
              <a:spcBef>
                <a:spcPts val="1200"/>
              </a:spcBef>
              <a:spcAft>
                <a:spcPts val="0"/>
              </a:spcAft>
              <a:buClr>
                <a:schemeClr val="dk1"/>
              </a:buClr>
              <a:buSzPts val="1100"/>
              <a:buFont typeface="Arial"/>
              <a:buNone/>
            </a:pPr>
            <a:r>
              <a:rPr lang="en-GB" sz="2866" b="1"/>
              <a:t>Calculus in Structural engineering:</a:t>
            </a:r>
            <a:endParaRPr sz="2866" b="1"/>
          </a:p>
          <a:p>
            <a:pPr marL="0" lvl="0" indent="0" algn="l" rtl="0">
              <a:spcBef>
                <a:spcPts val="1200"/>
              </a:spcBef>
              <a:spcAft>
                <a:spcPts val="0"/>
              </a:spcAft>
              <a:buNone/>
            </a:pPr>
            <a:endParaRPr/>
          </a:p>
        </p:txBody>
      </p:sp>
      <p:sp>
        <p:nvSpPr>
          <p:cNvPr id="223" name="Google Shape;223;p23"/>
          <p:cNvSpPr txBox="1">
            <a:spLocks noGrp="1"/>
          </p:cNvSpPr>
          <p:nvPr>
            <p:ph type="body" idx="1"/>
          </p:nvPr>
        </p:nvSpPr>
        <p:spPr>
          <a:xfrm>
            <a:off x="362400" y="1359525"/>
            <a:ext cx="4284300" cy="3209400"/>
          </a:xfrm>
          <a:prstGeom prst="rect">
            <a:avLst/>
          </a:prstGeom>
        </p:spPr>
        <p:txBody>
          <a:bodyPr spcFirstLastPara="1" wrap="square" lIns="0" tIns="0" rIns="0" bIns="0" anchor="t" anchorCtr="0">
            <a:noAutofit/>
          </a:bodyPr>
          <a:lstStyle/>
          <a:p>
            <a:pPr marL="0" lvl="0" indent="0" algn="l" rtl="0">
              <a:spcBef>
                <a:spcPts val="1200"/>
              </a:spcBef>
              <a:spcAft>
                <a:spcPts val="0"/>
              </a:spcAft>
              <a:buClr>
                <a:schemeClr val="dk1"/>
              </a:buClr>
              <a:buSzPts val="1100"/>
              <a:buFont typeface="Arial"/>
              <a:buNone/>
            </a:pPr>
            <a:r>
              <a:rPr lang="en-GB" sz="1900">
                <a:solidFill>
                  <a:srgbClr val="202122"/>
                </a:solidFill>
                <a:latin typeface="Times New Roman"/>
                <a:ea typeface="Times New Roman"/>
                <a:cs typeface="Times New Roman"/>
                <a:sym typeface="Times New Roman"/>
              </a:rPr>
              <a:t>Calculus is widely used for calculating the building’s heat loss, areas and masses of difficult geometric form structures, for minimizing or maximizing areas of designed structures (for example  to find the heat loss of heat during the day all you have to do is create a graph (heat loss vs. time) and calculate the area under the curve using integral).</a:t>
            </a:r>
            <a:endParaRPr sz="1900">
              <a:solidFill>
                <a:srgbClr val="202122"/>
              </a:solidFill>
              <a:latin typeface="Times New Roman"/>
              <a:ea typeface="Times New Roman"/>
              <a:cs typeface="Times New Roman"/>
              <a:sym typeface="Times New Roman"/>
            </a:endParaRPr>
          </a:p>
          <a:p>
            <a:pPr marL="0" lvl="0" indent="0" algn="l" rtl="0">
              <a:spcBef>
                <a:spcPts val="600"/>
              </a:spcBef>
              <a:spcAft>
                <a:spcPts val="0"/>
              </a:spcAft>
              <a:buNone/>
            </a:pPr>
            <a:endParaRPr sz="1900"/>
          </a:p>
        </p:txBody>
      </p:sp>
      <p:pic>
        <p:nvPicPr>
          <p:cNvPr id="224" name="Google Shape;224;p23"/>
          <p:cNvPicPr preferRelativeResize="0"/>
          <p:nvPr/>
        </p:nvPicPr>
        <p:blipFill>
          <a:blip r:embed="rId3">
            <a:alphaModFix/>
          </a:blip>
          <a:stretch>
            <a:fillRect/>
          </a:stretch>
        </p:blipFill>
        <p:spPr>
          <a:xfrm>
            <a:off x="4799100" y="1170125"/>
            <a:ext cx="4192499" cy="24996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1273</Words>
  <Application>Microsoft Office PowerPoint</Application>
  <PresentationFormat>On-screen Show (16:9)</PresentationFormat>
  <Paragraphs>62</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Barlow Light</vt:lpstr>
      <vt:lpstr>Times New Roman</vt:lpstr>
      <vt:lpstr>Nunito</vt:lpstr>
      <vt:lpstr>Arial</vt:lpstr>
      <vt:lpstr>Calibri</vt:lpstr>
      <vt:lpstr>Shift</vt:lpstr>
      <vt:lpstr>ARCHITECTURE: APPLICATION OF CALCULUS   IN SKYSCRAPER DESIGN</vt:lpstr>
      <vt:lpstr>Group Members</vt:lpstr>
      <vt:lpstr>Background info</vt:lpstr>
      <vt:lpstr>Application of Calculus</vt:lpstr>
      <vt:lpstr>Derivatives in use</vt:lpstr>
      <vt:lpstr>Integrals in use</vt:lpstr>
      <vt:lpstr>Modern Architecture and Mathematics</vt:lpstr>
      <vt:lpstr>Mathematical decoration </vt:lpstr>
      <vt:lpstr>Calculus in Structural engineering: </vt:lpstr>
      <vt:lpstr>Calculus in Structural engineering: </vt:lpstr>
      <vt:lpstr>Calculus in Lighting analysis and design inside buildings: </vt:lpstr>
      <vt:lpstr>Calculus in Lighting analysis and design inside buildings:</vt:lpstr>
      <vt:lpstr>Calculus in Lighting analysis and design inside buildings:</vt:lpstr>
      <vt:lpstr>Calculus in Lighting analysis and design inside buildings:</vt:lpstr>
      <vt:lpstr>Calculus in Lighting analysis and design inside buildings:</vt:lpstr>
      <vt:lpstr>When Calculus is neglected </vt:lpstr>
      <vt:lpstr>Examples in Real Life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ARCHITECTURE: APPLICATION OF CALCULUS   IN SKYSCRAPER DESIGN</dc:title>
  <dc:creator>gargi tendulkar</dc:creator>
  <cp:lastModifiedBy>gargi tendulkar</cp:lastModifiedBy>
  <cp:revision>1</cp:revision>
  <dcterms:modified xsi:type="dcterms:W3CDTF">2022-01-04T15:10:13Z</dcterms:modified>
</cp:coreProperties>
</file>